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1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7" r:id="rId2"/>
  </p:sldMasterIdLst>
  <p:notesMasterIdLst>
    <p:notesMasterId r:id="rId59"/>
  </p:notesMasterIdLst>
  <p:handoutMasterIdLst>
    <p:handoutMasterId r:id="rId60"/>
  </p:handoutMasterIdLst>
  <p:sldIdLst>
    <p:sldId id="257" r:id="rId3"/>
    <p:sldId id="274" r:id="rId4"/>
    <p:sldId id="298" r:id="rId5"/>
    <p:sldId id="302" r:id="rId6"/>
    <p:sldId id="311" r:id="rId7"/>
    <p:sldId id="273" r:id="rId8"/>
    <p:sldId id="303" r:id="rId9"/>
    <p:sldId id="278" r:id="rId10"/>
    <p:sldId id="260" r:id="rId11"/>
    <p:sldId id="320" r:id="rId12"/>
    <p:sldId id="276" r:id="rId13"/>
    <p:sldId id="279" r:id="rId14"/>
    <p:sldId id="321" r:id="rId15"/>
    <p:sldId id="281" r:id="rId16"/>
    <p:sldId id="305" r:id="rId17"/>
    <p:sldId id="306" r:id="rId18"/>
    <p:sldId id="315" r:id="rId19"/>
    <p:sldId id="312" r:id="rId20"/>
    <p:sldId id="318" r:id="rId21"/>
    <p:sldId id="313" r:id="rId22"/>
    <p:sldId id="307" r:id="rId23"/>
    <p:sldId id="304" r:id="rId24"/>
    <p:sldId id="277" r:id="rId25"/>
    <p:sldId id="275" r:id="rId26"/>
    <p:sldId id="282" r:id="rId27"/>
    <p:sldId id="308" r:id="rId28"/>
    <p:sldId id="299" r:id="rId29"/>
    <p:sldId id="300" r:id="rId30"/>
    <p:sldId id="317" r:id="rId31"/>
    <p:sldId id="316" r:id="rId32"/>
    <p:sldId id="286" r:id="rId33"/>
    <p:sldId id="285" r:id="rId34"/>
    <p:sldId id="288" r:id="rId35"/>
    <p:sldId id="287" r:id="rId36"/>
    <p:sldId id="289" r:id="rId37"/>
    <p:sldId id="319" r:id="rId38"/>
    <p:sldId id="290" r:id="rId39"/>
    <p:sldId id="309" r:id="rId40"/>
    <p:sldId id="291" r:id="rId41"/>
    <p:sldId id="314" r:id="rId42"/>
    <p:sldId id="322" r:id="rId43"/>
    <p:sldId id="292" r:id="rId44"/>
    <p:sldId id="293" r:id="rId45"/>
    <p:sldId id="294" r:id="rId46"/>
    <p:sldId id="295" r:id="rId47"/>
    <p:sldId id="296" r:id="rId48"/>
    <p:sldId id="297" r:id="rId49"/>
    <p:sldId id="310" r:id="rId50"/>
    <p:sldId id="265" r:id="rId51"/>
    <p:sldId id="267" r:id="rId52"/>
    <p:sldId id="266" r:id="rId53"/>
    <p:sldId id="268" r:id="rId54"/>
    <p:sldId id="283" r:id="rId55"/>
    <p:sldId id="264" r:id="rId56"/>
    <p:sldId id="263" r:id="rId57"/>
    <p:sldId id="262" r:id="rId58"/>
  </p:sldIdLst>
  <p:sldSz cx="9144000" cy="6858000" type="screen4x3"/>
  <p:notesSz cx="9939338" cy="6805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524" autoAdjust="0"/>
  </p:normalViewPr>
  <p:slideViewPr>
    <p:cSldViewPr>
      <p:cViewPr varScale="1">
        <p:scale>
          <a:sx n="106" d="100"/>
          <a:sy n="106" d="100"/>
        </p:scale>
        <p:origin x="-11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hyperlink" Target="http://code.zmaw.de/projects/cdo" TargetMode="External"/><Relationship Id="rId1" Type="http://schemas.openxmlformats.org/officeDocument/2006/relationships/hyperlink" Target="https://cmor.llnl.gov/" TargetMode="External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hyperlink" Target="http://code.zmaw.de/projects/cdo" TargetMode="External"/><Relationship Id="rId1" Type="http://schemas.openxmlformats.org/officeDocument/2006/relationships/hyperlink" Target="https://cmor.llnl.gov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295CE2-0B08-4E88-B891-966D08A7FDD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7FB92DA4-DDF2-4535-AF4E-9D82723FA3D6}">
      <dgm:prSet phldrT="[Text]"/>
      <dgm:spPr/>
      <dgm:t>
        <a:bodyPr/>
        <a:lstStyle/>
        <a:p>
          <a:r>
            <a:rPr lang="de-DE" smtClean="0"/>
            <a:t>CMIP </a:t>
          </a:r>
          <a:r>
            <a:rPr lang="de-DE" err="1" smtClean="0"/>
            <a:t>standard</a:t>
          </a:r>
          <a:endParaRPr lang="de-DE"/>
        </a:p>
      </dgm:t>
    </dgm:pt>
    <dgm:pt modelId="{E029AA5A-04F2-4CFF-8E2E-6E62D42A17A9}" type="parTrans" cxnId="{00979EDB-C5CC-4187-B10C-9536346B7ECE}">
      <dgm:prSet/>
      <dgm:spPr/>
      <dgm:t>
        <a:bodyPr/>
        <a:lstStyle/>
        <a:p>
          <a:endParaRPr lang="de-DE"/>
        </a:p>
      </dgm:t>
    </dgm:pt>
    <dgm:pt modelId="{268533E8-9931-448C-88DA-A715EB98F5E8}" type="sibTrans" cxnId="{00979EDB-C5CC-4187-B10C-9536346B7ECE}">
      <dgm:prSet/>
      <dgm:spPr/>
      <dgm:t>
        <a:bodyPr/>
        <a:lstStyle/>
        <a:p>
          <a:endParaRPr lang="de-DE"/>
        </a:p>
      </dgm:t>
    </dgm:pt>
    <dgm:pt modelId="{3D538C75-E7D6-46D5-8EC3-895185FEEEA8}">
      <dgm:prSet phldrT="[Text]"/>
      <dgm:spPr/>
      <dgm:t>
        <a:bodyPr/>
        <a:lstStyle/>
        <a:p>
          <a:r>
            <a:rPr lang="de-DE" err="1" smtClean="0"/>
            <a:t>Convention</a:t>
          </a:r>
          <a:r>
            <a:rPr lang="de-DE" smtClean="0"/>
            <a:t> </a:t>
          </a:r>
          <a:r>
            <a:rPr lang="de-DE" err="1" smtClean="0"/>
            <a:t>about</a:t>
          </a:r>
          <a:r>
            <a:rPr lang="de-DE" smtClean="0"/>
            <a:t> </a:t>
          </a:r>
          <a:r>
            <a:rPr lang="de-DE" err="1" smtClean="0"/>
            <a:t>climate</a:t>
          </a:r>
          <a:r>
            <a:rPr lang="de-DE" smtClean="0"/>
            <a:t> </a:t>
          </a:r>
          <a:r>
            <a:rPr lang="de-DE" err="1" smtClean="0"/>
            <a:t>data</a:t>
          </a:r>
          <a:r>
            <a:rPr lang="de-DE" smtClean="0"/>
            <a:t> </a:t>
          </a:r>
          <a:r>
            <a:rPr lang="de-DE" err="1" smtClean="0"/>
            <a:t>format</a:t>
          </a:r>
          <a:r>
            <a:rPr lang="de-DE" smtClean="0"/>
            <a:t> </a:t>
          </a:r>
          <a:r>
            <a:rPr lang="de-DE" err="1" smtClean="0"/>
            <a:t>accepted</a:t>
          </a:r>
          <a:r>
            <a:rPr lang="de-DE" smtClean="0"/>
            <a:t> in CMIP</a:t>
          </a:r>
          <a:endParaRPr lang="de-DE"/>
        </a:p>
      </dgm:t>
    </dgm:pt>
    <dgm:pt modelId="{61956080-A5D3-48D2-9AFD-2EDC7CD49322}" type="parTrans" cxnId="{C257A3F2-1600-4A6C-80BB-DB5A4DF399B3}">
      <dgm:prSet/>
      <dgm:spPr/>
      <dgm:t>
        <a:bodyPr/>
        <a:lstStyle/>
        <a:p>
          <a:endParaRPr lang="de-DE"/>
        </a:p>
      </dgm:t>
    </dgm:pt>
    <dgm:pt modelId="{5227CF8C-7E53-485D-A979-CEA5EE726BFF}" type="sibTrans" cxnId="{C257A3F2-1600-4A6C-80BB-DB5A4DF399B3}">
      <dgm:prSet/>
      <dgm:spPr/>
      <dgm:t>
        <a:bodyPr/>
        <a:lstStyle/>
        <a:p>
          <a:endParaRPr lang="de-DE"/>
        </a:p>
      </dgm:t>
    </dgm:pt>
    <dgm:pt modelId="{8C556E43-8A71-401C-A0F5-14675B0DA547}">
      <dgm:prSet phldrT="[Text]"/>
      <dgm:spPr/>
      <dgm:t>
        <a:bodyPr/>
        <a:lstStyle/>
        <a:p>
          <a:r>
            <a:rPr lang="de-DE" smtClean="0">
              <a:hlinkClick xmlns:r="http://schemas.openxmlformats.org/officeDocument/2006/relationships" r:id="rId1"/>
            </a:rPr>
            <a:t>https://cmor.llnl.gov</a:t>
          </a:r>
          <a:endParaRPr lang="de-DE"/>
        </a:p>
      </dgm:t>
    </dgm:pt>
    <dgm:pt modelId="{F6330C52-F79A-48E9-9593-BB8C7EEDA6D9}" type="parTrans" cxnId="{8C27A45C-A7CF-470A-89D2-628C117352E6}">
      <dgm:prSet/>
      <dgm:spPr/>
      <dgm:t>
        <a:bodyPr/>
        <a:lstStyle/>
        <a:p>
          <a:endParaRPr lang="de-DE"/>
        </a:p>
      </dgm:t>
    </dgm:pt>
    <dgm:pt modelId="{817C3D90-325A-4254-850C-A31FED7EFF66}" type="sibTrans" cxnId="{8C27A45C-A7CF-470A-89D2-628C117352E6}">
      <dgm:prSet/>
      <dgm:spPr/>
      <dgm:t>
        <a:bodyPr/>
        <a:lstStyle/>
        <a:p>
          <a:endParaRPr lang="de-DE"/>
        </a:p>
      </dgm:t>
    </dgm:pt>
    <dgm:pt modelId="{F2BEB4D6-14E7-4255-A3F0-EDDF09A24416}">
      <dgm:prSet phldrT="[Text]"/>
      <dgm:spPr/>
      <dgm:t>
        <a:bodyPr/>
        <a:lstStyle/>
        <a:p>
          <a:r>
            <a:rPr lang="de-DE" smtClean="0"/>
            <a:t>CMIP6</a:t>
          </a:r>
          <a:endParaRPr lang="de-DE"/>
        </a:p>
      </dgm:t>
    </dgm:pt>
    <dgm:pt modelId="{FDE4AC73-D46A-4DD2-A134-6EDD58A7AD64}" type="parTrans" cxnId="{DB1D40F7-7380-4F94-BEED-1D525670D6A9}">
      <dgm:prSet/>
      <dgm:spPr/>
      <dgm:t>
        <a:bodyPr/>
        <a:lstStyle/>
        <a:p>
          <a:endParaRPr lang="de-DE"/>
        </a:p>
      </dgm:t>
    </dgm:pt>
    <dgm:pt modelId="{A0AF358E-F275-46F6-B6A7-B48564FCAEFF}" type="sibTrans" cxnId="{DB1D40F7-7380-4F94-BEED-1D525670D6A9}">
      <dgm:prSet/>
      <dgm:spPr/>
      <dgm:t>
        <a:bodyPr/>
        <a:lstStyle/>
        <a:p>
          <a:endParaRPr lang="de-DE"/>
        </a:p>
      </dgm:t>
    </dgm:pt>
    <dgm:pt modelId="{1345DA8A-1AD8-4236-B9D7-27A9069888F7}">
      <dgm:prSet phldrT="[Text]"/>
      <dgm:spPr/>
      <dgm:t>
        <a:bodyPr/>
        <a:lstStyle/>
        <a:p>
          <a:r>
            <a:rPr lang="de-DE" err="1" smtClean="0"/>
            <a:t>Recent</a:t>
          </a:r>
          <a:r>
            <a:rPr lang="de-DE" smtClean="0"/>
            <a:t> </a:t>
          </a:r>
          <a:r>
            <a:rPr lang="de-DE" err="1" smtClean="0"/>
            <a:t>era</a:t>
          </a:r>
          <a:r>
            <a:rPr lang="de-DE" smtClean="0"/>
            <a:t> </a:t>
          </a:r>
          <a:r>
            <a:rPr lang="de-DE" err="1" smtClean="0"/>
            <a:t>of</a:t>
          </a:r>
          <a:r>
            <a:rPr lang="de-DE" smtClean="0"/>
            <a:t> </a:t>
          </a:r>
          <a:r>
            <a:rPr lang="de-DE" err="1" smtClean="0"/>
            <a:t>Coupled</a:t>
          </a:r>
          <a:r>
            <a:rPr lang="de-DE" smtClean="0"/>
            <a:t> Model Inter-</a:t>
          </a:r>
          <a:r>
            <a:rPr lang="de-DE" err="1" smtClean="0"/>
            <a:t>comparison</a:t>
          </a:r>
          <a:r>
            <a:rPr lang="de-DE" smtClean="0"/>
            <a:t> Project</a:t>
          </a:r>
          <a:endParaRPr lang="de-DE"/>
        </a:p>
      </dgm:t>
    </dgm:pt>
    <dgm:pt modelId="{2E4B24A6-46DF-4033-8545-0E771780C39D}" type="parTrans" cxnId="{178F6C8A-DC21-4D84-9F02-524B36D6EB2D}">
      <dgm:prSet/>
      <dgm:spPr/>
      <dgm:t>
        <a:bodyPr/>
        <a:lstStyle/>
        <a:p>
          <a:endParaRPr lang="de-DE"/>
        </a:p>
      </dgm:t>
    </dgm:pt>
    <dgm:pt modelId="{780ADD89-5853-406B-835C-E748ED06086F}" type="sibTrans" cxnId="{178F6C8A-DC21-4D84-9F02-524B36D6EB2D}">
      <dgm:prSet/>
      <dgm:spPr/>
      <dgm:t>
        <a:bodyPr/>
        <a:lstStyle/>
        <a:p>
          <a:endParaRPr lang="de-DE"/>
        </a:p>
      </dgm:t>
    </dgm:pt>
    <dgm:pt modelId="{22F3CAC4-71D2-4F53-9A96-8E703A038AB5}">
      <dgm:prSet phldrT="[Text]"/>
      <dgm:spPr>
        <a:solidFill>
          <a:schemeClr val="accent3">
            <a:lumMod val="75000"/>
          </a:schemeClr>
        </a:solidFill>
        <a:ln>
          <a:solidFill>
            <a:srgbClr val="00B050"/>
          </a:solidFill>
        </a:ln>
      </dgm:spPr>
      <dgm:t>
        <a:bodyPr/>
        <a:lstStyle/>
        <a:p>
          <a:r>
            <a:rPr lang="de-DE" smtClean="0"/>
            <a:t>cdo</a:t>
          </a:r>
          <a:endParaRPr lang="de-DE"/>
        </a:p>
      </dgm:t>
    </dgm:pt>
    <dgm:pt modelId="{5AEBBE37-F974-448F-BB70-BCF09FC1793E}" type="parTrans" cxnId="{2C06C244-16AF-437A-85AD-3AAC4FC8D6C5}">
      <dgm:prSet/>
      <dgm:spPr/>
      <dgm:t>
        <a:bodyPr/>
        <a:lstStyle/>
        <a:p>
          <a:endParaRPr lang="de-DE"/>
        </a:p>
      </dgm:t>
    </dgm:pt>
    <dgm:pt modelId="{41A314C9-FB3A-4E61-B27C-872453EB2F74}" type="sibTrans" cxnId="{2C06C244-16AF-437A-85AD-3AAC4FC8D6C5}">
      <dgm:prSet/>
      <dgm:spPr/>
      <dgm:t>
        <a:bodyPr/>
        <a:lstStyle/>
        <a:p>
          <a:endParaRPr lang="de-DE"/>
        </a:p>
      </dgm:t>
    </dgm:pt>
    <dgm:pt modelId="{96ECF538-24B3-401D-98E0-5E9E8C8674CC}">
      <dgm:prSet phldrT="[Text]"/>
      <dgm:spPr>
        <a:solidFill>
          <a:srgbClr val="92D050">
            <a:alpha val="90000"/>
          </a:srgbClr>
        </a:solidFill>
        <a:ln>
          <a:solidFill>
            <a:srgbClr val="92D050">
              <a:alpha val="90000"/>
            </a:srgbClr>
          </a:solidFill>
        </a:ln>
      </dgm:spPr>
      <dgm:t>
        <a:bodyPr/>
        <a:lstStyle/>
        <a:p>
          <a:r>
            <a:rPr lang="de-DE" smtClean="0"/>
            <a:t>Collection </a:t>
          </a:r>
          <a:r>
            <a:rPr lang="de-DE" err="1" smtClean="0"/>
            <a:t>of</a:t>
          </a:r>
          <a:r>
            <a:rPr lang="de-DE" smtClean="0"/>
            <a:t> </a:t>
          </a:r>
          <a:r>
            <a:rPr lang="de-DE" err="1" smtClean="0"/>
            <a:t>operators</a:t>
          </a:r>
          <a:r>
            <a:rPr lang="de-DE" smtClean="0"/>
            <a:t> </a:t>
          </a:r>
          <a:r>
            <a:rPr lang="de-DE" err="1" smtClean="0"/>
            <a:t>to</a:t>
          </a:r>
          <a:r>
            <a:rPr lang="de-DE" smtClean="0"/>
            <a:t> </a:t>
          </a:r>
          <a:r>
            <a:rPr lang="de-DE" err="1" smtClean="0"/>
            <a:t>process</a:t>
          </a:r>
          <a:r>
            <a:rPr lang="de-DE" smtClean="0"/>
            <a:t> </a:t>
          </a:r>
          <a:r>
            <a:rPr lang="de-DE" err="1" smtClean="0"/>
            <a:t>climate</a:t>
          </a:r>
          <a:r>
            <a:rPr lang="de-DE" smtClean="0"/>
            <a:t> </a:t>
          </a:r>
          <a:r>
            <a:rPr lang="de-DE" err="1" smtClean="0"/>
            <a:t>data</a:t>
          </a:r>
          <a:endParaRPr lang="de-DE"/>
        </a:p>
      </dgm:t>
    </dgm:pt>
    <dgm:pt modelId="{E6EEDC9B-03A7-4DD1-A740-5E68FF01A51F}" type="parTrans" cxnId="{81A43BAF-CF76-494B-9BB3-540BBB8064AC}">
      <dgm:prSet/>
      <dgm:spPr/>
      <dgm:t>
        <a:bodyPr/>
        <a:lstStyle/>
        <a:p>
          <a:endParaRPr lang="de-DE"/>
        </a:p>
      </dgm:t>
    </dgm:pt>
    <dgm:pt modelId="{FCA7C02B-B37B-46CD-8E6D-6EA8997E27C6}" type="sibTrans" cxnId="{81A43BAF-CF76-494B-9BB3-540BBB8064AC}">
      <dgm:prSet/>
      <dgm:spPr/>
      <dgm:t>
        <a:bodyPr/>
        <a:lstStyle/>
        <a:p>
          <a:endParaRPr lang="de-DE"/>
        </a:p>
      </dgm:t>
    </dgm:pt>
    <dgm:pt modelId="{6EBB6B07-BC4F-474F-8E82-5CDF86B86E81}">
      <dgm:prSet phldrT="[Text]"/>
      <dgm:spPr>
        <a:solidFill>
          <a:srgbClr val="92D050">
            <a:alpha val="90000"/>
          </a:srgbClr>
        </a:solidFill>
        <a:ln>
          <a:solidFill>
            <a:srgbClr val="92D050">
              <a:alpha val="90000"/>
            </a:srgbClr>
          </a:solidFill>
        </a:ln>
      </dgm:spPr>
      <dgm:t>
        <a:bodyPr/>
        <a:lstStyle/>
        <a:p>
          <a:r>
            <a:rPr lang="de-DE" smtClean="0">
              <a:hlinkClick xmlns:r="http://schemas.openxmlformats.org/officeDocument/2006/relationships" r:id="rId2"/>
            </a:rPr>
            <a:t>http://code.zmaw.de/</a:t>
          </a:r>
          <a:br>
            <a:rPr lang="de-DE" smtClean="0">
              <a:hlinkClick xmlns:r="http://schemas.openxmlformats.org/officeDocument/2006/relationships" r:id="rId2"/>
            </a:rPr>
          </a:br>
          <a:r>
            <a:rPr lang="de-DE" err="1" smtClean="0">
              <a:hlinkClick xmlns:r="http://schemas.openxmlformats.org/officeDocument/2006/relationships" r:id="rId2"/>
            </a:rPr>
            <a:t>projects</a:t>
          </a:r>
          <a:r>
            <a:rPr lang="de-DE" smtClean="0">
              <a:hlinkClick xmlns:r="http://schemas.openxmlformats.org/officeDocument/2006/relationships" r:id="rId2"/>
            </a:rPr>
            <a:t>/</a:t>
          </a:r>
          <a:r>
            <a:rPr lang="de-DE" err="1" smtClean="0">
              <a:hlinkClick xmlns:r="http://schemas.openxmlformats.org/officeDocument/2006/relationships" r:id="rId2"/>
            </a:rPr>
            <a:t>cdo</a:t>
          </a:r>
          <a:r>
            <a:rPr lang="de-DE" smtClean="0"/>
            <a:t>/</a:t>
          </a:r>
          <a:endParaRPr lang="de-DE"/>
        </a:p>
      </dgm:t>
    </dgm:pt>
    <dgm:pt modelId="{D8E60A4A-714E-4753-85F6-A09FE4977D2D}" type="parTrans" cxnId="{3DA97684-BE55-4769-9CA0-A1D4CA76828D}">
      <dgm:prSet/>
      <dgm:spPr/>
      <dgm:t>
        <a:bodyPr/>
        <a:lstStyle/>
        <a:p>
          <a:endParaRPr lang="de-DE"/>
        </a:p>
      </dgm:t>
    </dgm:pt>
    <dgm:pt modelId="{7AFA21E0-3D6E-4FF8-9F92-75948889FA87}" type="sibTrans" cxnId="{3DA97684-BE55-4769-9CA0-A1D4CA76828D}">
      <dgm:prSet/>
      <dgm:spPr/>
      <dgm:t>
        <a:bodyPr/>
        <a:lstStyle/>
        <a:p>
          <a:endParaRPr lang="de-DE"/>
        </a:p>
      </dgm:t>
    </dgm:pt>
    <dgm:pt modelId="{5F93585A-5B1B-4880-9CE1-59DBBFC46CEE}" type="pres">
      <dgm:prSet presAssocID="{6A295CE2-0B08-4E88-B891-966D08A7FDD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63ACCC86-B526-4F4D-8996-C016C87898E8}" type="pres">
      <dgm:prSet presAssocID="{F2BEB4D6-14E7-4255-A3F0-EDDF09A24416}" presName="composite" presStyleCnt="0"/>
      <dgm:spPr/>
    </dgm:pt>
    <dgm:pt modelId="{DB870288-8D5B-44FF-87E4-69BD327478FB}" type="pres">
      <dgm:prSet presAssocID="{F2BEB4D6-14E7-4255-A3F0-EDDF09A24416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0746EB7-145D-4D0C-9EED-BAEF99BEF607}" type="pres">
      <dgm:prSet presAssocID="{F2BEB4D6-14E7-4255-A3F0-EDDF09A24416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E7651B4-0FD0-4F9F-92AE-A20E6687E9C5}" type="pres">
      <dgm:prSet presAssocID="{A0AF358E-F275-46F6-B6A7-B48564FCAEFF}" presName="space" presStyleCnt="0"/>
      <dgm:spPr/>
    </dgm:pt>
    <dgm:pt modelId="{9DAED9FF-7E85-4737-BA52-C4CA8E075594}" type="pres">
      <dgm:prSet presAssocID="{7FB92DA4-DDF2-4535-AF4E-9D82723FA3D6}" presName="composite" presStyleCnt="0"/>
      <dgm:spPr/>
    </dgm:pt>
    <dgm:pt modelId="{BFB72B47-E4DC-44E7-A494-C1400939E92C}" type="pres">
      <dgm:prSet presAssocID="{7FB92DA4-DDF2-4535-AF4E-9D82723FA3D6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D1E0B47-43CC-4D2A-9668-30B386EED933}" type="pres">
      <dgm:prSet presAssocID="{7FB92DA4-DDF2-4535-AF4E-9D82723FA3D6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98AAA09-E412-4DF9-A6F3-137FEC48BE3D}" type="pres">
      <dgm:prSet presAssocID="{268533E8-9931-448C-88DA-A715EB98F5E8}" presName="space" presStyleCnt="0"/>
      <dgm:spPr/>
    </dgm:pt>
    <dgm:pt modelId="{D610E10C-77BB-45EF-A6FE-A7FC8473A387}" type="pres">
      <dgm:prSet presAssocID="{22F3CAC4-71D2-4F53-9A96-8E703A038AB5}" presName="composite" presStyleCnt="0"/>
      <dgm:spPr/>
    </dgm:pt>
    <dgm:pt modelId="{64D241C0-8C0F-4FDE-86FC-6640F6DD2511}" type="pres">
      <dgm:prSet presAssocID="{22F3CAC4-71D2-4F53-9A96-8E703A038AB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36225A6-998B-4259-B279-2C6174C1648F}" type="pres">
      <dgm:prSet presAssocID="{22F3CAC4-71D2-4F53-9A96-8E703A038AB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D6E026A2-90AB-4E9D-84C4-2FD72A4ECFA1}" type="presOf" srcId="{F2BEB4D6-14E7-4255-A3F0-EDDF09A24416}" destId="{DB870288-8D5B-44FF-87E4-69BD327478FB}" srcOrd="0" destOrd="0" presId="urn:microsoft.com/office/officeart/2005/8/layout/hList1"/>
    <dgm:cxn modelId="{C257A3F2-1600-4A6C-80BB-DB5A4DF399B3}" srcId="{7FB92DA4-DDF2-4535-AF4E-9D82723FA3D6}" destId="{3D538C75-E7D6-46D5-8EC3-895185FEEEA8}" srcOrd="0" destOrd="0" parTransId="{61956080-A5D3-48D2-9AFD-2EDC7CD49322}" sibTransId="{5227CF8C-7E53-485D-A979-CEA5EE726BFF}"/>
    <dgm:cxn modelId="{21FE83F3-1166-4F95-B562-07641DA7E581}" type="presOf" srcId="{22F3CAC4-71D2-4F53-9A96-8E703A038AB5}" destId="{64D241C0-8C0F-4FDE-86FC-6640F6DD2511}" srcOrd="0" destOrd="0" presId="urn:microsoft.com/office/officeart/2005/8/layout/hList1"/>
    <dgm:cxn modelId="{8C27A45C-A7CF-470A-89D2-628C117352E6}" srcId="{7FB92DA4-DDF2-4535-AF4E-9D82723FA3D6}" destId="{8C556E43-8A71-401C-A0F5-14675B0DA547}" srcOrd="1" destOrd="0" parTransId="{F6330C52-F79A-48E9-9593-BB8C7EEDA6D9}" sibTransId="{817C3D90-325A-4254-850C-A31FED7EFF66}"/>
    <dgm:cxn modelId="{178F6C8A-DC21-4D84-9F02-524B36D6EB2D}" srcId="{F2BEB4D6-14E7-4255-A3F0-EDDF09A24416}" destId="{1345DA8A-1AD8-4236-B9D7-27A9069888F7}" srcOrd="0" destOrd="0" parTransId="{2E4B24A6-46DF-4033-8545-0E771780C39D}" sibTransId="{780ADD89-5853-406B-835C-E748ED06086F}"/>
    <dgm:cxn modelId="{B3FA74F6-BCF0-407C-8FF8-9C2BA054C469}" type="presOf" srcId="{6EBB6B07-BC4F-474F-8E82-5CDF86B86E81}" destId="{636225A6-998B-4259-B279-2C6174C1648F}" srcOrd="0" destOrd="1" presId="urn:microsoft.com/office/officeart/2005/8/layout/hList1"/>
    <dgm:cxn modelId="{382EED3F-F445-4D58-812F-C84A8B653AB9}" type="presOf" srcId="{7FB92DA4-DDF2-4535-AF4E-9D82723FA3D6}" destId="{BFB72B47-E4DC-44E7-A494-C1400939E92C}" srcOrd="0" destOrd="0" presId="urn:microsoft.com/office/officeart/2005/8/layout/hList1"/>
    <dgm:cxn modelId="{6BE84148-B7CC-4E00-BE28-F52EE46065B7}" type="presOf" srcId="{96ECF538-24B3-401D-98E0-5E9E8C8674CC}" destId="{636225A6-998B-4259-B279-2C6174C1648F}" srcOrd="0" destOrd="0" presId="urn:microsoft.com/office/officeart/2005/8/layout/hList1"/>
    <dgm:cxn modelId="{81A43BAF-CF76-494B-9BB3-540BBB8064AC}" srcId="{22F3CAC4-71D2-4F53-9A96-8E703A038AB5}" destId="{96ECF538-24B3-401D-98E0-5E9E8C8674CC}" srcOrd="0" destOrd="0" parTransId="{E6EEDC9B-03A7-4DD1-A740-5E68FF01A51F}" sibTransId="{FCA7C02B-B37B-46CD-8E6D-6EA8997E27C6}"/>
    <dgm:cxn modelId="{DB1D40F7-7380-4F94-BEED-1D525670D6A9}" srcId="{6A295CE2-0B08-4E88-B891-966D08A7FDD7}" destId="{F2BEB4D6-14E7-4255-A3F0-EDDF09A24416}" srcOrd="0" destOrd="0" parTransId="{FDE4AC73-D46A-4DD2-A134-6EDD58A7AD64}" sibTransId="{A0AF358E-F275-46F6-B6A7-B48564FCAEFF}"/>
    <dgm:cxn modelId="{981E1911-475C-4E35-B4E9-FFF261F6966E}" type="presOf" srcId="{3D538C75-E7D6-46D5-8EC3-895185FEEEA8}" destId="{5D1E0B47-43CC-4D2A-9668-30B386EED933}" srcOrd="0" destOrd="0" presId="urn:microsoft.com/office/officeart/2005/8/layout/hList1"/>
    <dgm:cxn modelId="{00979EDB-C5CC-4187-B10C-9536346B7ECE}" srcId="{6A295CE2-0B08-4E88-B891-966D08A7FDD7}" destId="{7FB92DA4-DDF2-4535-AF4E-9D82723FA3D6}" srcOrd="1" destOrd="0" parTransId="{E029AA5A-04F2-4CFF-8E2E-6E62D42A17A9}" sibTransId="{268533E8-9931-448C-88DA-A715EB98F5E8}"/>
    <dgm:cxn modelId="{D8281B6C-C8F3-44EC-8955-9F11700C920C}" type="presOf" srcId="{6A295CE2-0B08-4E88-B891-966D08A7FDD7}" destId="{5F93585A-5B1B-4880-9CE1-59DBBFC46CEE}" srcOrd="0" destOrd="0" presId="urn:microsoft.com/office/officeart/2005/8/layout/hList1"/>
    <dgm:cxn modelId="{CAA587E5-6F5C-4D2A-94A7-E1DE72F93EBF}" type="presOf" srcId="{8C556E43-8A71-401C-A0F5-14675B0DA547}" destId="{5D1E0B47-43CC-4D2A-9668-30B386EED933}" srcOrd="0" destOrd="1" presId="urn:microsoft.com/office/officeart/2005/8/layout/hList1"/>
    <dgm:cxn modelId="{2C06C244-16AF-437A-85AD-3AAC4FC8D6C5}" srcId="{6A295CE2-0B08-4E88-B891-966D08A7FDD7}" destId="{22F3CAC4-71D2-4F53-9A96-8E703A038AB5}" srcOrd="2" destOrd="0" parTransId="{5AEBBE37-F974-448F-BB70-BCF09FC1793E}" sibTransId="{41A314C9-FB3A-4E61-B27C-872453EB2F74}"/>
    <dgm:cxn modelId="{6C310243-8CCB-478D-83DB-5849DB0F019E}" type="presOf" srcId="{1345DA8A-1AD8-4236-B9D7-27A9069888F7}" destId="{00746EB7-145D-4D0C-9EED-BAEF99BEF607}" srcOrd="0" destOrd="0" presId="urn:microsoft.com/office/officeart/2005/8/layout/hList1"/>
    <dgm:cxn modelId="{3DA97684-BE55-4769-9CA0-A1D4CA76828D}" srcId="{22F3CAC4-71D2-4F53-9A96-8E703A038AB5}" destId="{6EBB6B07-BC4F-474F-8E82-5CDF86B86E81}" srcOrd="1" destOrd="0" parTransId="{D8E60A4A-714E-4753-85F6-A09FE4977D2D}" sibTransId="{7AFA21E0-3D6E-4FF8-9F92-75948889FA87}"/>
    <dgm:cxn modelId="{354FAF4A-0292-4A9C-8D04-7040090E4579}" type="presParOf" srcId="{5F93585A-5B1B-4880-9CE1-59DBBFC46CEE}" destId="{63ACCC86-B526-4F4D-8996-C016C87898E8}" srcOrd="0" destOrd="0" presId="urn:microsoft.com/office/officeart/2005/8/layout/hList1"/>
    <dgm:cxn modelId="{A9F5DBB5-BC04-49DE-9C5D-A319519B330D}" type="presParOf" srcId="{63ACCC86-B526-4F4D-8996-C016C87898E8}" destId="{DB870288-8D5B-44FF-87E4-69BD327478FB}" srcOrd="0" destOrd="0" presId="urn:microsoft.com/office/officeart/2005/8/layout/hList1"/>
    <dgm:cxn modelId="{3EAC1BBD-F15E-4C2F-A136-4255E7BC5CF3}" type="presParOf" srcId="{63ACCC86-B526-4F4D-8996-C016C87898E8}" destId="{00746EB7-145D-4D0C-9EED-BAEF99BEF607}" srcOrd="1" destOrd="0" presId="urn:microsoft.com/office/officeart/2005/8/layout/hList1"/>
    <dgm:cxn modelId="{A929CB8C-26E2-4D38-A419-34B464A8F422}" type="presParOf" srcId="{5F93585A-5B1B-4880-9CE1-59DBBFC46CEE}" destId="{6E7651B4-0FD0-4F9F-92AE-A20E6687E9C5}" srcOrd="1" destOrd="0" presId="urn:microsoft.com/office/officeart/2005/8/layout/hList1"/>
    <dgm:cxn modelId="{5D61D34F-C0D8-4921-9350-4394F04306CB}" type="presParOf" srcId="{5F93585A-5B1B-4880-9CE1-59DBBFC46CEE}" destId="{9DAED9FF-7E85-4737-BA52-C4CA8E075594}" srcOrd="2" destOrd="0" presId="urn:microsoft.com/office/officeart/2005/8/layout/hList1"/>
    <dgm:cxn modelId="{EFC152AB-FDC2-4DBB-BA0B-F53516097F63}" type="presParOf" srcId="{9DAED9FF-7E85-4737-BA52-C4CA8E075594}" destId="{BFB72B47-E4DC-44E7-A494-C1400939E92C}" srcOrd="0" destOrd="0" presId="urn:microsoft.com/office/officeart/2005/8/layout/hList1"/>
    <dgm:cxn modelId="{0537744D-CF79-4448-AAAF-EC246CBB164D}" type="presParOf" srcId="{9DAED9FF-7E85-4737-BA52-C4CA8E075594}" destId="{5D1E0B47-43CC-4D2A-9668-30B386EED933}" srcOrd="1" destOrd="0" presId="urn:microsoft.com/office/officeart/2005/8/layout/hList1"/>
    <dgm:cxn modelId="{AB91E44F-2226-4265-B69C-F6076230E785}" type="presParOf" srcId="{5F93585A-5B1B-4880-9CE1-59DBBFC46CEE}" destId="{A98AAA09-E412-4DF9-A6F3-137FEC48BE3D}" srcOrd="3" destOrd="0" presId="urn:microsoft.com/office/officeart/2005/8/layout/hList1"/>
    <dgm:cxn modelId="{0698A8E2-8E32-4D6B-A49C-DBBCD66E54D4}" type="presParOf" srcId="{5F93585A-5B1B-4880-9CE1-59DBBFC46CEE}" destId="{D610E10C-77BB-45EF-A6FE-A7FC8473A387}" srcOrd="4" destOrd="0" presId="urn:microsoft.com/office/officeart/2005/8/layout/hList1"/>
    <dgm:cxn modelId="{D12C55A9-681A-4959-B35F-14F43227E7BD}" type="presParOf" srcId="{D610E10C-77BB-45EF-A6FE-A7FC8473A387}" destId="{64D241C0-8C0F-4FDE-86FC-6640F6DD2511}" srcOrd="0" destOrd="0" presId="urn:microsoft.com/office/officeart/2005/8/layout/hList1"/>
    <dgm:cxn modelId="{1A5E2A4F-7656-484B-AA87-ED0A7E103871}" type="presParOf" srcId="{D610E10C-77BB-45EF-A6FE-A7FC8473A387}" destId="{636225A6-998B-4259-B279-2C6174C1648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194129A-B332-44EF-B0E1-36B0954BB39B}" type="doc">
      <dgm:prSet loTypeId="urn:microsoft.com/office/officeart/2005/8/layout/radial5" loCatId="relationship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de-DE"/>
        </a:p>
      </dgm:t>
    </dgm:pt>
    <dgm:pt modelId="{00931FD6-C61C-4B68-B903-3FD04283F83D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de-DE" sz="2000" smtClean="0"/>
            <a:t>Development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the</a:t>
          </a:r>
          <a:r>
            <a:rPr lang="de-DE" sz="2000" smtClean="0"/>
            <a:t> </a:t>
          </a:r>
          <a:r>
            <a:rPr lang="de-DE" sz="2400" err="1" smtClean="0">
              <a:latin typeface="Jokerman" panose="04090605060D06020702" pitchFamily="82" charset="0"/>
            </a:rPr>
            <a:t>cdo</a:t>
          </a:r>
          <a:r>
            <a:rPr lang="de-DE" sz="2400" smtClean="0">
              <a:latin typeface="Jokerman" panose="04090605060D06020702" pitchFamily="82" charset="0"/>
            </a:rPr>
            <a:t> </a:t>
          </a:r>
          <a:r>
            <a:rPr lang="de-DE" sz="2400" err="1" smtClean="0">
              <a:latin typeface="Jokerman" panose="04090605060D06020702" pitchFamily="82" charset="0"/>
            </a:rPr>
            <a:t>cmor</a:t>
          </a:r>
          <a:r>
            <a:rPr lang="de-DE" sz="2400" smtClean="0">
              <a:latin typeface="Jokerman" panose="04090605060D06020702" pitchFamily="82" charset="0"/>
            </a:rPr>
            <a:t> </a:t>
          </a:r>
          <a:r>
            <a:rPr lang="de-DE" sz="2000" smtClean="0"/>
            <a:t>Operator </a:t>
          </a:r>
          <a:r>
            <a:rPr lang="de-DE" sz="2000" err="1" smtClean="0"/>
            <a:t>for</a:t>
          </a:r>
          <a:r>
            <a:rPr lang="de-DE" sz="2000" smtClean="0"/>
            <a:t> </a:t>
          </a:r>
          <a:r>
            <a:rPr lang="de-DE" sz="2000" err="1" smtClean="0"/>
            <a:t>producing</a:t>
          </a:r>
          <a:r>
            <a:rPr lang="de-DE" sz="2000" smtClean="0"/>
            <a:t> CMIP </a:t>
          </a:r>
          <a:r>
            <a:rPr lang="de-DE" sz="2000" err="1" smtClean="0"/>
            <a:t>compliant</a:t>
          </a:r>
          <a:r>
            <a:rPr lang="de-DE" sz="2000" smtClean="0"/>
            <a:t> </a:t>
          </a:r>
          <a:r>
            <a:rPr lang="de-DE" sz="2000" err="1" smtClean="0"/>
            <a:t>output</a:t>
          </a:r>
          <a:endParaRPr lang="de-DE" sz="2000"/>
        </a:p>
      </dgm:t>
    </dgm:pt>
    <dgm:pt modelId="{3A18B5BF-B169-44D1-81E1-073189146708}" type="parTrans" cxnId="{3F1B177C-5FB7-4C70-B066-9759B215A119}">
      <dgm:prSet/>
      <dgm:spPr/>
      <dgm:t>
        <a:bodyPr/>
        <a:lstStyle/>
        <a:p>
          <a:endParaRPr lang="de-DE"/>
        </a:p>
      </dgm:t>
    </dgm:pt>
    <dgm:pt modelId="{CE7C1D2D-A7C7-4878-9D73-FC63D1E94BE6}" type="sibTrans" cxnId="{3F1B177C-5FB7-4C70-B066-9759B215A119}">
      <dgm:prSet/>
      <dgm:spPr/>
      <dgm:t>
        <a:bodyPr/>
        <a:lstStyle/>
        <a:p>
          <a:endParaRPr lang="de-DE"/>
        </a:p>
      </dgm:t>
    </dgm:pt>
    <dgm:pt modelId="{54F74DB5-9E9A-4169-8FFE-6508E85E9AB5}">
      <dgm:prSet phldrT="[Text]" custT="1"/>
      <dgm:spPr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de-DE" sz="2000" smtClean="0"/>
            <a:t>Project </a:t>
          </a:r>
          <a:r>
            <a:rPr lang="de-DE" sz="2000" err="1" smtClean="0"/>
            <a:t>depen-dent</a:t>
          </a:r>
          <a:r>
            <a:rPr lang="de-DE" sz="2000" smtClean="0"/>
            <a:t> check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attributes</a:t>
          </a:r>
          <a:endParaRPr lang="de-DE" sz="2000"/>
        </a:p>
      </dgm:t>
    </dgm:pt>
    <dgm:pt modelId="{0D963714-350F-4393-8C59-6367AE47A54B}" type="parTrans" cxnId="{75FE6FE8-530C-48FA-A205-92B574B52D2A}">
      <dgm:prSet/>
      <dgm:spPr/>
      <dgm:t>
        <a:bodyPr/>
        <a:lstStyle/>
        <a:p>
          <a:endParaRPr lang="de-DE"/>
        </a:p>
      </dgm:t>
    </dgm:pt>
    <dgm:pt modelId="{C8ABE2C5-3B37-4A1C-B03C-EFFA7C843ADD}" type="sibTrans" cxnId="{75FE6FE8-530C-48FA-A205-92B574B52D2A}">
      <dgm:prSet/>
      <dgm:spPr/>
      <dgm:t>
        <a:bodyPr/>
        <a:lstStyle/>
        <a:p>
          <a:endParaRPr lang="de-DE"/>
        </a:p>
      </dgm:t>
    </dgm:pt>
    <dgm:pt modelId="{BB042185-0DD7-4DB3-8DCE-C27890ACFA4B}">
      <dgm:prSet phldrT="[Text]" custT="1"/>
      <dgm:spPr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de-DE" sz="2000" smtClean="0"/>
            <a:t>Mapping </a:t>
          </a:r>
          <a:r>
            <a:rPr lang="de-DE" sz="2000" err="1" smtClean="0"/>
            <a:t>of</a:t>
          </a:r>
          <a:r>
            <a:rPr lang="de-DE" sz="2000" smtClean="0"/>
            <a:t> variables</a:t>
          </a:r>
          <a:endParaRPr lang="de-DE" sz="2000"/>
        </a:p>
      </dgm:t>
    </dgm:pt>
    <dgm:pt modelId="{A02CE5BB-DD09-48B5-B025-8007DFC8A80A}" type="parTrans" cxnId="{C738D182-892E-4D6C-BCAA-F4026CEEF26C}">
      <dgm:prSet/>
      <dgm:spPr/>
      <dgm:t>
        <a:bodyPr/>
        <a:lstStyle/>
        <a:p>
          <a:endParaRPr lang="de-DE"/>
        </a:p>
      </dgm:t>
    </dgm:pt>
    <dgm:pt modelId="{56750AE4-F4F5-4274-A1D4-B0F5270B5418}" type="sibTrans" cxnId="{C738D182-892E-4D6C-BCAA-F4026CEEF26C}">
      <dgm:prSet/>
      <dgm:spPr/>
      <dgm:t>
        <a:bodyPr/>
        <a:lstStyle/>
        <a:p>
          <a:endParaRPr lang="de-DE"/>
        </a:p>
      </dgm:t>
    </dgm:pt>
    <dgm:pt modelId="{EA720FB7-97EA-492D-B418-3CB971A73549}">
      <dgm:prSet phldrT="[Text]" custT="1"/>
      <dgm:spPr/>
      <dgm:t>
        <a:bodyPr/>
        <a:lstStyle/>
        <a:p>
          <a:r>
            <a:rPr lang="de-DE" sz="2000" err="1" smtClean="0"/>
            <a:t>Auxillary</a:t>
          </a:r>
          <a:r>
            <a:rPr lang="de-DE" sz="2000" smtClean="0"/>
            <a:t> variables </a:t>
          </a:r>
          <a:r>
            <a:rPr lang="de-DE" sz="2000" err="1" smtClean="0"/>
            <a:t>and</a:t>
          </a:r>
          <a:r>
            <a:rPr lang="de-DE" sz="2000" smtClean="0"/>
            <a:t> </a:t>
          </a:r>
          <a:r>
            <a:rPr lang="de-DE" sz="2000" err="1" smtClean="0"/>
            <a:t>bounds</a:t>
          </a:r>
          <a:r>
            <a:rPr lang="de-DE" sz="2000" smtClean="0"/>
            <a:t> </a:t>
          </a:r>
          <a:r>
            <a:rPr lang="de-DE" sz="2000" err="1" smtClean="0"/>
            <a:t>calculation</a:t>
          </a:r>
          <a:endParaRPr lang="de-DE" sz="2000"/>
        </a:p>
      </dgm:t>
    </dgm:pt>
    <dgm:pt modelId="{630530B6-EFF9-4FE6-BCF3-1E1607C2F355}" type="parTrans" cxnId="{0C2B4ED8-57BE-4EFB-9A8D-03A8318F9C3E}">
      <dgm:prSet/>
      <dgm:spPr/>
      <dgm:t>
        <a:bodyPr/>
        <a:lstStyle/>
        <a:p>
          <a:endParaRPr lang="de-DE"/>
        </a:p>
      </dgm:t>
    </dgm:pt>
    <dgm:pt modelId="{1BFE8A03-CA21-4654-9B13-B4DAFF44FAD6}" type="sibTrans" cxnId="{0C2B4ED8-57BE-4EFB-9A8D-03A8318F9C3E}">
      <dgm:prSet/>
      <dgm:spPr/>
      <dgm:t>
        <a:bodyPr/>
        <a:lstStyle/>
        <a:p>
          <a:endParaRPr lang="de-DE"/>
        </a:p>
      </dgm:t>
    </dgm:pt>
    <dgm:pt modelId="{3A05459A-2991-439B-ACE2-DEB9AB3E7F64}">
      <dgm:prSet phldrT="[Text]" custT="1"/>
      <dgm:spPr>
        <a:ln>
          <a:solidFill>
            <a:srgbClr val="FF0000"/>
          </a:solidFill>
        </a:ln>
      </dgm:spPr>
      <dgm:t>
        <a:bodyPr/>
        <a:lstStyle/>
        <a:p>
          <a:r>
            <a:rPr lang="de-DE" sz="2000" err="1" smtClean="0"/>
            <a:t>Append</a:t>
          </a:r>
          <a:r>
            <a:rPr lang="de-DE" sz="2000" smtClean="0"/>
            <a:t>-Mode</a:t>
          </a:r>
          <a:endParaRPr lang="de-DE" sz="2000"/>
        </a:p>
      </dgm:t>
    </dgm:pt>
    <dgm:pt modelId="{12968C3A-5ECA-49B4-9BB1-46B3B5A6981A}" type="sibTrans" cxnId="{1424EA9F-6AF4-4011-B209-3AAE848A0A63}">
      <dgm:prSet/>
      <dgm:spPr/>
      <dgm:t>
        <a:bodyPr/>
        <a:lstStyle/>
        <a:p>
          <a:endParaRPr lang="de-DE"/>
        </a:p>
      </dgm:t>
    </dgm:pt>
    <dgm:pt modelId="{0F376D1B-B2DD-4BA7-B4D1-A801A4FE7678}" type="parTrans" cxnId="{1424EA9F-6AF4-4011-B209-3AAE848A0A63}">
      <dgm:prSet/>
      <dgm:spPr/>
      <dgm:t>
        <a:bodyPr/>
        <a:lstStyle/>
        <a:p>
          <a:endParaRPr lang="de-DE"/>
        </a:p>
      </dgm:t>
    </dgm:pt>
    <dgm:pt modelId="{6D327C14-CD9F-4D01-8F8F-B6352E86849E}" type="pres">
      <dgm:prSet presAssocID="{0194129A-B332-44EF-B0E1-36B0954BB39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C5C36C5-C496-4462-A030-555EEAB26F3C}" type="pres">
      <dgm:prSet presAssocID="{00931FD6-C61C-4B68-B903-3FD04283F83D}" presName="centerShape" presStyleLbl="node0" presStyleIdx="0" presStyleCnt="1" custScaleX="197321" custScaleY="167730"/>
      <dgm:spPr/>
      <dgm:t>
        <a:bodyPr/>
        <a:lstStyle/>
        <a:p>
          <a:endParaRPr lang="de-DE"/>
        </a:p>
      </dgm:t>
    </dgm:pt>
    <dgm:pt modelId="{9AA324F5-8937-4938-9AD8-9762918BDD0A}" type="pres">
      <dgm:prSet presAssocID="{0D963714-350F-4393-8C59-6367AE47A54B}" presName="parTrans" presStyleLbl="sibTrans2D1" presStyleIdx="0" presStyleCnt="4"/>
      <dgm:spPr/>
      <dgm:t>
        <a:bodyPr/>
        <a:lstStyle/>
        <a:p>
          <a:endParaRPr lang="de-DE"/>
        </a:p>
      </dgm:t>
    </dgm:pt>
    <dgm:pt modelId="{973F3B7C-DD6C-4A0B-AD4B-07A598F4DF1E}" type="pres">
      <dgm:prSet presAssocID="{0D963714-350F-4393-8C59-6367AE47A54B}" presName="connectorText" presStyleLbl="sibTrans2D1" presStyleIdx="0" presStyleCnt="4"/>
      <dgm:spPr/>
      <dgm:t>
        <a:bodyPr/>
        <a:lstStyle/>
        <a:p>
          <a:endParaRPr lang="de-DE"/>
        </a:p>
      </dgm:t>
    </dgm:pt>
    <dgm:pt modelId="{F4BEBCD0-D000-4D30-8622-8E001B7878B1}" type="pres">
      <dgm:prSet presAssocID="{54F74DB5-9E9A-4169-8FFE-6508E85E9AB5}" presName="node" presStyleLbl="node1" presStyleIdx="0" presStyleCnt="4" custRadScaleRad="125013" custRadScaleInc="-13706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D394F58-0E1B-46EA-8124-CDD22175BAA0}" type="pres">
      <dgm:prSet presAssocID="{A02CE5BB-DD09-48B5-B025-8007DFC8A80A}" presName="parTrans" presStyleLbl="sibTrans2D1" presStyleIdx="1" presStyleCnt="4"/>
      <dgm:spPr/>
      <dgm:t>
        <a:bodyPr/>
        <a:lstStyle/>
        <a:p>
          <a:endParaRPr lang="de-DE"/>
        </a:p>
      </dgm:t>
    </dgm:pt>
    <dgm:pt modelId="{90E73B4D-44AE-4209-8876-C4C4D525EE11}" type="pres">
      <dgm:prSet presAssocID="{A02CE5BB-DD09-48B5-B025-8007DFC8A80A}" presName="connectorText" presStyleLbl="sibTrans2D1" presStyleIdx="1" presStyleCnt="4"/>
      <dgm:spPr/>
      <dgm:t>
        <a:bodyPr/>
        <a:lstStyle/>
        <a:p>
          <a:endParaRPr lang="de-DE"/>
        </a:p>
      </dgm:t>
    </dgm:pt>
    <dgm:pt modelId="{B653861A-9A7E-4E2F-AB0B-24340A72D9EE}" type="pres">
      <dgm:prSet presAssocID="{BB042185-0DD7-4DB3-8DCE-C27890ACFA4B}" presName="node" presStyleLbl="node1" presStyleIdx="1" presStyleCnt="4" custRadScaleRad="129600" custRadScaleInc="-716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721B70C-F462-4C83-8F64-9E20B998C78C}" type="pres">
      <dgm:prSet presAssocID="{0F376D1B-B2DD-4BA7-B4D1-A801A4FE7678}" presName="parTrans" presStyleLbl="sibTrans2D1" presStyleIdx="2" presStyleCnt="4"/>
      <dgm:spPr/>
      <dgm:t>
        <a:bodyPr/>
        <a:lstStyle/>
        <a:p>
          <a:endParaRPr lang="de-DE"/>
        </a:p>
      </dgm:t>
    </dgm:pt>
    <dgm:pt modelId="{1CEC021D-69D3-4552-A678-E3B90B577B55}" type="pres">
      <dgm:prSet presAssocID="{0F376D1B-B2DD-4BA7-B4D1-A801A4FE7678}" presName="connectorText" presStyleLbl="sibTrans2D1" presStyleIdx="2" presStyleCnt="4"/>
      <dgm:spPr/>
      <dgm:t>
        <a:bodyPr/>
        <a:lstStyle/>
        <a:p>
          <a:endParaRPr lang="de-DE"/>
        </a:p>
      </dgm:t>
    </dgm:pt>
    <dgm:pt modelId="{BB777973-AD24-4092-B6FC-9FEE1162D090}" type="pres">
      <dgm:prSet presAssocID="{3A05459A-2991-439B-ACE2-DEB9AB3E7F64}" presName="node" presStyleLbl="node1" presStyleIdx="2" presStyleCnt="4" custRadScaleRad="129814" custRadScaleInc="-1580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1123715-134C-4204-8F13-0DC9246B2782}" type="pres">
      <dgm:prSet presAssocID="{630530B6-EFF9-4FE6-BCF3-1E1607C2F355}" presName="parTrans" presStyleLbl="sibTrans2D1" presStyleIdx="3" presStyleCnt="4"/>
      <dgm:spPr/>
      <dgm:t>
        <a:bodyPr/>
        <a:lstStyle/>
        <a:p>
          <a:endParaRPr lang="de-DE"/>
        </a:p>
      </dgm:t>
    </dgm:pt>
    <dgm:pt modelId="{6C9DBC96-730C-4353-B278-B3CCA185792F}" type="pres">
      <dgm:prSet presAssocID="{630530B6-EFF9-4FE6-BCF3-1E1607C2F355}" presName="connectorText" presStyleLbl="sibTrans2D1" presStyleIdx="3" presStyleCnt="4"/>
      <dgm:spPr/>
      <dgm:t>
        <a:bodyPr/>
        <a:lstStyle/>
        <a:p>
          <a:endParaRPr lang="de-DE"/>
        </a:p>
      </dgm:t>
    </dgm:pt>
    <dgm:pt modelId="{2D600D64-1C62-434C-8122-1F82270B7393}" type="pres">
      <dgm:prSet presAssocID="{EA720FB7-97EA-492D-B418-3CB971A73549}" presName="node" presStyleLbl="node1" presStyleIdx="3" presStyleCnt="4" custScaleX="118568" custScaleY="98629" custRadScaleRad="126125" custRadScaleInc="-3291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2116CC46-D43F-4963-A3BF-60A1399E5990}" type="presOf" srcId="{0F376D1B-B2DD-4BA7-B4D1-A801A4FE7678}" destId="{4721B70C-F462-4C83-8F64-9E20B998C78C}" srcOrd="0" destOrd="0" presId="urn:microsoft.com/office/officeart/2005/8/layout/radial5"/>
    <dgm:cxn modelId="{75FE6FE8-530C-48FA-A205-92B574B52D2A}" srcId="{00931FD6-C61C-4B68-B903-3FD04283F83D}" destId="{54F74DB5-9E9A-4169-8FFE-6508E85E9AB5}" srcOrd="0" destOrd="0" parTransId="{0D963714-350F-4393-8C59-6367AE47A54B}" sibTransId="{C8ABE2C5-3B37-4A1C-B03C-EFFA7C843ADD}"/>
    <dgm:cxn modelId="{0C2B4ED8-57BE-4EFB-9A8D-03A8318F9C3E}" srcId="{00931FD6-C61C-4B68-B903-3FD04283F83D}" destId="{EA720FB7-97EA-492D-B418-3CB971A73549}" srcOrd="3" destOrd="0" parTransId="{630530B6-EFF9-4FE6-BCF3-1E1607C2F355}" sibTransId="{1BFE8A03-CA21-4654-9B13-B4DAFF44FAD6}"/>
    <dgm:cxn modelId="{808BD2FB-1655-4541-9F36-52B93129E35B}" type="presOf" srcId="{00931FD6-C61C-4B68-B903-3FD04283F83D}" destId="{0C5C36C5-C496-4462-A030-555EEAB26F3C}" srcOrd="0" destOrd="0" presId="urn:microsoft.com/office/officeart/2005/8/layout/radial5"/>
    <dgm:cxn modelId="{E002FF18-B33D-43AB-AAA4-090CA7A191DA}" type="presOf" srcId="{3A05459A-2991-439B-ACE2-DEB9AB3E7F64}" destId="{BB777973-AD24-4092-B6FC-9FEE1162D090}" srcOrd="0" destOrd="0" presId="urn:microsoft.com/office/officeart/2005/8/layout/radial5"/>
    <dgm:cxn modelId="{1E555C5F-F998-44FF-AF0F-5279095197BD}" type="presOf" srcId="{54F74DB5-9E9A-4169-8FFE-6508E85E9AB5}" destId="{F4BEBCD0-D000-4D30-8622-8E001B7878B1}" srcOrd="0" destOrd="0" presId="urn:microsoft.com/office/officeart/2005/8/layout/radial5"/>
    <dgm:cxn modelId="{A56BAF89-D9E6-4CB6-84CB-5EAC8451BD2E}" type="presOf" srcId="{630530B6-EFF9-4FE6-BCF3-1E1607C2F355}" destId="{6C9DBC96-730C-4353-B278-B3CCA185792F}" srcOrd="1" destOrd="0" presId="urn:microsoft.com/office/officeart/2005/8/layout/radial5"/>
    <dgm:cxn modelId="{3DC18450-A8D4-490E-8CDA-8CD42C577556}" type="presOf" srcId="{0F376D1B-B2DD-4BA7-B4D1-A801A4FE7678}" destId="{1CEC021D-69D3-4552-A678-E3B90B577B55}" srcOrd="1" destOrd="0" presId="urn:microsoft.com/office/officeart/2005/8/layout/radial5"/>
    <dgm:cxn modelId="{DF030099-501E-4DF8-8CDF-617FA6FA2DAD}" type="presOf" srcId="{630530B6-EFF9-4FE6-BCF3-1E1607C2F355}" destId="{E1123715-134C-4204-8F13-0DC9246B2782}" srcOrd="0" destOrd="0" presId="urn:microsoft.com/office/officeart/2005/8/layout/radial5"/>
    <dgm:cxn modelId="{F2A69B5D-AA38-4CFC-A4CE-237138A810AD}" type="presOf" srcId="{0194129A-B332-44EF-B0E1-36B0954BB39B}" destId="{6D327C14-CD9F-4D01-8F8F-B6352E86849E}" srcOrd="0" destOrd="0" presId="urn:microsoft.com/office/officeart/2005/8/layout/radial5"/>
    <dgm:cxn modelId="{7966E8B4-BBEA-4AA0-938B-E13396A9F0C9}" type="presOf" srcId="{BB042185-0DD7-4DB3-8DCE-C27890ACFA4B}" destId="{B653861A-9A7E-4E2F-AB0B-24340A72D9EE}" srcOrd="0" destOrd="0" presId="urn:microsoft.com/office/officeart/2005/8/layout/radial5"/>
    <dgm:cxn modelId="{B13FF92D-463B-4468-8170-DD18A7A0E200}" type="presOf" srcId="{0D963714-350F-4393-8C59-6367AE47A54B}" destId="{9AA324F5-8937-4938-9AD8-9762918BDD0A}" srcOrd="0" destOrd="0" presId="urn:microsoft.com/office/officeart/2005/8/layout/radial5"/>
    <dgm:cxn modelId="{1424EA9F-6AF4-4011-B209-3AAE848A0A63}" srcId="{00931FD6-C61C-4B68-B903-3FD04283F83D}" destId="{3A05459A-2991-439B-ACE2-DEB9AB3E7F64}" srcOrd="2" destOrd="0" parTransId="{0F376D1B-B2DD-4BA7-B4D1-A801A4FE7678}" sibTransId="{12968C3A-5ECA-49B4-9BB1-46B3B5A6981A}"/>
    <dgm:cxn modelId="{FFAC465D-28DC-4BD7-A78D-ED5BE38EC8A5}" type="presOf" srcId="{A02CE5BB-DD09-48B5-B025-8007DFC8A80A}" destId="{90E73B4D-44AE-4209-8876-C4C4D525EE11}" srcOrd="1" destOrd="0" presId="urn:microsoft.com/office/officeart/2005/8/layout/radial5"/>
    <dgm:cxn modelId="{C738D182-892E-4D6C-BCAA-F4026CEEF26C}" srcId="{00931FD6-C61C-4B68-B903-3FD04283F83D}" destId="{BB042185-0DD7-4DB3-8DCE-C27890ACFA4B}" srcOrd="1" destOrd="0" parTransId="{A02CE5BB-DD09-48B5-B025-8007DFC8A80A}" sibTransId="{56750AE4-F4F5-4274-A1D4-B0F5270B5418}"/>
    <dgm:cxn modelId="{1728A853-1E31-48D3-9478-277C4A0A3DD7}" type="presOf" srcId="{A02CE5BB-DD09-48B5-B025-8007DFC8A80A}" destId="{DD394F58-0E1B-46EA-8124-CDD22175BAA0}" srcOrd="0" destOrd="0" presId="urn:microsoft.com/office/officeart/2005/8/layout/radial5"/>
    <dgm:cxn modelId="{3F1B177C-5FB7-4C70-B066-9759B215A119}" srcId="{0194129A-B332-44EF-B0E1-36B0954BB39B}" destId="{00931FD6-C61C-4B68-B903-3FD04283F83D}" srcOrd="0" destOrd="0" parTransId="{3A18B5BF-B169-44D1-81E1-073189146708}" sibTransId="{CE7C1D2D-A7C7-4878-9D73-FC63D1E94BE6}"/>
    <dgm:cxn modelId="{7924CE96-0A48-4E3E-98B8-4A40465D12D9}" type="presOf" srcId="{0D963714-350F-4393-8C59-6367AE47A54B}" destId="{973F3B7C-DD6C-4A0B-AD4B-07A598F4DF1E}" srcOrd="1" destOrd="0" presId="urn:microsoft.com/office/officeart/2005/8/layout/radial5"/>
    <dgm:cxn modelId="{1666CB25-7C53-4FFE-9A54-9142809F832B}" type="presOf" srcId="{EA720FB7-97EA-492D-B418-3CB971A73549}" destId="{2D600D64-1C62-434C-8122-1F82270B7393}" srcOrd="0" destOrd="0" presId="urn:microsoft.com/office/officeart/2005/8/layout/radial5"/>
    <dgm:cxn modelId="{E518C75C-E768-4846-A852-BFD6209E79EA}" type="presParOf" srcId="{6D327C14-CD9F-4D01-8F8F-B6352E86849E}" destId="{0C5C36C5-C496-4462-A030-555EEAB26F3C}" srcOrd="0" destOrd="0" presId="urn:microsoft.com/office/officeart/2005/8/layout/radial5"/>
    <dgm:cxn modelId="{062DEA3D-4629-4C5B-9EEF-B513D743743D}" type="presParOf" srcId="{6D327C14-CD9F-4D01-8F8F-B6352E86849E}" destId="{9AA324F5-8937-4938-9AD8-9762918BDD0A}" srcOrd="1" destOrd="0" presId="urn:microsoft.com/office/officeart/2005/8/layout/radial5"/>
    <dgm:cxn modelId="{7559602D-0C39-41A6-8337-BF09AA1D22EA}" type="presParOf" srcId="{9AA324F5-8937-4938-9AD8-9762918BDD0A}" destId="{973F3B7C-DD6C-4A0B-AD4B-07A598F4DF1E}" srcOrd="0" destOrd="0" presId="urn:microsoft.com/office/officeart/2005/8/layout/radial5"/>
    <dgm:cxn modelId="{C0EC852B-5633-4C93-8A3E-DF2CF784950A}" type="presParOf" srcId="{6D327C14-CD9F-4D01-8F8F-B6352E86849E}" destId="{F4BEBCD0-D000-4D30-8622-8E001B7878B1}" srcOrd="2" destOrd="0" presId="urn:microsoft.com/office/officeart/2005/8/layout/radial5"/>
    <dgm:cxn modelId="{5AE2C280-9B3A-45D9-ADFF-357C32DA83F9}" type="presParOf" srcId="{6D327C14-CD9F-4D01-8F8F-B6352E86849E}" destId="{DD394F58-0E1B-46EA-8124-CDD22175BAA0}" srcOrd="3" destOrd="0" presId="urn:microsoft.com/office/officeart/2005/8/layout/radial5"/>
    <dgm:cxn modelId="{652E7737-62A0-4B6C-9459-A4D929C73744}" type="presParOf" srcId="{DD394F58-0E1B-46EA-8124-CDD22175BAA0}" destId="{90E73B4D-44AE-4209-8876-C4C4D525EE11}" srcOrd="0" destOrd="0" presId="urn:microsoft.com/office/officeart/2005/8/layout/radial5"/>
    <dgm:cxn modelId="{99FD750F-FA04-4BC9-94F0-0C57C831F196}" type="presParOf" srcId="{6D327C14-CD9F-4D01-8F8F-B6352E86849E}" destId="{B653861A-9A7E-4E2F-AB0B-24340A72D9EE}" srcOrd="4" destOrd="0" presId="urn:microsoft.com/office/officeart/2005/8/layout/radial5"/>
    <dgm:cxn modelId="{91665CEE-49B1-4651-98FA-4F16311C015B}" type="presParOf" srcId="{6D327C14-CD9F-4D01-8F8F-B6352E86849E}" destId="{4721B70C-F462-4C83-8F64-9E20B998C78C}" srcOrd="5" destOrd="0" presId="urn:microsoft.com/office/officeart/2005/8/layout/radial5"/>
    <dgm:cxn modelId="{B62AE25B-BA55-4F35-8D2F-2DE7228F4FDF}" type="presParOf" srcId="{4721B70C-F462-4C83-8F64-9E20B998C78C}" destId="{1CEC021D-69D3-4552-A678-E3B90B577B55}" srcOrd="0" destOrd="0" presId="urn:microsoft.com/office/officeart/2005/8/layout/radial5"/>
    <dgm:cxn modelId="{EB57BC78-1F64-412C-AA36-049FCAADE732}" type="presParOf" srcId="{6D327C14-CD9F-4D01-8F8F-B6352E86849E}" destId="{BB777973-AD24-4092-B6FC-9FEE1162D090}" srcOrd="6" destOrd="0" presId="urn:microsoft.com/office/officeart/2005/8/layout/radial5"/>
    <dgm:cxn modelId="{464CBB2E-55E2-481F-8BBC-F1BA7213D259}" type="presParOf" srcId="{6D327C14-CD9F-4D01-8F8F-B6352E86849E}" destId="{E1123715-134C-4204-8F13-0DC9246B2782}" srcOrd="7" destOrd="0" presId="urn:microsoft.com/office/officeart/2005/8/layout/radial5"/>
    <dgm:cxn modelId="{F4D6BC95-8CB7-424E-BB93-6D35ABF45DA3}" type="presParOf" srcId="{E1123715-134C-4204-8F13-0DC9246B2782}" destId="{6C9DBC96-730C-4353-B278-B3CCA185792F}" srcOrd="0" destOrd="0" presId="urn:microsoft.com/office/officeart/2005/8/layout/radial5"/>
    <dgm:cxn modelId="{7DD52648-1E86-451F-B3F0-D2D89737CD49}" type="presParOf" srcId="{6D327C14-CD9F-4D01-8F8F-B6352E86849E}" destId="{2D600D64-1C62-434C-8122-1F82270B739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BFD63F9-85A9-47F2-A91C-3EBFE238C5D9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090E58F7-3233-4753-8A54-F8ED99E937BA}">
      <dgm:prSet phldrT="[Text]"/>
      <dgm:spPr/>
      <dgm:t>
        <a:bodyPr/>
        <a:lstStyle/>
        <a:p>
          <a:r>
            <a:rPr lang="de-DE" smtClean="0"/>
            <a:t>1850</a:t>
          </a:r>
          <a:endParaRPr lang="de-DE"/>
        </a:p>
      </dgm:t>
    </dgm:pt>
    <dgm:pt modelId="{5FACF9A0-690E-406E-BFE7-08CB05B8EE03}" type="parTrans" cxnId="{CD655FAE-E37B-4101-9C5A-29E389223F18}">
      <dgm:prSet/>
      <dgm:spPr/>
      <dgm:t>
        <a:bodyPr/>
        <a:lstStyle/>
        <a:p>
          <a:endParaRPr lang="de-DE"/>
        </a:p>
      </dgm:t>
    </dgm:pt>
    <dgm:pt modelId="{BB054CFE-0EA9-4F9B-BD16-C62550C7CB98}" type="sibTrans" cxnId="{CD655FAE-E37B-4101-9C5A-29E389223F18}">
      <dgm:prSet/>
      <dgm:spPr/>
      <dgm:t>
        <a:bodyPr/>
        <a:lstStyle/>
        <a:p>
          <a:endParaRPr lang="de-DE" dirty="0"/>
        </a:p>
      </dgm:t>
    </dgm:pt>
    <dgm:pt modelId="{9AB7FCE3-58FE-472D-874E-74CBFE353519}">
      <dgm:prSet phldrT="[Text]"/>
      <dgm:spPr/>
      <dgm:t>
        <a:bodyPr/>
        <a:lstStyle/>
        <a:p>
          <a:r>
            <a:rPr lang="de-DE" smtClean="0"/>
            <a:t>1851</a:t>
          </a:r>
          <a:endParaRPr lang="de-DE"/>
        </a:p>
      </dgm:t>
    </dgm:pt>
    <dgm:pt modelId="{6300E086-798F-4029-9277-986BF4CFFFE7}" type="parTrans" cxnId="{D30799BE-4366-4418-9F6A-7AAAD3E02D27}">
      <dgm:prSet/>
      <dgm:spPr/>
      <dgm:t>
        <a:bodyPr/>
        <a:lstStyle/>
        <a:p>
          <a:endParaRPr lang="de-DE"/>
        </a:p>
      </dgm:t>
    </dgm:pt>
    <dgm:pt modelId="{C86F73C1-4E66-445D-B9F3-C4E95523E598}" type="sibTrans" cxnId="{D30799BE-4366-4418-9F6A-7AAAD3E02D27}">
      <dgm:prSet/>
      <dgm:spPr/>
      <dgm:t>
        <a:bodyPr/>
        <a:lstStyle/>
        <a:p>
          <a:endParaRPr lang="de-DE"/>
        </a:p>
      </dgm:t>
    </dgm:pt>
    <dgm:pt modelId="{98485132-E109-42DD-949F-6CE4BC1B36D2}">
      <dgm:prSet phldrT="[Text]"/>
      <dgm:spPr/>
      <dgm:t>
        <a:bodyPr/>
        <a:lstStyle/>
        <a:p>
          <a:r>
            <a:rPr lang="de-DE" smtClean="0"/>
            <a:t>1852</a:t>
          </a:r>
          <a:endParaRPr lang="de-DE"/>
        </a:p>
      </dgm:t>
    </dgm:pt>
    <dgm:pt modelId="{6455CC32-CEC4-4D37-9DF9-BA1CE67A2EB7}" type="parTrans" cxnId="{6955E26F-505B-4899-B183-6ADCD60E5F46}">
      <dgm:prSet/>
      <dgm:spPr/>
      <dgm:t>
        <a:bodyPr/>
        <a:lstStyle/>
        <a:p>
          <a:endParaRPr lang="de-DE"/>
        </a:p>
      </dgm:t>
    </dgm:pt>
    <dgm:pt modelId="{C6166504-242C-4E4C-9696-696EABBCB447}" type="sibTrans" cxnId="{6955E26F-505B-4899-B183-6ADCD60E5F46}">
      <dgm:prSet/>
      <dgm:spPr/>
      <dgm:t>
        <a:bodyPr/>
        <a:lstStyle/>
        <a:p>
          <a:endParaRPr lang="de-DE"/>
        </a:p>
      </dgm:t>
    </dgm:pt>
    <dgm:pt modelId="{78180A02-9AFD-4DE5-BF6D-C6E787D72139}">
      <dgm:prSet phldrT="[Text]"/>
      <dgm:spPr/>
      <dgm:t>
        <a:bodyPr/>
        <a:lstStyle/>
        <a:p>
          <a:r>
            <a:rPr lang="de-DE" smtClean="0"/>
            <a:t>1853</a:t>
          </a:r>
          <a:endParaRPr lang="de-DE"/>
        </a:p>
      </dgm:t>
    </dgm:pt>
    <dgm:pt modelId="{B5D0E880-3091-4CE9-8CCE-F3BC0E7960B4}" type="parTrans" cxnId="{B97D4693-F22B-4579-B446-5F5751C56B0C}">
      <dgm:prSet/>
      <dgm:spPr/>
      <dgm:t>
        <a:bodyPr/>
        <a:lstStyle/>
        <a:p>
          <a:endParaRPr lang="de-DE"/>
        </a:p>
      </dgm:t>
    </dgm:pt>
    <dgm:pt modelId="{1A1793D5-4CF8-46A4-B336-F1626758DB46}" type="sibTrans" cxnId="{B97D4693-F22B-4579-B446-5F5751C56B0C}">
      <dgm:prSet/>
      <dgm:spPr/>
      <dgm:t>
        <a:bodyPr/>
        <a:lstStyle/>
        <a:p>
          <a:endParaRPr lang="de-DE"/>
        </a:p>
      </dgm:t>
    </dgm:pt>
    <dgm:pt modelId="{FFE73A86-F624-4DBB-8BB7-1BF6EA3DFC3F}">
      <dgm:prSet phldrT="[Text]"/>
      <dgm:spPr/>
      <dgm:t>
        <a:bodyPr/>
        <a:lstStyle/>
        <a:p>
          <a:endParaRPr lang="de-DE"/>
        </a:p>
      </dgm:t>
    </dgm:pt>
    <dgm:pt modelId="{6A1579C2-5156-44CD-82CF-2EE5BC21C2D6}" type="parTrans" cxnId="{716FBDDE-A83E-48B3-AF9F-012BC1098AAA}">
      <dgm:prSet/>
      <dgm:spPr/>
      <dgm:t>
        <a:bodyPr/>
        <a:lstStyle/>
        <a:p>
          <a:endParaRPr lang="de-DE"/>
        </a:p>
      </dgm:t>
    </dgm:pt>
    <dgm:pt modelId="{52CC67BD-B4B6-462B-A451-60D15E10E203}" type="sibTrans" cxnId="{716FBDDE-A83E-48B3-AF9F-012BC1098AAA}">
      <dgm:prSet/>
      <dgm:spPr/>
      <dgm:t>
        <a:bodyPr/>
        <a:lstStyle/>
        <a:p>
          <a:endParaRPr lang="de-DE"/>
        </a:p>
      </dgm:t>
    </dgm:pt>
    <dgm:pt modelId="{5C0C34C4-6756-4A70-BB91-1E8C27432E1A}" type="pres">
      <dgm:prSet presAssocID="{8BFD63F9-85A9-47F2-A91C-3EBFE238C5D9}" presName="Name0" presStyleCnt="0">
        <dgm:presLayoutVars>
          <dgm:dir/>
          <dgm:resizeHandles val="exact"/>
        </dgm:presLayoutVars>
      </dgm:prSet>
      <dgm:spPr/>
    </dgm:pt>
    <dgm:pt modelId="{5807F16D-9511-43B7-ADDC-357DFD2B0076}" type="pres">
      <dgm:prSet presAssocID="{090E58F7-3233-4753-8A54-F8ED99E937BA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790CD31-33A5-473B-9B2E-98D0FF9CD32C}" type="pres">
      <dgm:prSet presAssocID="{BB054CFE-0EA9-4F9B-BD16-C62550C7CB98}" presName="sibTrans" presStyleLbl="sibTrans2D1" presStyleIdx="0" presStyleCnt="4"/>
      <dgm:spPr/>
      <dgm:t>
        <a:bodyPr/>
        <a:lstStyle/>
        <a:p>
          <a:endParaRPr lang="de-DE"/>
        </a:p>
      </dgm:t>
    </dgm:pt>
    <dgm:pt modelId="{567F636F-087C-4A41-A33D-8D2D1421E38E}" type="pres">
      <dgm:prSet presAssocID="{BB054CFE-0EA9-4F9B-BD16-C62550C7CB98}" presName="connectorText" presStyleLbl="sibTrans2D1" presStyleIdx="0" presStyleCnt="4"/>
      <dgm:spPr/>
      <dgm:t>
        <a:bodyPr/>
        <a:lstStyle/>
        <a:p>
          <a:endParaRPr lang="de-DE"/>
        </a:p>
      </dgm:t>
    </dgm:pt>
    <dgm:pt modelId="{924FCF66-1877-4699-854B-0E9C12DFEE11}" type="pres">
      <dgm:prSet presAssocID="{9AB7FCE3-58FE-472D-874E-74CBFE35351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F222481-9DAF-4874-9A5D-4427EB01D387}" type="pres">
      <dgm:prSet presAssocID="{C86F73C1-4E66-445D-B9F3-C4E95523E598}" presName="sibTrans" presStyleLbl="sibTrans2D1" presStyleIdx="1" presStyleCnt="4"/>
      <dgm:spPr/>
      <dgm:t>
        <a:bodyPr/>
        <a:lstStyle/>
        <a:p>
          <a:endParaRPr lang="de-DE"/>
        </a:p>
      </dgm:t>
    </dgm:pt>
    <dgm:pt modelId="{F90A884F-C7D5-4DD1-9B16-6A0F026E3044}" type="pres">
      <dgm:prSet presAssocID="{C86F73C1-4E66-445D-B9F3-C4E95523E598}" presName="connectorText" presStyleLbl="sibTrans2D1" presStyleIdx="1" presStyleCnt="4"/>
      <dgm:spPr/>
      <dgm:t>
        <a:bodyPr/>
        <a:lstStyle/>
        <a:p>
          <a:endParaRPr lang="de-DE"/>
        </a:p>
      </dgm:t>
    </dgm:pt>
    <dgm:pt modelId="{7A8219A1-6333-406D-9D25-FAA54B293EDD}" type="pres">
      <dgm:prSet presAssocID="{98485132-E109-42DD-949F-6CE4BC1B36D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CDAA3752-C3F1-4BCA-82A9-9379D1EF3594}" type="pres">
      <dgm:prSet presAssocID="{C6166504-242C-4E4C-9696-696EABBCB447}" presName="sibTrans" presStyleLbl="sibTrans2D1" presStyleIdx="2" presStyleCnt="4"/>
      <dgm:spPr/>
      <dgm:t>
        <a:bodyPr/>
        <a:lstStyle/>
        <a:p>
          <a:endParaRPr lang="de-DE"/>
        </a:p>
      </dgm:t>
    </dgm:pt>
    <dgm:pt modelId="{0CC5B066-D74C-44A7-8963-766FF66B4B97}" type="pres">
      <dgm:prSet presAssocID="{C6166504-242C-4E4C-9696-696EABBCB447}" presName="connectorText" presStyleLbl="sibTrans2D1" presStyleIdx="2" presStyleCnt="4"/>
      <dgm:spPr/>
      <dgm:t>
        <a:bodyPr/>
        <a:lstStyle/>
        <a:p>
          <a:endParaRPr lang="de-DE"/>
        </a:p>
      </dgm:t>
    </dgm:pt>
    <dgm:pt modelId="{C5BFAFFA-B927-4589-B355-E1B0FFAF6D44}" type="pres">
      <dgm:prSet presAssocID="{78180A02-9AFD-4DE5-BF6D-C6E787D7213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73E5C0F-EB84-4B7B-8176-61128A1EBE09}" type="pres">
      <dgm:prSet presAssocID="{1A1793D5-4CF8-46A4-B336-F1626758DB46}" presName="sibTrans" presStyleLbl="sibTrans2D1" presStyleIdx="3" presStyleCnt="4"/>
      <dgm:spPr/>
      <dgm:t>
        <a:bodyPr/>
        <a:lstStyle/>
        <a:p>
          <a:endParaRPr lang="de-DE"/>
        </a:p>
      </dgm:t>
    </dgm:pt>
    <dgm:pt modelId="{904243F0-8BD1-4518-A6C4-6800D7FB9A5E}" type="pres">
      <dgm:prSet presAssocID="{1A1793D5-4CF8-46A4-B336-F1626758DB46}" presName="connectorText" presStyleLbl="sibTrans2D1" presStyleIdx="3" presStyleCnt="4"/>
      <dgm:spPr/>
      <dgm:t>
        <a:bodyPr/>
        <a:lstStyle/>
        <a:p>
          <a:endParaRPr lang="de-DE"/>
        </a:p>
      </dgm:t>
    </dgm:pt>
    <dgm:pt modelId="{2123091D-D61D-4329-9932-CA711B831042}" type="pres">
      <dgm:prSet presAssocID="{FFE73A86-F624-4DBB-8BB7-1BF6EA3DFC3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2ACE775E-329C-41A5-B905-1B0EDE3ADF13}" type="presOf" srcId="{BB054CFE-0EA9-4F9B-BD16-C62550C7CB98}" destId="{567F636F-087C-4A41-A33D-8D2D1421E38E}" srcOrd="1" destOrd="0" presId="urn:microsoft.com/office/officeart/2005/8/layout/process1"/>
    <dgm:cxn modelId="{92B8DE67-CCE9-4DD4-AAE4-D9F961CBE62C}" type="presOf" srcId="{1A1793D5-4CF8-46A4-B336-F1626758DB46}" destId="{D73E5C0F-EB84-4B7B-8176-61128A1EBE09}" srcOrd="0" destOrd="0" presId="urn:microsoft.com/office/officeart/2005/8/layout/process1"/>
    <dgm:cxn modelId="{C0F0CA2C-F0C3-4985-AA08-C290BF83972B}" type="presOf" srcId="{090E58F7-3233-4753-8A54-F8ED99E937BA}" destId="{5807F16D-9511-43B7-ADDC-357DFD2B0076}" srcOrd="0" destOrd="0" presId="urn:microsoft.com/office/officeart/2005/8/layout/process1"/>
    <dgm:cxn modelId="{425880E6-E3F9-4648-B64E-2B5DC594FB0A}" type="presOf" srcId="{C6166504-242C-4E4C-9696-696EABBCB447}" destId="{CDAA3752-C3F1-4BCA-82A9-9379D1EF3594}" srcOrd="0" destOrd="0" presId="urn:microsoft.com/office/officeart/2005/8/layout/process1"/>
    <dgm:cxn modelId="{A70989D5-9F9E-4F0E-8ADE-28051CF9660D}" type="presOf" srcId="{C86F73C1-4E66-445D-B9F3-C4E95523E598}" destId="{F90A884F-C7D5-4DD1-9B16-6A0F026E3044}" srcOrd="1" destOrd="0" presId="urn:microsoft.com/office/officeart/2005/8/layout/process1"/>
    <dgm:cxn modelId="{D2F9EBDF-3A80-49F3-9D63-9CBD4EF29B35}" type="presOf" srcId="{BB054CFE-0EA9-4F9B-BD16-C62550C7CB98}" destId="{2790CD31-33A5-473B-9B2E-98D0FF9CD32C}" srcOrd="0" destOrd="0" presId="urn:microsoft.com/office/officeart/2005/8/layout/process1"/>
    <dgm:cxn modelId="{B97D4693-F22B-4579-B446-5F5751C56B0C}" srcId="{8BFD63F9-85A9-47F2-A91C-3EBFE238C5D9}" destId="{78180A02-9AFD-4DE5-BF6D-C6E787D72139}" srcOrd="3" destOrd="0" parTransId="{B5D0E880-3091-4CE9-8CCE-F3BC0E7960B4}" sibTransId="{1A1793D5-4CF8-46A4-B336-F1626758DB46}"/>
    <dgm:cxn modelId="{7D8249A9-D9C6-4EF0-80FE-787A969C5DAC}" type="presOf" srcId="{FFE73A86-F624-4DBB-8BB7-1BF6EA3DFC3F}" destId="{2123091D-D61D-4329-9932-CA711B831042}" srcOrd="0" destOrd="0" presId="urn:microsoft.com/office/officeart/2005/8/layout/process1"/>
    <dgm:cxn modelId="{6955E26F-505B-4899-B183-6ADCD60E5F46}" srcId="{8BFD63F9-85A9-47F2-A91C-3EBFE238C5D9}" destId="{98485132-E109-42DD-949F-6CE4BC1B36D2}" srcOrd="2" destOrd="0" parTransId="{6455CC32-CEC4-4D37-9DF9-BA1CE67A2EB7}" sibTransId="{C6166504-242C-4E4C-9696-696EABBCB447}"/>
    <dgm:cxn modelId="{D6B052CD-8915-4723-BDA6-1B05E082A1EB}" type="presOf" srcId="{C86F73C1-4E66-445D-B9F3-C4E95523E598}" destId="{1F222481-9DAF-4874-9A5D-4427EB01D387}" srcOrd="0" destOrd="0" presId="urn:microsoft.com/office/officeart/2005/8/layout/process1"/>
    <dgm:cxn modelId="{A291BF04-9BE7-441C-B931-A61332E8FAE8}" type="presOf" srcId="{C6166504-242C-4E4C-9696-696EABBCB447}" destId="{0CC5B066-D74C-44A7-8963-766FF66B4B97}" srcOrd="1" destOrd="0" presId="urn:microsoft.com/office/officeart/2005/8/layout/process1"/>
    <dgm:cxn modelId="{0117E3B5-A54A-47FC-A305-131B473C1C99}" type="presOf" srcId="{98485132-E109-42DD-949F-6CE4BC1B36D2}" destId="{7A8219A1-6333-406D-9D25-FAA54B293EDD}" srcOrd="0" destOrd="0" presId="urn:microsoft.com/office/officeart/2005/8/layout/process1"/>
    <dgm:cxn modelId="{FDF2BF83-7525-44E9-A879-EE4F3D880105}" type="presOf" srcId="{78180A02-9AFD-4DE5-BF6D-C6E787D72139}" destId="{C5BFAFFA-B927-4589-B355-E1B0FFAF6D44}" srcOrd="0" destOrd="0" presId="urn:microsoft.com/office/officeart/2005/8/layout/process1"/>
    <dgm:cxn modelId="{3CE5B859-7E73-416E-8BF0-5E2504C3BB80}" type="presOf" srcId="{1A1793D5-4CF8-46A4-B336-F1626758DB46}" destId="{904243F0-8BD1-4518-A6C4-6800D7FB9A5E}" srcOrd="1" destOrd="0" presId="urn:microsoft.com/office/officeart/2005/8/layout/process1"/>
    <dgm:cxn modelId="{716FBDDE-A83E-48B3-AF9F-012BC1098AAA}" srcId="{8BFD63F9-85A9-47F2-A91C-3EBFE238C5D9}" destId="{FFE73A86-F624-4DBB-8BB7-1BF6EA3DFC3F}" srcOrd="4" destOrd="0" parTransId="{6A1579C2-5156-44CD-82CF-2EE5BC21C2D6}" sibTransId="{52CC67BD-B4B6-462B-A451-60D15E10E203}"/>
    <dgm:cxn modelId="{D30799BE-4366-4418-9F6A-7AAAD3E02D27}" srcId="{8BFD63F9-85A9-47F2-A91C-3EBFE238C5D9}" destId="{9AB7FCE3-58FE-472D-874E-74CBFE353519}" srcOrd="1" destOrd="0" parTransId="{6300E086-798F-4029-9277-986BF4CFFFE7}" sibTransId="{C86F73C1-4E66-445D-B9F3-C4E95523E598}"/>
    <dgm:cxn modelId="{F8F09414-19A9-461A-BD03-71278912722D}" type="presOf" srcId="{8BFD63F9-85A9-47F2-A91C-3EBFE238C5D9}" destId="{5C0C34C4-6756-4A70-BB91-1E8C27432E1A}" srcOrd="0" destOrd="0" presId="urn:microsoft.com/office/officeart/2005/8/layout/process1"/>
    <dgm:cxn modelId="{CD655FAE-E37B-4101-9C5A-29E389223F18}" srcId="{8BFD63F9-85A9-47F2-A91C-3EBFE238C5D9}" destId="{090E58F7-3233-4753-8A54-F8ED99E937BA}" srcOrd="0" destOrd="0" parTransId="{5FACF9A0-690E-406E-BFE7-08CB05B8EE03}" sibTransId="{BB054CFE-0EA9-4F9B-BD16-C62550C7CB98}"/>
    <dgm:cxn modelId="{68CF41D8-4832-479A-944E-13E3762B007B}" type="presOf" srcId="{9AB7FCE3-58FE-472D-874E-74CBFE353519}" destId="{924FCF66-1877-4699-854B-0E9C12DFEE11}" srcOrd="0" destOrd="0" presId="urn:microsoft.com/office/officeart/2005/8/layout/process1"/>
    <dgm:cxn modelId="{064C15A8-1C7D-41E4-B19F-3E70318E4346}" type="presParOf" srcId="{5C0C34C4-6756-4A70-BB91-1E8C27432E1A}" destId="{5807F16D-9511-43B7-ADDC-357DFD2B0076}" srcOrd="0" destOrd="0" presId="urn:microsoft.com/office/officeart/2005/8/layout/process1"/>
    <dgm:cxn modelId="{47A4F76A-DFC3-49D8-9490-F684DAC3E537}" type="presParOf" srcId="{5C0C34C4-6756-4A70-BB91-1E8C27432E1A}" destId="{2790CD31-33A5-473B-9B2E-98D0FF9CD32C}" srcOrd="1" destOrd="0" presId="urn:microsoft.com/office/officeart/2005/8/layout/process1"/>
    <dgm:cxn modelId="{085E7360-A25C-4B7E-A19F-BCD66B5763E4}" type="presParOf" srcId="{2790CD31-33A5-473B-9B2E-98D0FF9CD32C}" destId="{567F636F-087C-4A41-A33D-8D2D1421E38E}" srcOrd="0" destOrd="0" presId="urn:microsoft.com/office/officeart/2005/8/layout/process1"/>
    <dgm:cxn modelId="{A19DCB84-D81A-4C2F-B6E4-DE7337EFBDBE}" type="presParOf" srcId="{5C0C34C4-6756-4A70-BB91-1E8C27432E1A}" destId="{924FCF66-1877-4699-854B-0E9C12DFEE11}" srcOrd="2" destOrd="0" presId="urn:microsoft.com/office/officeart/2005/8/layout/process1"/>
    <dgm:cxn modelId="{8F2E381B-0A8E-4992-AA26-CCD998DB4D53}" type="presParOf" srcId="{5C0C34C4-6756-4A70-BB91-1E8C27432E1A}" destId="{1F222481-9DAF-4874-9A5D-4427EB01D387}" srcOrd="3" destOrd="0" presId="urn:microsoft.com/office/officeart/2005/8/layout/process1"/>
    <dgm:cxn modelId="{F11CAB0F-B958-4668-AABA-3B682FB51EAB}" type="presParOf" srcId="{1F222481-9DAF-4874-9A5D-4427EB01D387}" destId="{F90A884F-C7D5-4DD1-9B16-6A0F026E3044}" srcOrd="0" destOrd="0" presId="urn:microsoft.com/office/officeart/2005/8/layout/process1"/>
    <dgm:cxn modelId="{A50A49E9-B7D3-471C-8D44-105F805674E6}" type="presParOf" srcId="{5C0C34C4-6756-4A70-BB91-1E8C27432E1A}" destId="{7A8219A1-6333-406D-9D25-FAA54B293EDD}" srcOrd="4" destOrd="0" presId="urn:microsoft.com/office/officeart/2005/8/layout/process1"/>
    <dgm:cxn modelId="{E6929701-55AE-4C7F-9711-111898C2A5C8}" type="presParOf" srcId="{5C0C34C4-6756-4A70-BB91-1E8C27432E1A}" destId="{CDAA3752-C3F1-4BCA-82A9-9379D1EF3594}" srcOrd="5" destOrd="0" presId="urn:microsoft.com/office/officeart/2005/8/layout/process1"/>
    <dgm:cxn modelId="{F02FC7F5-739C-4252-A928-E63440BA265F}" type="presParOf" srcId="{CDAA3752-C3F1-4BCA-82A9-9379D1EF3594}" destId="{0CC5B066-D74C-44A7-8963-766FF66B4B97}" srcOrd="0" destOrd="0" presId="urn:microsoft.com/office/officeart/2005/8/layout/process1"/>
    <dgm:cxn modelId="{44263703-BB18-41A1-80DC-7BDBBFFA9344}" type="presParOf" srcId="{5C0C34C4-6756-4A70-BB91-1E8C27432E1A}" destId="{C5BFAFFA-B927-4589-B355-E1B0FFAF6D44}" srcOrd="6" destOrd="0" presId="urn:microsoft.com/office/officeart/2005/8/layout/process1"/>
    <dgm:cxn modelId="{051DC3E7-8A6A-4DD6-80D7-3B3965E73267}" type="presParOf" srcId="{5C0C34C4-6756-4A70-BB91-1E8C27432E1A}" destId="{D73E5C0F-EB84-4B7B-8176-61128A1EBE09}" srcOrd="7" destOrd="0" presId="urn:microsoft.com/office/officeart/2005/8/layout/process1"/>
    <dgm:cxn modelId="{DF528C06-05EB-44AF-87BE-EDD59804CD04}" type="presParOf" srcId="{D73E5C0F-EB84-4B7B-8176-61128A1EBE09}" destId="{904243F0-8BD1-4518-A6C4-6800D7FB9A5E}" srcOrd="0" destOrd="0" presId="urn:microsoft.com/office/officeart/2005/8/layout/process1"/>
    <dgm:cxn modelId="{C22E793F-D873-4C7B-92DB-CCA6C8E9F77B}" type="presParOf" srcId="{5C0C34C4-6756-4A70-BB91-1E8C27432E1A}" destId="{2123091D-D61D-4329-9932-CA711B831042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194129A-B332-44EF-B0E1-36B0954BB39B}" type="doc">
      <dgm:prSet loTypeId="urn:microsoft.com/office/officeart/2005/8/layout/radial5" loCatId="relationship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de-DE"/>
        </a:p>
      </dgm:t>
    </dgm:pt>
    <dgm:pt modelId="{00931FD6-C61C-4B68-B903-3FD04283F83D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de-DE" sz="2000" smtClean="0"/>
            <a:t>Development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the</a:t>
          </a:r>
          <a:r>
            <a:rPr lang="de-DE" sz="2000" smtClean="0"/>
            <a:t> </a:t>
          </a:r>
          <a:r>
            <a:rPr lang="de-DE" sz="2400" err="1" smtClean="0">
              <a:latin typeface="Jokerman" panose="04090605060D06020702" pitchFamily="82" charset="0"/>
            </a:rPr>
            <a:t>cdo</a:t>
          </a:r>
          <a:r>
            <a:rPr lang="de-DE" sz="2400" smtClean="0">
              <a:latin typeface="Jokerman" panose="04090605060D06020702" pitchFamily="82" charset="0"/>
            </a:rPr>
            <a:t> </a:t>
          </a:r>
          <a:r>
            <a:rPr lang="de-DE" sz="2400" err="1" smtClean="0">
              <a:latin typeface="Jokerman" panose="04090605060D06020702" pitchFamily="82" charset="0"/>
            </a:rPr>
            <a:t>cmor</a:t>
          </a:r>
          <a:r>
            <a:rPr lang="de-DE" sz="2400" smtClean="0">
              <a:latin typeface="Jokerman" panose="04090605060D06020702" pitchFamily="82" charset="0"/>
            </a:rPr>
            <a:t> </a:t>
          </a:r>
          <a:r>
            <a:rPr lang="de-DE" sz="2000" smtClean="0"/>
            <a:t>Operator </a:t>
          </a:r>
          <a:r>
            <a:rPr lang="de-DE" sz="2000" err="1" smtClean="0"/>
            <a:t>for</a:t>
          </a:r>
          <a:r>
            <a:rPr lang="de-DE" sz="2000" smtClean="0"/>
            <a:t> </a:t>
          </a:r>
          <a:r>
            <a:rPr lang="de-DE" sz="2000" err="1" smtClean="0"/>
            <a:t>producing</a:t>
          </a:r>
          <a:r>
            <a:rPr lang="de-DE" sz="2000" smtClean="0"/>
            <a:t> CMIP </a:t>
          </a:r>
          <a:r>
            <a:rPr lang="de-DE" sz="2000" err="1" smtClean="0"/>
            <a:t>compliant</a:t>
          </a:r>
          <a:r>
            <a:rPr lang="de-DE" sz="2000" smtClean="0"/>
            <a:t> </a:t>
          </a:r>
          <a:r>
            <a:rPr lang="de-DE" sz="2000" err="1" smtClean="0"/>
            <a:t>output</a:t>
          </a:r>
          <a:endParaRPr lang="de-DE" sz="2000"/>
        </a:p>
      </dgm:t>
    </dgm:pt>
    <dgm:pt modelId="{3A18B5BF-B169-44D1-81E1-073189146708}" type="parTrans" cxnId="{3F1B177C-5FB7-4C70-B066-9759B215A119}">
      <dgm:prSet/>
      <dgm:spPr/>
      <dgm:t>
        <a:bodyPr/>
        <a:lstStyle/>
        <a:p>
          <a:endParaRPr lang="de-DE"/>
        </a:p>
      </dgm:t>
    </dgm:pt>
    <dgm:pt modelId="{CE7C1D2D-A7C7-4878-9D73-FC63D1E94BE6}" type="sibTrans" cxnId="{3F1B177C-5FB7-4C70-B066-9759B215A119}">
      <dgm:prSet/>
      <dgm:spPr/>
      <dgm:t>
        <a:bodyPr/>
        <a:lstStyle/>
        <a:p>
          <a:endParaRPr lang="de-DE"/>
        </a:p>
      </dgm:t>
    </dgm:pt>
    <dgm:pt modelId="{54F74DB5-9E9A-4169-8FFE-6508E85E9AB5}">
      <dgm:prSet phldrT="[Text]" custT="1"/>
      <dgm:spPr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de-DE" sz="2000" smtClean="0"/>
            <a:t>Project </a:t>
          </a:r>
          <a:r>
            <a:rPr lang="de-DE" sz="2000" err="1" smtClean="0"/>
            <a:t>depen-dent</a:t>
          </a:r>
          <a:r>
            <a:rPr lang="de-DE" sz="2000" smtClean="0"/>
            <a:t> check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attributes</a:t>
          </a:r>
          <a:endParaRPr lang="de-DE" sz="2000"/>
        </a:p>
      </dgm:t>
    </dgm:pt>
    <dgm:pt modelId="{0D963714-350F-4393-8C59-6367AE47A54B}" type="parTrans" cxnId="{75FE6FE8-530C-48FA-A205-92B574B52D2A}">
      <dgm:prSet/>
      <dgm:spPr/>
      <dgm:t>
        <a:bodyPr/>
        <a:lstStyle/>
        <a:p>
          <a:endParaRPr lang="de-DE"/>
        </a:p>
      </dgm:t>
    </dgm:pt>
    <dgm:pt modelId="{C8ABE2C5-3B37-4A1C-B03C-EFFA7C843ADD}" type="sibTrans" cxnId="{75FE6FE8-530C-48FA-A205-92B574B52D2A}">
      <dgm:prSet/>
      <dgm:spPr/>
      <dgm:t>
        <a:bodyPr/>
        <a:lstStyle/>
        <a:p>
          <a:endParaRPr lang="de-DE"/>
        </a:p>
      </dgm:t>
    </dgm:pt>
    <dgm:pt modelId="{BB042185-0DD7-4DB3-8DCE-C27890ACFA4B}">
      <dgm:prSet phldrT="[Text]" custT="1"/>
      <dgm:spPr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de-DE" sz="2000" smtClean="0"/>
            <a:t>Mapping </a:t>
          </a:r>
          <a:r>
            <a:rPr lang="de-DE" sz="2000" err="1" smtClean="0"/>
            <a:t>of</a:t>
          </a:r>
          <a:r>
            <a:rPr lang="de-DE" sz="2000" smtClean="0"/>
            <a:t> variables</a:t>
          </a:r>
          <a:endParaRPr lang="de-DE" sz="2000"/>
        </a:p>
      </dgm:t>
    </dgm:pt>
    <dgm:pt modelId="{A02CE5BB-DD09-48B5-B025-8007DFC8A80A}" type="parTrans" cxnId="{C738D182-892E-4D6C-BCAA-F4026CEEF26C}">
      <dgm:prSet/>
      <dgm:spPr/>
      <dgm:t>
        <a:bodyPr/>
        <a:lstStyle/>
        <a:p>
          <a:endParaRPr lang="de-DE"/>
        </a:p>
      </dgm:t>
    </dgm:pt>
    <dgm:pt modelId="{56750AE4-F4F5-4274-A1D4-B0F5270B5418}" type="sibTrans" cxnId="{C738D182-892E-4D6C-BCAA-F4026CEEF26C}">
      <dgm:prSet/>
      <dgm:spPr/>
      <dgm:t>
        <a:bodyPr/>
        <a:lstStyle/>
        <a:p>
          <a:endParaRPr lang="de-DE"/>
        </a:p>
      </dgm:t>
    </dgm:pt>
    <dgm:pt modelId="{EA720FB7-97EA-492D-B418-3CB971A73549}">
      <dgm:prSet phldrT="[Text]" custT="1"/>
      <dgm:spPr>
        <a:ln>
          <a:solidFill>
            <a:srgbClr val="FF0000"/>
          </a:solidFill>
        </a:ln>
      </dgm:spPr>
      <dgm:t>
        <a:bodyPr/>
        <a:lstStyle/>
        <a:p>
          <a:r>
            <a:rPr lang="de-DE" sz="2000" err="1" smtClean="0"/>
            <a:t>Auxillary</a:t>
          </a:r>
          <a:r>
            <a:rPr lang="de-DE" sz="2000" smtClean="0"/>
            <a:t> variables </a:t>
          </a:r>
          <a:r>
            <a:rPr lang="de-DE" sz="2000" err="1" smtClean="0"/>
            <a:t>and</a:t>
          </a:r>
          <a:r>
            <a:rPr lang="de-DE" sz="2000" smtClean="0"/>
            <a:t> </a:t>
          </a:r>
          <a:r>
            <a:rPr lang="de-DE" sz="2000" err="1" smtClean="0"/>
            <a:t>bounds</a:t>
          </a:r>
          <a:r>
            <a:rPr lang="de-DE" sz="2000" smtClean="0"/>
            <a:t> </a:t>
          </a:r>
          <a:r>
            <a:rPr lang="de-DE" sz="2000" err="1" smtClean="0"/>
            <a:t>calculation</a:t>
          </a:r>
          <a:endParaRPr lang="de-DE" sz="2000"/>
        </a:p>
      </dgm:t>
    </dgm:pt>
    <dgm:pt modelId="{630530B6-EFF9-4FE6-BCF3-1E1607C2F355}" type="parTrans" cxnId="{0C2B4ED8-57BE-4EFB-9A8D-03A8318F9C3E}">
      <dgm:prSet/>
      <dgm:spPr/>
      <dgm:t>
        <a:bodyPr/>
        <a:lstStyle/>
        <a:p>
          <a:endParaRPr lang="de-DE"/>
        </a:p>
      </dgm:t>
    </dgm:pt>
    <dgm:pt modelId="{1BFE8A03-CA21-4654-9B13-B4DAFF44FAD6}" type="sibTrans" cxnId="{0C2B4ED8-57BE-4EFB-9A8D-03A8318F9C3E}">
      <dgm:prSet/>
      <dgm:spPr/>
      <dgm:t>
        <a:bodyPr/>
        <a:lstStyle/>
        <a:p>
          <a:endParaRPr lang="de-DE"/>
        </a:p>
      </dgm:t>
    </dgm:pt>
    <dgm:pt modelId="{3A05459A-2991-439B-ACE2-DEB9AB3E7F64}">
      <dgm:prSet phldrT="[Text]" custT="1"/>
      <dgm:spPr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de-DE" sz="2000" err="1" smtClean="0"/>
            <a:t>Append</a:t>
          </a:r>
          <a:r>
            <a:rPr lang="de-DE" sz="2000" smtClean="0"/>
            <a:t>-Mode</a:t>
          </a:r>
          <a:endParaRPr lang="de-DE" sz="2000"/>
        </a:p>
      </dgm:t>
    </dgm:pt>
    <dgm:pt modelId="{12968C3A-5ECA-49B4-9BB1-46B3B5A6981A}" type="sibTrans" cxnId="{1424EA9F-6AF4-4011-B209-3AAE848A0A63}">
      <dgm:prSet/>
      <dgm:spPr/>
      <dgm:t>
        <a:bodyPr/>
        <a:lstStyle/>
        <a:p>
          <a:endParaRPr lang="de-DE"/>
        </a:p>
      </dgm:t>
    </dgm:pt>
    <dgm:pt modelId="{0F376D1B-B2DD-4BA7-B4D1-A801A4FE7678}" type="parTrans" cxnId="{1424EA9F-6AF4-4011-B209-3AAE848A0A63}">
      <dgm:prSet/>
      <dgm:spPr/>
      <dgm:t>
        <a:bodyPr/>
        <a:lstStyle/>
        <a:p>
          <a:endParaRPr lang="de-DE"/>
        </a:p>
      </dgm:t>
    </dgm:pt>
    <dgm:pt modelId="{6D327C14-CD9F-4D01-8F8F-B6352E86849E}" type="pres">
      <dgm:prSet presAssocID="{0194129A-B332-44EF-B0E1-36B0954BB39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C5C36C5-C496-4462-A030-555EEAB26F3C}" type="pres">
      <dgm:prSet presAssocID="{00931FD6-C61C-4B68-B903-3FD04283F83D}" presName="centerShape" presStyleLbl="node0" presStyleIdx="0" presStyleCnt="1" custScaleX="197321" custScaleY="167730"/>
      <dgm:spPr/>
      <dgm:t>
        <a:bodyPr/>
        <a:lstStyle/>
        <a:p>
          <a:endParaRPr lang="de-DE"/>
        </a:p>
      </dgm:t>
    </dgm:pt>
    <dgm:pt modelId="{9AA324F5-8937-4938-9AD8-9762918BDD0A}" type="pres">
      <dgm:prSet presAssocID="{0D963714-350F-4393-8C59-6367AE47A54B}" presName="parTrans" presStyleLbl="sibTrans2D1" presStyleIdx="0" presStyleCnt="4"/>
      <dgm:spPr/>
      <dgm:t>
        <a:bodyPr/>
        <a:lstStyle/>
        <a:p>
          <a:endParaRPr lang="de-DE"/>
        </a:p>
      </dgm:t>
    </dgm:pt>
    <dgm:pt modelId="{973F3B7C-DD6C-4A0B-AD4B-07A598F4DF1E}" type="pres">
      <dgm:prSet presAssocID="{0D963714-350F-4393-8C59-6367AE47A54B}" presName="connectorText" presStyleLbl="sibTrans2D1" presStyleIdx="0" presStyleCnt="4"/>
      <dgm:spPr/>
      <dgm:t>
        <a:bodyPr/>
        <a:lstStyle/>
        <a:p>
          <a:endParaRPr lang="de-DE"/>
        </a:p>
      </dgm:t>
    </dgm:pt>
    <dgm:pt modelId="{F4BEBCD0-D000-4D30-8622-8E001B7878B1}" type="pres">
      <dgm:prSet presAssocID="{54F74DB5-9E9A-4169-8FFE-6508E85E9AB5}" presName="node" presStyleLbl="node1" presStyleIdx="0" presStyleCnt="4" custRadScaleRad="125013" custRadScaleInc="-13706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D394F58-0E1B-46EA-8124-CDD22175BAA0}" type="pres">
      <dgm:prSet presAssocID="{A02CE5BB-DD09-48B5-B025-8007DFC8A80A}" presName="parTrans" presStyleLbl="sibTrans2D1" presStyleIdx="1" presStyleCnt="4"/>
      <dgm:spPr/>
      <dgm:t>
        <a:bodyPr/>
        <a:lstStyle/>
        <a:p>
          <a:endParaRPr lang="de-DE"/>
        </a:p>
      </dgm:t>
    </dgm:pt>
    <dgm:pt modelId="{90E73B4D-44AE-4209-8876-C4C4D525EE11}" type="pres">
      <dgm:prSet presAssocID="{A02CE5BB-DD09-48B5-B025-8007DFC8A80A}" presName="connectorText" presStyleLbl="sibTrans2D1" presStyleIdx="1" presStyleCnt="4"/>
      <dgm:spPr/>
      <dgm:t>
        <a:bodyPr/>
        <a:lstStyle/>
        <a:p>
          <a:endParaRPr lang="de-DE"/>
        </a:p>
      </dgm:t>
    </dgm:pt>
    <dgm:pt modelId="{B653861A-9A7E-4E2F-AB0B-24340A72D9EE}" type="pres">
      <dgm:prSet presAssocID="{BB042185-0DD7-4DB3-8DCE-C27890ACFA4B}" presName="node" presStyleLbl="node1" presStyleIdx="1" presStyleCnt="4" custRadScaleRad="129600" custRadScaleInc="-716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721B70C-F462-4C83-8F64-9E20B998C78C}" type="pres">
      <dgm:prSet presAssocID="{0F376D1B-B2DD-4BA7-B4D1-A801A4FE7678}" presName="parTrans" presStyleLbl="sibTrans2D1" presStyleIdx="2" presStyleCnt="4"/>
      <dgm:spPr/>
      <dgm:t>
        <a:bodyPr/>
        <a:lstStyle/>
        <a:p>
          <a:endParaRPr lang="de-DE"/>
        </a:p>
      </dgm:t>
    </dgm:pt>
    <dgm:pt modelId="{1CEC021D-69D3-4552-A678-E3B90B577B55}" type="pres">
      <dgm:prSet presAssocID="{0F376D1B-B2DD-4BA7-B4D1-A801A4FE7678}" presName="connectorText" presStyleLbl="sibTrans2D1" presStyleIdx="2" presStyleCnt="4"/>
      <dgm:spPr/>
      <dgm:t>
        <a:bodyPr/>
        <a:lstStyle/>
        <a:p>
          <a:endParaRPr lang="de-DE"/>
        </a:p>
      </dgm:t>
    </dgm:pt>
    <dgm:pt modelId="{BB777973-AD24-4092-B6FC-9FEE1162D090}" type="pres">
      <dgm:prSet presAssocID="{3A05459A-2991-439B-ACE2-DEB9AB3E7F64}" presName="node" presStyleLbl="node1" presStyleIdx="2" presStyleCnt="4" custRadScaleRad="129814" custRadScaleInc="-1580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1123715-134C-4204-8F13-0DC9246B2782}" type="pres">
      <dgm:prSet presAssocID="{630530B6-EFF9-4FE6-BCF3-1E1607C2F355}" presName="parTrans" presStyleLbl="sibTrans2D1" presStyleIdx="3" presStyleCnt="4"/>
      <dgm:spPr/>
      <dgm:t>
        <a:bodyPr/>
        <a:lstStyle/>
        <a:p>
          <a:endParaRPr lang="de-DE"/>
        </a:p>
      </dgm:t>
    </dgm:pt>
    <dgm:pt modelId="{6C9DBC96-730C-4353-B278-B3CCA185792F}" type="pres">
      <dgm:prSet presAssocID="{630530B6-EFF9-4FE6-BCF3-1E1607C2F355}" presName="connectorText" presStyleLbl="sibTrans2D1" presStyleIdx="3" presStyleCnt="4"/>
      <dgm:spPr/>
      <dgm:t>
        <a:bodyPr/>
        <a:lstStyle/>
        <a:p>
          <a:endParaRPr lang="de-DE"/>
        </a:p>
      </dgm:t>
    </dgm:pt>
    <dgm:pt modelId="{2D600D64-1C62-434C-8122-1F82270B7393}" type="pres">
      <dgm:prSet presAssocID="{EA720FB7-97EA-492D-B418-3CB971A73549}" presName="node" presStyleLbl="node1" presStyleIdx="3" presStyleCnt="4" custScaleX="118568" custScaleY="98629" custRadScaleRad="126125" custRadScaleInc="-3291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75FE6FE8-530C-48FA-A205-92B574B52D2A}" srcId="{00931FD6-C61C-4B68-B903-3FD04283F83D}" destId="{54F74DB5-9E9A-4169-8FFE-6508E85E9AB5}" srcOrd="0" destOrd="0" parTransId="{0D963714-350F-4393-8C59-6367AE47A54B}" sibTransId="{C8ABE2C5-3B37-4A1C-B03C-EFFA7C843ADD}"/>
    <dgm:cxn modelId="{8514FE22-A43F-4618-9BD1-1375EB2C075C}" type="presOf" srcId="{A02CE5BB-DD09-48B5-B025-8007DFC8A80A}" destId="{DD394F58-0E1B-46EA-8124-CDD22175BAA0}" srcOrd="0" destOrd="0" presId="urn:microsoft.com/office/officeart/2005/8/layout/radial5"/>
    <dgm:cxn modelId="{0C2B4ED8-57BE-4EFB-9A8D-03A8318F9C3E}" srcId="{00931FD6-C61C-4B68-B903-3FD04283F83D}" destId="{EA720FB7-97EA-492D-B418-3CB971A73549}" srcOrd="3" destOrd="0" parTransId="{630530B6-EFF9-4FE6-BCF3-1E1607C2F355}" sibTransId="{1BFE8A03-CA21-4654-9B13-B4DAFF44FAD6}"/>
    <dgm:cxn modelId="{BE0176D4-BF7E-433C-97C1-27F23DE7D09A}" type="presOf" srcId="{630530B6-EFF9-4FE6-BCF3-1E1607C2F355}" destId="{6C9DBC96-730C-4353-B278-B3CCA185792F}" srcOrd="1" destOrd="0" presId="urn:microsoft.com/office/officeart/2005/8/layout/radial5"/>
    <dgm:cxn modelId="{DAD408BE-90FF-43D9-BE2C-74FDF0C26E37}" type="presOf" srcId="{3A05459A-2991-439B-ACE2-DEB9AB3E7F64}" destId="{BB777973-AD24-4092-B6FC-9FEE1162D090}" srcOrd="0" destOrd="0" presId="urn:microsoft.com/office/officeart/2005/8/layout/radial5"/>
    <dgm:cxn modelId="{B231EF51-5C8C-4112-A6CF-3C8A1FD0CB6E}" type="presOf" srcId="{0F376D1B-B2DD-4BA7-B4D1-A801A4FE7678}" destId="{1CEC021D-69D3-4552-A678-E3B90B577B55}" srcOrd="1" destOrd="0" presId="urn:microsoft.com/office/officeart/2005/8/layout/radial5"/>
    <dgm:cxn modelId="{25907185-89DB-44A1-BE34-3683D9BADF45}" type="presOf" srcId="{0D963714-350F-4393-8C59-6367AE47A54B}" destId="{9AA324F5-8937-4938-9AD8-9762918BDD0A}" srcOrd="0" destOrd="0" presId="urn:microsoft.com/office/officeart/2005/8/layout/radial5"/>
    <dgm:cxn modelId="{3B2ACBFE-D36A-45DD-8023-9FD69F720D85}" type="presOf" srcId="{BB042185-0DD7-4DB3-8DCE-C27890ACFA4B}" destId="{B653861A-9A7E-4E2F-AB0B-24340A72D9EE}" srcOrd="0" destOrd="0" presId="urn:microsoft.com/office/officeart/2005/8/layout/radial5"/>
    <dgm:cxn modelId="{95EE5224-7B7A-45BA-B95C-A227F1C68067}" type="presOf" srcId="{0F376D1B-B2DD-4BA7-B4D1-A801A4FE7678}" destId="{4721B70C-F462-4C83-8F64-9E20B998C78C}" srcOrd="0" destOrd="0" presId="urn:microsoft.com/office/officeart/2005/8/layout/radial5"/>
    <dgm:cxn modelId="{1424EA9F-6AF4-4011-B209-3AAE848A0A63}" srcId="{00931FD6-C61C-4B68-B903-3FD04283F83D}" destId="{3A05459A-2991-439B-ACE2-DEB9AB3E7F64}" srcOrd="2" destOrd="0" parTransId="{0F376D1B-B2DD-4BA7-B4D1-A801A4FE7678}" sibTransId="{12968C3A-5ECA-49B4-9BB1-46B3B5A6981A}"/>
    <dgm:cxn modelId="{C738D182-892E-4D6C-BCAA-F4026CEEF26C}" srcId="{00931FD6-C61C-4B68-B903-3FD04283F83D}" destId="{BB042185-0DD7-4DB3-8DCE-C27890ACFA4B}" srcOrd="1" destOrd="0" parTransId="{A02CE5BB-DD09-48B5-B025-8007DFC8A80A}" sibTransId="{56750AE4-F4F5-4274-A1D4-B0F5270B5418}"/>
    <dgm:cxn modelId="{413A84BD-FBB4-49B7-B1D5-2316C5EE8957}" type="presOf" srcId="{EA720FB7-97EA-492D-B418-3CB971A73549}" destId="{2D600D64-1C62-434C-8122-1F82270B7393}" srcOrd="0" destOrd="0" presId="urn:microsoft.com/office/officeart/2005/8/layout/radial5"/>
    <dgm:cxn modelId="{94973062-5410-4A2C-BEAC-AEB770DCD8C1}" type="presOf" srcId="{A02CE5BB-DD09-48B5-B025-8007DFC8A80A}" destId="{90E73B4D-44AE-4209-8876-C4C4D525EE11}" srcOrd="1" destOrd="0" presId="urn:microsoft.com/office/officeart/2005/8/layout/radial5"/>
    <dgm:cxn modelId="{3F1B177C-5FB7-4C70-B066-9759B215A119}" srcId="{0194129A-B332-44EF-B0E1-36B0954BB39B}" destId="{00931FD6-C61C-4B68-B903-3FD04283F83D}" srcOrd="0" destOrd="0" parTransId="{3A18B5BF-B169-44D1-81E1-073189146708}" sibTransId="{CE7C1D2D-A7C7-4878-9D73-FC63D1E94BE6}"/>
    <dgm:cxn modelId="{3F0FA79F-7775-4875-B7C2-8CAE9CE221A4}" type="presOf" srcId="{0194129A-B332-44EF-B0E1-36B0954BB39B}" destId="{6D327C14-CD9F-4D01-8F8F-B6352E86849E}" srcOrd="0" destOrd="0" presId="urn:microsoft.com/office/officeart/2005/8/layout/radial5"/>
    <dgm:cxn modelId="{39903DA0-9BBE-41BF-ADE7-9E3D35B46ECB}" type="presOf" srcId="{630530B6-EFF9-4FE6-BCF3-1E1607C2F355}" destId="{E1123715-134C-4204-8F13-0DC9246B2782}" srcOrd="0" destOrd="0" presId="urn:microsoft.com/office/officeart/2005/8/layout/radial5"/>
    <dgm:cxn modelId="{1D25B053-75AA-463B-8A3C-9AE4E2634D38}" type="presOf" srcId="{54F74DB5-9E9A-4169-8FFE-6508E85E9AB5}" destId="{F4BEBCD0-D000-4D30-8622-8E001B7878B1}" srcOrd="0" destOrd="0" presId="urn:microsoft.com/office/officeart/2005/8/layout/radial5"/>
    <dgm:cxn modelId="{56488E21-8F01-40DD-A8D7-69E87C68980A}" type="presOf" srcId="{00931FD6-C61C-4B68-B903-3FD04283F83D}" destId="{0C5C36C5-C496-4462-A030-555EEAB26F3C}" srcOrd="0" destOrd="0" presId="urn:microsoft.com/office/officeart/2005/8/layout/radial5"/>
    <dgm:cxn modelId="{E2F91DDE-EB67-4B97-8B27-62388F9628C0}" type="presOf" srcId="{0D963714-350F-4393-8C59-6367AE47A54B}" destId="{973F3B7C-DD6C-4A0B-AD4B-07A598F4DF1E}" srcOrd="1" destOrd="0" presId="urn:microsoft.com/office/officeart/2005/8/layout/radial5"/>
    <dgm:cxn modelId="{F9D1F1C2-F1C5-4554-9351-82D20DAE6D7E}" type="presParOf" srcId="{6D327C14-CD9F-4D01-8F8F-B6352E86849E}" destId="{0C5C36C5-C496-4462-A030-555EEAB26F3C}" srcOrd="0" destOrd="0" presId="urn:microsoft.com/office/officeart/2005/8/layout/radial5"/>
    <dgm:cxn modelId="{011BB466-E5CC-4ADA-8D40-E0AAAF50A1FB}" type="presParOf" srcId="{6D327C14-CD9F-4D01-8F8F-B6352E86849E}" destId="{9AA324F5-8937-4938-9AD8-9762918BDD0A}" srcOrd="1" destOrd="0" presId="urn:microsoft.com/office/officeart/2005/8/layout/radial5"/>
    <dgm:cxn modelId="{D6C12424-93D6-42E2-A0C2-B05FB0BC1E7B}" type="presParOf" srcId="{9AA324F5-8937-4938-9AD8-9762918BDD0A}" destId="{973F3B7C-DD6C-4A0B-AD4B-07A598F4DF1E}" srcOrd="0" destOrd="0" presId="urn:microsoft.com/office/officeart/2005/8/layout/radial5"/>
    <dgm:cxn modelId="{5C4168C8-169E-4146-9A3F-FF5B91AB147E}" type="presParOf" srcId="{6D327C14-CD9F-4D01-8F8F-B6352E86849E}" destId="{F4BEBCD0-D000-4D30-8622-8E001B7878B1}" srcOrd="2" destOrd="0" presId="urn:microsoft.com/office/officeart/2005/8/layout/radial5"/>
    <dgm:cxn modelId="{8400EE67-6D71-4D69-88EA-2D25DF7F8758}" type="presParOf" srcId="{6D327C14-CD9F-4D01-8F8F-B6352E86849E}" destId="{DD394F58-0E1B-46EA-8124-CDD22175BAA0}" srcOrd="3" destOrd="0" presId="urn:microsoft.com/office/officeart/2005/8/layout/radial5"/>
    <dgm:cxn modelId="{20B7E678-4E11-4452-8CCB-3E49DF9FC534}" type="presParOf" srcId="{DD394F58-0E1B-46EA-8124-CDD22175BAA0}" destId="{90E73B4D-44AE-4209-8876-C4C4D525EE11}" srcOrd="0" destOrd="0" presId="urn:microsoft.com/office/officeart/2005/8/layout/radial5"/>
    <dgm:cxn modelId="{6872D91F-0ECC-4BFE-8E96-561F36F872B3}" type="presParOf" srcId="{6D327C14-CD9F-4D01-8F8F-B6352E86849E}" destId="{B653861A-9A7E-4E2F-AB0B-24340A72D9EE}" srcOrd="4" destOrd="0" presId="urn:microsoft.com/office/officeart/2005/8/layout/radial5"/>
    <dgm:cxn modelId="{C0CB4983-D388-44D1-9F6D-96AC90BF81D2}" type="presParOf" srcId="{6D327C14-CD9F-4D01-8F8F-B6352E86849E}" destId="{4721B70C-F462-4C83-8F64-9E20B998C78C}" srcOrd="5" destOrd="0" presId="urn:microsoft.com/office/officeart/2005/8/layout/radial5"/>
    <dgm:cxn modelId="{F0FA31D8-8FEE-438A-B119-784C98F16F75}" type="presParOf" srcId="{4721B70C-F462-4C83-8F64-9E20B998C78C}" destId="{1CEC021D-69D3-4552-A678-E3B90B577B55}" srcOrd="0" destOrd="0" presId="urn:microsoft.com/office/officeart/2005/8/layout/radial5"/>
    <dgm:cxn modelId="{D8E2F76E-BB80-43C3-AE72-0F8BFF205B71}" type="presParOf" srcId="{6D327C14-CD9F-4D01-8F8F-B6352E86849E}" destId="{BB777973-AD24-4092-B6FC-9FEE1162D090}" srcOrd="6" destOrd="0" presId="urn:microsoft.com/office/officeart/2005/8/layout/radial5"/>
    <dgm:cxn modelId="{2C06E0D0-50C0-43BE-A1B8-B891C2152D10}" type="presParOf" srcId="{6D327C14-CD9F-4D01-8F8F-B6352E86849E}" destId="{E1123715-134C-4204-8F13-0DC9246B2782}" srcOrd="7" destOrd="0" presId="urn:microsoft.com/office/officeart/2005/8/layout/radial5"/>
    <dgm:cxn modelId="{4142B4D6-B7B0-4111-984D-F04DA851FD57}" type="presParOf" srcId="{E1123715-134C-4204-8F13-0DC9246B2782}" destId="{6C9DBC96-730C-4353-B278-B3CCA185792F}" srcOrd="0" destOrd="0" presId="urn:microsoft.com/office/officeart/2005/8/layout/radial5"/>
    <dgm:cxn modelId="{A9E78607-AB6D-451B-8D00-50F807C1401F}" type="presParOf" srcId="{6D327C14-CD9F-4D01-8F8F-B6352E86849E}" destId="{2D600D64-1C62-434C-8122-1F82270B739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A935F54-29C1-4CFD-A5F6-2EBAD8DF16B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1643A4C6-E136-4B79-B22A-8D0592A252C1}">
      <dgm:prSet phldrT="[Text]"/>
      <dgm:spPr/>
      <dgm:t>
        <a:bodyPr/>
        <a:lstStyle/>
        <a:p>
          <a:r>
            <a:rPr lang="de-DE" smtClean="0"/>
            <a:t>INFILE</a:t>
          </a:r>
          <a:endParaRPr lang="de-DE"/>
        </a:p>
      </dgm:t>
    </dgm:pt>
    <dgm:pt modelId="{5E7B0442-0C2C-493F-A49E-62974B6B1F14}" type="parTrans" cxnId="{3F859D66-2CED-40F4-9D9B-CA1E8F23DB08}">
      <dgm:prSet/>
      <dgm:spPr/>
      <dgm:t>
        <a:bodyPr/>
        <a:lstStyle/>
        <a:p>
          <a:endParaRPr lang="de-DE"/>
        </a:p>
      </dgm:t>
    </dgm:pt>
    <dgm:pt modelId="{A4223279-80FB-4190-B69E-B03A2B1191EC}" type="sibTrans" cxnId="{3F859D66-2CED-40F4-9D9B-CA1E8F23DB08}">
      <dgm:prSet/>
      <dgm:spPr/>
      <dgm:t>
        <a:bodyPr/>
        <a:lstStyle/>
        <a:p>
          <a:endParaRPr lang="de-DE"/>
        </a:p>
      </dgm:t>
    </dgm:pt>
    <dgm:pt modelId="{4EC7DAA8-E660-4B89-9117-82E279C8F53F}">
      <dgm:prSet phldrT="[Text]"/>
      <dgm:spPr/>
      <dgm:t>
        <a:bodyPr/>
        <a:lstStyle/>
        <a:p>
          <a:r>
            <a:rPr lang="de-DE" smtClean="0"/>
            <a:t>Auswahl</a:t>
          </a:r>
        </a:p>
      </dgm:t>
    </dgm:pt>
    <dgm:pt modelId="{B0B00133-E652-4924-97AC-EFA1FF45A335}" type="parTrans" cxnId="{1FABA033-A9A0-4F99-B636-D00D3A60635A}">
      <dgm:prSet/>
      <dgm:spPr/>
      <dgm:t>
        <a:bodyPr/>
        <a:lstStyle/>
        <a:p>
          <a:endParaRPr lang="de-DE"/>
        </a:p>
      </dgm:t>
    </dgm:pt>
    <dgm:pt modelId="{6E082D54-75C4-4019-9274-7A626598B661}" type="sibTrans" cxnId="{1FABA033-A9A0-4F99-B636-D00D3A60635A}">
      <dgm:prSet/>
      <dgm:spPr/>
      <dgm:t>
        <a:bodyPr/>
        <a:lstStyle/>
        <a:p>
          <a:endParaRPr lang="de-DE"/>
        </a:p>
      </dgm:t>
    </dgm:pt>
    <dgm:pt modelId="{B99069AA-3CCD-4554-93C1-FBEC3F678632}">
      <dgm:prSet phldrT="[Text]"/>
      <dgm:spPr/>
      <dgm:t>
        <a:bodyPr/>
        <a:lstStyle/>
        <a:p>
          <a:r>
            <a:rPr lang="de-DE" smtClean="0"/>
            <a:t>Mapping</a:t>
          </a:r>
          <a:endParaRPr lang="de-DE"/>
        </a:p>
      </dgm:t>
    </dgm:pt>
    <dgm:pt modelId="{283B09CC-C7A7-4F1E-8E0C-B11AF1DBB5B4}" type="parTrans" cxnId="{87C6FF25-6634-402A-9E59-63B0DF8FC999}">
      <dgm:prSet/>
      <dgm:spPr/>
      <dgm:t>
        <a:bodyPr/>
        <a:lstStyle/>
        <a:p>
          <a:endParaRPr lang="de-DE"/>
        </a:p>
      </dgm:t>
    </dgm:pt>
    <dgm:pt modelId="{DD5A9C14-33C8-4B4D-ACD2-C83C22E94D47}" type="sibTrans" cxnId="{87C6FF25-6634-402A-9E59-63B0DF8FC999}">
      <dgm:prSet/>
      <dgm:spPr/>
      <dgm:t>
        <a:bodyPr/>
        <a:lstStyle/>
        <a:p>
          <a:endParaRPr lang="de-DE"/>
        </a:p>
      </dgm:t>
    </dgm:pt>
    <dgm:pt modelId="{C4023864-CEC9-41FD-8C05-CB0C46FC272C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de-DE" err="1" smtClean="0"/>
            <a:t>Cmdlinemapping</a:t>
          </a:r>
          <a:endParaRPr lang="de-DE"/>
        </a:p>
      </dgm:t>
    </dgm:pt>
    <dgm:pt modelId="{B4646086-CF30-4E55-B493-F782CB57DD76}" type="parTrans" cxnId="{65303D65-05D1-45FE-B55B-F2C5FD5BCEBB}">
      <dgm:prSet/>
      <dgm:spPr/>
      <dgm:t>
        <a:bodyPr/>
        <a:lstStyle/>
        <a:p>
          <a:endParaRPr lang="de-DE"/>
        </a:p>
      </dgm:t>
    </dgm:pt>
    <dgm:pt modelId="{106093FA-7C97-46E6-80EB-4EC3D9FA8DE1}" type="sibTrans" cxnId="{65303D65-05D1-45FE-B55B-F2C5FD5BCEBB}">
      <dgm:prSet/>
      <dgm:spPr/>
      <dgm:t>
        <a:bodyPr/>
        <a:lstStyle/>
        <a:p>
          <a:endParaRPr lang="de-DE"/>
        </a:p>
      </dgm:t>
    </dgm:pt>
    <dgm:pt modelId="{832CEC1D-E6AE-49C8-B95E-CCD6DC6FA16F}" type="pres">
      <dgm:prSet presAssocID="{DA935F54-29C1-4CFD-A5F6-2EBAD8DF16B3}" presName="Name0" presStyleCnt="0">
        <dgm:presLayoutVars>
          <dgm:dir/>
          <dgm:resizeHandles val="exact"/>
        </dgm:presLayoutVars>
      </dgm:prSet>
      <dgm:spPr/>
    </dgm:pt>
    <dgm:pt modelId="{C70A1282-A39E-4F2D-BB55-24150F21A434}" type="pres">
      <dgm:prSet presAssocID="{1643A4C6-E136-4B79-B22A-8D0592A252C1}" presName="node" presStyleLbl="node1" presStyleIdx="0" presStyleCnt="4" custScaleX="39597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6DB9171-0E61-43F8-81E2-DCA65106670D}" type="pres">
      <dgm:prSet presAssocID="{A4223279-80FB-4190-B69E-B03A2B1191EC}" presName="sibTrans" presStyleLbl="sibTrans2D1" presStyleIdx="0" presStyleCnt="3"/>
      <dgm:spPr/>
      <dgm:t>
        <a:bodyPr/>
        <a:lstStyle/>
        <a:p>
          <a:endParaRPr lang="de-DE"/>
        </a:p>
      </dgm:t>
    </dgm:pt>
    <dgm:pt modelId="{8A6F1E3E-9D6D-445B-94F2-F60AD7290A4C}" type="pres">
      <dgm:prSet presAssocID="{A4223279-80FB-4190-B69E-B03A2B1191EC}" presName="connectorText" presStyleLbl="sibTrans2D1" presStyleIdx="0" presStyleCnt="3"/>
      <dgm:spPr/>
      <dgm:t>
        <a:bodyPr/>
        <a:lstStyle/>
        <a:p>
          <a:endParaRPr lang="de-DE"/>
        </a:p>
      </dgm:t>
    </dgm:pt>
    <dgm:pt modelId="{D67B7541-662C-40B5-885E-7858300707F8}" type="pres">
      <dgm:prSet presAssocID="{4EC7DAA8-E660-4B89-9117-82E279C8F53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BC35415-FBCD-4627-AEEF-79E42E162713}" type="pres">
      <dgm:prSet presAssocID="{6E082D54-75C4-4019-9274-7A626598B661}" presName="sibTrans" presStyleLbl="sibTrans2D1" presStyleIdx="1" presStyleCnt="3"/>
      <dgm:spPr/>
      <dgm:t>
        <a:bodyPr/>
        <a:lstStyle/>
        <a:p>
          <a:endParaRPr lang="de-DE"/>
        </a:p>
      </dgm:t>
    </dgm:pt>
    <dgm:pt modelId="{0842782E-10EA-4EA4-A296-92675C583A61}" type="pres">
      <dgm:prSet presAssocID="{6E082D54-75C4-4019-9274-7A626598B661}" presName="connectorText" presStyleLbl="sibTrans2D1" presStyleIdx="1" presStyleCnt="3"/>
      <dgm:spPr/>
      <dgm:t>
        <a:bodyPr/>
        <a:lstStyle/>
        <a:p>
          <a:endParaRPr lang="de-DE"/>
        </a:p>
      </dgm:t>
    </dgm:pt>
    <dgm:pt modelId="{14A343A0-85DF-48B6-B5B6-11CD71FF5A49}" type="pres">
      <dgm:prSet presAssocID="{B99069AA-3CCD-4554-93C1-FBEC3F67863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517297C-4FF1-4A28-B67C-42FF7DE26361}" type="pres">
      <dgm:prSet presAssocID="{DD5A9C14-33C8-4B4D-ACD2-C83C22E94D47}" presName="sibTrans" presStyleLbl="sibTrans2D1" presStyleIdx="2" presStyleCnt="3"/>
      <dgm:spPr/>
      <dgm:t>
        <a:bodyPr/>
        <a:lstStyle/>
        <a:p>
          <a:endParaRPr lang="de-DE"/>
        </a:p>
      </dgm:t>
    </dgm:pt>
    <dgm:pt modelId="{0ABD4BAB-6A23-4D86-9DE5-DA8DDBEBF5C6}" type="pres">
      <dgm:prSet presAssocID="{DD5A9C14-33C8-4B4D-ACD2-C83C22E94D47}" presName="connectorText" presStyleLbl="sibTrans2D1" presStyleIdx="2" presStyleCnt="3"/>
      <dgm:spPr/>
      <dgm:t>
        <a:bodyPr/>
        <a:lstStyle/>
        <a:p>
          <a:endParaRPr lang="de-DE"/>
        </a:p>
      </dgm:t>
    </dgm:pt>
    <dgm:pt modelId="{602D2616-8297-4635-808D-F11FBD593B53}" type="pres">
      <dgm:prSet presAssocID="{C4023864-CEC9-41FD-8C05-CB0C46FC272C}" presName="node" presStyleLbl="node1" presStyleIdx="3" presStyleCnt="4" custLinFactNeighborX="-7860" custLinFactNeighborY="313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65303D65-05D1-45FE-B55B-F2C5FD5BCEBB}" srcId="{DA935F54-29C1-4CFD-A5F6-2EBAD8DF16B3}" destId="{C4023864-CEC9-41FD-8C05-CB0C46FC272C}" srcOrd="3" destOrd="0" parTransId="{B4646086-CF30-4E55-B493-F782CB57DD76}" sibTransId="{106093FA-7C97-46E6-80EB-4EC3D9FA8DE1}"/>
    <dgm:cxn modelId="{1EAE3C3D-6C0A-4251-AA7A-B96767104523}" type="presOf" srcId="{6E082D54-75C4-4019-9274-7A626598B661}" destId="{0842782E-10EA-4EA4-A296-92675C583A61}" srcOrd="1" destOrd="0" presId="urn:microsoft.com/office/officeart/2005/8/layout/process1"/>
    <dgm:cxn modelId="{6733D46D-15E7-4F1B-B5AB-3B200C7EB98D}" type="presOf" srcId="{DD5A9C14-33C8-4B4D-ACD2-C83C22E94D47}" destId="{0ABD4BAB-6A23-4D86-9DE5-DA8DDBEBF5C6}" srcOrd="1" destOrd="0" presId="urn:microsoft.com/office/officeart/2005/8/layout/process1"/>
    <dgm:cxn modelId="{87C6FF25-6634-402A-9E59-63B0DF8FC999}" srcId="{DA935F54-29C1-4CFD-A5F6-2EBAD8DF16B3}" destId="{B99069AA-3CCD-4554-93C1-FBEC3F678632}" srcOrd="2" destOrd="0" parTransId="{283B09CC-C7A7-4F1E-8E0C-B11AF1DBB5B4}" sibTransId="{DD5A9C14-33C8-4B4D-ACD2-C83C22E94D47}"/>
    <dgm:cxn modelId="{7EB3C919-63C0-48C3-BB67-A6628BD36796}" type="presOf" srcId="{1643A4C6-E136-4B79-B22A-8D0592A252C1}" destId="{C70A1282-A39E-4F2D-BB55-24150F21A434}" srcOrd="0" destOrd="0" presId="urn:microsoft.com/office/officeart/2005/8/layout/process1"/>
    <dgm:cxn modelId="{08628B37-0406-4F81-BA23-0EA59C572E9B}" type="presOf" srcId="{6E082D54-75C4-4019-9274-7A626598B661}" destId="{BBC35415-FBCD-4627-AEEF-79E42E162713}" srcOrd="0" destOrd="0" presId="urn:microsoft.com/office/officeart/2005/8/layout/process1"/>
    <dgm:cxn modelId="{C8FC8843-418F-452E-A6AD-79024B229EEC}" type="presOf" srcId="{A4223279-80FB-4190-B69E-B03A2B1191EC}" destId="{D6DB9171-0E61-43F8-81E2-DCA65106670D}" srcOrd="0" destOrd="0" presId="urn:microsoft.com/office/officeart/2005/8/layout/process1"/>
    <dgm:cxn modelId="{B20E4063-A111-4F9B-AAA3-65F1EC70902D}" type="presOf" srcId="{4EC7DAA8-E660-4B89-9117-82E279C8F53F}" destId="{D67B7541-662C-40B5-885E-7858300707F8}" srcOrd="0" destOrd="0" presId="urn:microsoft.com/office/officeart/2005/8/layout/process1"/>
    <dgm:cxn modelId="{969D50F2-E7D9-4A20-94F0-32634B158914}" type="presOf" srcId="{B99069AA-3CCD-4554-93C1-FBEC3F678632}" destId="{14A343A0-85DF-48B6-B5B6-11CD71FF5A49}" srcOrd="0" destOrd="0" presId="urn:microsoft.com/office/officeart/2005/8/layout/process1"/>
    <dgm:cxn modelId="{4BE95D60-5B9D-4224-85CF-7E276C9D12AD}" type="presOf" srcId="{C4023864-CEC9-41FD-8C05-CB0C46FC272C}" destId="{602D2616-8297-4635-808D-F11FBD593B53}" srcOrd="0" destOrd="0" presId="urn:microsoft.com/office/officeart/2005/8/layout/process1"/>
    <dgm:cxn modelId="{3F859D66-2CED-40F4-9D9B-CA1E8F23DB08}" srcId="{DA935F54-29C1-4CFD-A5F6-2EBAD8DF16B3}" destId="{1643A4C6-E136-4B79-B22A-8D0592A252C1}" srcOrd="0" destOrd="0" parTransId="{5E7B0442-0C2C-493F-A49E-62974B6B1F14}" sibTransId="{A4223279-80FB-4190-B69E-B03A2B1191EC}"/>
    <dgm:cxn modelId="{151349BC-7372-493F-B286-BAD85158257C}" type="presOf" srcId="{A4223279-80FB-4190-B69E-B03A2B1191EC}" destId="{8A6F1E3E-9D6D-445B-94F2-F60AD7290A4C}" srcOrd="1" destOrd="0" presId="urn:microsoft.com/office/officeart/2005/8/layout/process1"/>
    <dgm:cxn modelId="{3BC95C68-144D-4A48-86BB-E3D3B3003FBA}" type="presOf" srcId="{DD5A9C14-33C8-4B4D-ACD2-C83C22E94D47}" destId="{1517297C-4FF1-4A28-B67C-42FF7DE26361}" srcOrd="0" destOrd="0" presId="urn:microsoft.com/office/officeart/2005/8/layout/process1"/>
    <dgm:cxn modelId="{1FABA033-A9A0-4F99-B636-D00D3A60635A}" srcId="{DA935F54-29C1-4CFD-A5F6-2EBAD8DF16B3}" destId="{4EC7DAA8-E660-4B89-9117-82E279C8F53F}" srcOrd="1" destOrd="0" parTransId="{B0B00133-E652-4924-97AC-EFA1FF45A335}" sibTransId="{6E082D54-75C4-4019-9274-7A626598B661}"/>
    <dgm:cxn modelId="{86818CE7-2652-44F2-A330-5BF01F031AE2}" type="presOf" srcId="{DA935F54-29C1-4CFD-A5F6-2EBAD8DF16B3}" destId="{832CEC1D-E6AE-49C8-B95E-CCD6DC6FA16F}" srcOrd="0" destOrd="0" presId="urn:microsoft.com/office/officeart/2005/8/layout/process1"/>
    <dgm:cxn modelId="{D70E62B4-DA43-4B2E-BB87-7D71FF3E8D41}" type="presParOf" srcId="{832CEC1D-E6AE-49C8-B95E-CCD6DC6FA16F}" destId="{C70A1282-A39E-4F2D-BB55-24150F21A434}" srcOrd="0" destOrd="0" presId="urn:microsoft.com/office/officeart/2005/8/layout/process1"/>
    <dgm:cxn modelId="{14E3ACEA-2F90-47C5-85D6-DA0C81726802}" type="presParOf" srcId="{832CEC1D-E6AE-49C8-B95E-CCD6DC6FA16F}" destId="{D6DB9171-0E61-43F8-81E2-DCA65106670D}" srcOrd="1" destOrd="0" presId="urn:microsoft.com/office/officeart/2005/8/layout/process1"/>
    <dgm:cxn modelId="{741A947E-CC5A-46D9-83DF-048595091EBA}" type="presParOf" srcId="{D6DB9171-0E61-43F8-81E2-DCA65106670D}" destId="{8A6F1E3E-9D6D-445B-94F2-F60AD7290A4C}" srcOrd="0" destOrd="0" presId="urn:microsoft.com/office/officeart/2005/8/layout/process1"/>
    <dgm:cxn modelId="{31357026-CB2B-4501-97EE-39F301131E65}" type="presParOf" srcId="{832CEC1D-E6AE-49C8-B95E-CCD6DC6FA16F}" destId="{D67B7541-662C-40B5-885E-7858300707F8}" srcOrd="2" destOrd="0" presId="urn:microsoft.com/office/officeart/2005/8/layout/process1"/>
    <dgm:cxn modelId="{E011E46F-5235-4FE3-B7A0-C8BBFEC565B2}" type="presParOf" srcId="{832CEC1D-E6AE-49C8-B95E-CCD6DC6FA16F}" destId="{BBC35415-FBCD-4627-AEEF-79E42E162713}" srcOrd="3" destOrd="0" presId="urn:microsoft.com/office/officeart/2005/8/layout/process1"/>
    <dgm:cxn modelId="{31FAA2E2-E160-4D3E-86D4-F922FACD42B8}" type="presParOf" srcId="{BBC35415-FBCD-4627-AEEF-79E42E162713}" destId="{0842782E-10EA-4EA4-A296-92675C583A61}" srcOrd="0" destOrd="0" presId="urn:microsoft.com/office/officeart/2005/8/layout/process1"/>
    <dgm:cxn modelId="{ED548F24-C4B3-4BD4-ACF8-0E201C8133D9}" type="presParOf" srcId="{832CEC1D-E6AE-49C8-B95E-CCD6DC6FA16F}" destId="{14A343A0-85DF-48B6-B5B6-11CD71FF5A49}" srcOrd="4" destOrd="0" presId="urn:microsoft.com/office/officeart/2005/8/layout/process1"/>
    <dgm:cxn modelId="{45CF7C52-9A52-425A-B07D-B4A4C637C4AC}" type="presParOf" srcId="{832CEC1D-E6AE-49C8-B95E-CCD6DC6FA16F}" destId="{1517297C-4FF1-4A28-B67C-42FF7DE26361}" srcOrd="5" destOrd="0" presId="urn:microsoft.com/office/officeart/2005/8/layout/process1"/>
    <dgm:cxn modelId="{F854C667-B973-447A-BE0C-805DDAD49160}" type="presParOf" srcId="{1517297C-4FF1-4A28-B67C-42FF7DE26361}" destId="{0ABD4BAB-6A23-4D86-9DE5-DA8DDBEBF5C6}" srcOrd="0" destOrd="0" presId="urn:microsoft.com/office/officeart/2005/8/layout/process1"/>
    <dgm:cxn modelId="{CD05AB8F-757A-45D0-A4F2-A469BFB501EB}" type="presParOf" srcId="{832CEC1D-E6AE-49C8-B95E-CCD6DC6FA16F}" destId="{602D2616-8297-4635-808D-F11FBD593B53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94129A-B332-44EF-B0E1-36B0954BB39B}" type="doc">
      <dgm:prSet loTypeId="urn:microsoft.com/office/officeart/2005/8/layout/radial5" loCatId="relationship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de-DE"/>
        </a:p>
      </dgm:t>
    </dgm:pt>
    <dgm:pt modelId="{00931FD6-C61C-4B68-B903-3FD04283F83D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de-DE" sz="2000" dirty="0" err="1" smtClean="0"/>
            <a:t>Aspects</a:t>
          </a:r>
          <a:r>
            <a:rPr lang="de-DE" sz="2000" dirty="0" smtClean="0"/>
            <a:t> </a:t>
          </a:r>
          <a:r>
            <a:rPr lang="de-DE" sz="2000" dirty="0" err="1" smtClean="0"/>
            <a:t>of</a:t>
          </a:r>
          <a:r>
            <a:rPr lang="de-DE" sz="2000" dirty="0" smtClean="0"/>
            <a:t> </a:t>
          </a:r>
          <a:r>
            <a:rPr lang="de-DE" sz="2000" dirty="0" err="1" smtClean="0"/>
            <a:t>the</a:t>
          </a:r>
          <a:r>
            <a:rPr lang="de-DE" sz="2000" dirty="0" smtClean="0"/>
            <a:t> </a:t>
          </a:r>
          <a:r>
            <a:rPr lang="de-DE" sz="2400" dirty="0" err="1" smtClean="0">
              <a:latin typeface="Jokerman" panose="04090605060D06020702" pitchFamily="82" charset="0"/>
            </a:rPr>
            <a:t>cdo</a:t>
          </a:r>
          <a:r>
            <a:rPr lang="de-DE" sz="2400" dirty="0" smtClean="0">
              <a:latin typeface="Jokerman" panose="04090605060D06020702" pitchFamily="82" charset="0"/>
            </a:rPr>
            <a:t> </a:t>
          </a:r>
          <a:r>
            <a:rPr lang="de-DE" sz="2400" dirty="0" err="1" smtClean="0">
              <a:latin typeface="Jokerman" panose="04090605060D06020702" pitchFamily="82" charset="0"/>
            </a:rPr>
            <a:t>cmor</a:t>
          </a:r>
          <a:r>
            <a:rPr lang="de-DE" sz="2400" dirty="0" smtClean="0">
              <a:latin typeface="Jokerman" panose="04090605060D06020702" pitchFamily="82" charset="0"/>
            </a:rPr>
            <a:t> </a:t>
          </a:r>
          <a:r>
            <a:rPr lang="de-DE" sz="2000" dirty="0" smtClean="0"/>
            <a:t>Operator </a:t>
          </a:r>
          <a:r>
            <a:rPr lang="de-DE" sz="2000" dirty="0" err="1" smtClean="0"/>
            <a:t>for</a:t>
          </a:r>
          <a:r>
            <a:rPr lang="de-DE" sz="2000" dirty="0" smtClean="0"/>
            <a:t> </a:t>
          </a:r>
          <a:r>
            <a:rPr lang="de-DE" sz="2000" dirty="0" err="1" smtClean="0"/>
            <a:t>producing</a:t>
          </a:r>
          <a:r>
            <a:rPr lang="de-DE" sz="2000" dirty="0" smtClean="0"/>
            <a:t> CMIP </a:t>
          </a:r>
          <a:r>
            <a:rPr lang="de-DE" sz="2000" dirty="0" err="1" smtClean="0"/>
            <a:t>compliant</a:t>
          </a:r>
          <a:r>
            <a:rPr lang="de-DE" sz="2000" dirty="0" smtClean="0"/>
            <a:t> </a:t>
          </a:r>
          <a:r>
            <a:rPr lang="de-DE" sz="2000" dirty="0" err="1" smtClean="0"/>
            <a:t>output</a:t>
          </a:r>
          <a:endParaRPr lang="de-DE" sz="2000" dirty="0"/>
        </a:p>
      </dgm:t>
    </dgm:pt>
    <dgm:pt modelId="{3A18B5BF-B169-44D1-81E1-073189146708}" type="parTrans" cxnId="{3F1B177C-5FB7-4C70-B066-9759B215A119}">
      <dgm:prSet/>
      <dgm:spPr/>
      <dgm:t>
        <a:bodyPr/>
        <a:lstStyle/>
        <a:p>
          <a:endParaRPr lang="de-DE"/>
        </a:p>
      </dgm:t>
    </dgm:pt>
    <dgm:pt modelId="{CE7C1D2D-A7C7-4878-9D73-FC63D1E94BE6}" type="sibTrans" cxnId="{3F1B177C-5FB7-4C70-B066-9759B215A119}">
      <dgm:prSet/>
      <dgm:spPr/>
      <dgm:t>
        <a:bodyPr/>
        <a:lstStyle/>
        <a:p>
          <a:endParaRPr lang="de-DE"/>
        </a:p>
      </dgm:t>
    </dgm:pt>
    <dgm:pt modelId="{54F74DB5-9E9A-4169-8FFE-6508E85E9AB5}">
      <dgm:prSet phldrT="[Text]" custT="1"/>
      <dgm:spPr/>
      <dgm:t>
        <a:bodyPr/>
        <a:lstStyle/>
        <a:p>
          <a:r>
            <a:rPr lang="de-DE" sz="2000" smtClean="0"/>
            <a:t>Project </a:t>
          </a:r>
          <a:r>
            <a:rPr lang="de-DE" sz="2000" err="1" smtClean="0"/>
            <a:t>depen-dent</a:t>
          </a:r>
          <a:r>
            <a:rPr lang="de-DE" sz="2000" smtClean="0"/>
            <a:t> check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attributes</a:t>
          </a:r>
          <a:endParaRPr lang="de-DE" sz="2000"/>
        </a:p>
      </dgm:t>
    </dgm:pt>
    <dgm:pt modelId="{0D963714-350F-4393-8C59-6367AE47A54B}" type="parTrans" cxnId="{75FE6FE8-530C-48FA-A205-92B574B52D2A}">
      <dgm:prSet/>
      <dgm:spPr/>
      <dgm:t>
        <a:bodyPr/>
        <a:lstStyle/>
        <a:p>
          <a:endParaRPr lang="de-DE"/>
        </a:p>
      </dgm:t>
    </dgm:pt>
    <dgm:pt modelId="{C8ABE2C5-3B37-4A1C-B03C-EFFA7C843ADD}" type="sibTrans" cxnId="{75FE6FE8-530C-48FA-A205-92B574B52D2A}">
      <dgm:prSet/>
      <dgm:spPr/>
      <dgm:t>
        <a:bodyPr/>
        <a:lstStyle/>
        <a:p>
          <a:endParaRPr lang="de-DE"/>
        </a:p>
      </dgm:t>
    </dgm:pt>
    <dgm:pt modelId="{BB042185-0DD7-4DB3-8DCE-C27890ACFA4B}">
      <dgm:prSet phldrT="[Text]" custT="1"/>
      <dgm:spPr/>
      <dgm:t>
        <a:bodyPr/>
        <a:lstStyle/>
        <a:p>
          <a:r>
            <a:rPr lang="de-DE" sz="2000" smtClean="0"/>
            <a:t>Mapping </a:t>
          </a:r>
          <a:r>
            <a:rPr lang="de-DE" sz="2000" err="1" smtClean="0"/>
            <a:t>of</a:t>
          </a:r>
          <a:r>
            <a:rPr lang="de-DE" sz="2000" smtClean="0"/>
            <a:t> variables</a:t>
          </a:r>
          <a:endParaRPr lang="de-DE" sz="2000"/>
        </a:p>
      </dgm:t>
    </dgm:pt>
    <dgm:pt modelId="{A02CE5BB-DD09-48B5-B025-8007DFC8A80A}" type="parTrans" cxnId="{C738D182-892E-4D6C-BCAA-F4026CEEF26C}">
      <dgm:prSet/>
      <dgm:spPr/>
      <dgm:t>
        <a:bodyPr/>
        <a:lstStyle/>
        <a:p>
          <a:endParaRPr lang="de-DE"/>
        </a:p>
      </dgm:t>
    </dgm:pt>
    <dgm:pt modelId="{56750AE4-F4F5-4274-A1D4-B0F5270B5418}" type="sibTrans" cxnId="{C738D182-892E-4D6C-BCAA-F4026CEEF26C}">
      <dgm:prSet/>
      <dgm:spPr/>
      <dgm:t>
        <a:bodyPr/>
        <a:lstStyle/>
        <a:p>
          <a:endParaRPr lang="de-DE"/>
        </a:p>
      </dgm:t>
    </dgm:pt>
    <dgm:pt modelId="{EA720FB7-97EA-492D-B418-3CB971A73549}">
      <dgm:prSet phldrT="[Text]" custT="1"/>
      <dgm:spPr/>
      <dgm:t>
        <a:bodyPr/>
        <a:lstStyle/>
        <a:p>
          <a:r>
            <a:rPr lang="de-DE" sz="2000" err="1" smtClean="0"/>
            <a:t>Auxillary</a:t>
          </a:r>
          <a:r>
            <a:rPr lang="de-DE" sz="2000" smtClean="0"/>
            <a:t> variables </a:t>
          </a:r>
          <a:r>
            <a:rPr lang="de-DE" sz="2000" err="1" smtClean="0"/>
            <a:t>and</a:t>
          </a:r>
          <a:r>
            <a:rPr lang="de-DE" sz="2000" smtClean="0"/>
            <a:t> </a:t>
          </a:r>
          <a:r>
            <a:rPr lang="de-DE" sz="2000" err="1" smtClean="0"/>
            <a:t>bounds</a:t>
          </a:r>
          <a:r>
            <a:rPr lang="de-DE" sz="2000" smtClean="0"/>
            <a:t> </a:t>
          </a:r>
          <a:r>
            <a:rPr lang="de-DE" sz="2000" err="1" smtClean="0"/>
            <a:t>calculation</a:t>
          </a:r>
          <a:endParaRPr lang="de-DE" sz="2000"/>
        </a:p>
      </dgm:t>
    </dgm:pt>
    <dgm:pt modelId="{630530B6-EFF9-4FE6-BCF3-1E1607C2F355}" type="parTrans" cxnId="{0C2B4ED8-57BE-4EFB-9A8D-03A8318F9C3E}">
      <dgm:prSet/>
      <dgm:spPr/>
      <dgm:t>
        <a:bodyPr/>
        <a:lstStyle/>
        <a:p>
          <a:endParaRPr lang="de-DE"/>
        </a:p>
      </dgm:t>
    </dgm:pt>
    <dgm:pt modelId="{1BFE8A03-CA21-4654-9B13-B4DAFF44FAD6}" type="sibTrans" cxnId="{0C2B4ED8-57BE-4EFB-9A8D-03A8318F9C3E}">
      <dgm:prSet/>
      <dgm:spPr/>
      <dgm:t>
        <a:bodyPr/>
        <a:lstStyle/>
        <a:p>
          <a:endParaRPr lang="de-DE"/>
        </a:p>
      </dgm:t>
    </dgm:pt>
    <dgm:pt modelId="{3A05459A-2991-439B-ACE2-DEB9AB3E7F64}">
      <dgm:prSet phldrT="[Text]" custT="1"/>
      <dgm:spPr/>
      <dgm:t>
        <a:bodyPr/>
        <a:lstStyle/>
        <a:p>
          <a:r>
            <a:rPr lang="de-DE" sz="2000" err="1" smtClean="0"/>
            <a:t>Append</a:t>
          </a:r>
          <a:r>
            <a:rPr lang="de-DE" sz="2000" smtClean="0"/>
            <a:t>-Mode</a:t>
          </a:r>
          <a:endParaRPr lang="de-DE" sz="2000"/>
        </a:p>
      </dgm:t>
    </dgm:pt>
    <dgm:pt modelId="{12968C3A-5ECA-49B4-9BB1-46B3B5A6981A}" type="sibTrans" cxnId="{1424EA9F-6AF4-4011-B209-3AAE848A0A63}">
      <dgm:prSet/>
      <dgm:spPr/>
      <dgm:t>
        <a:bodyPr/>
        <a:lstStyle/>
        <a:p>
          <a:endParaRPr lang="de-DE"/>
        </a:p>
      </dgm:t>
    </dgm:pt>
    <dgm:pt modelId="{0F376D1B-B2DD-4BA7-B4D1-A801A4FE7678}" type="parTrans" cxnId="{1424EA9F-6AF4-4011-B209-3AAE848A0A63}">
      <dgm:prSet/>
      <dgm:spPr/>
      <dgm:t>
        <a:bodyPr/>
        <a:lstStyle/>
        <a:p>
          <a:endParaRPr lang="de-DE"/>
        </a:p>
      </dgm:t>
    </dgm:pt>
    <dgm:pt modelId="{6D327C14-CD9F-4D01-8F8F-B6352E86849E}" type="pres">
      <dgm:prSet presAssocID="{0194129A-B332-44EF-B0E1-36B0954BB39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C5C36C5-C496-4462-A030-555EEAB26F3C}" type="pres">
      <dgm:prSet presAssocID="{00931FD6-C61C-4B68-B903-3FD04283F83D}" presName="centerShape" presStyleLbl="node0" presStyleIdx="0" presStyleCnt="1" custScaleX="197321" custScaleY="167730"/>
      <dgm:spPr/>
      <dgm:t>
        <a:bodyPr/>
        <a:lstStyle/>
        <a:p>
          <a:endParaRPr lang="de-DE"/>
        </a:p>
      </dgm:t>
    </dgm:pt>
    <dgm:pt modelId="{9AA324F5-8937-4938-9AD8-9762918BDD0A}" type="pres">
      <dgm:prSet presAssocID="{0D963714-350F-4393-8C59-6367AE47A54B}" presName="parTrans" presStyleLbl="sibTrans2D1" presStyleIdx="0" presStyleCnt="4"/>
      <dgm:spPr/>
      <dgm:t>
        <a:bodyPr/>
        <a:lstStyle/>
        <a:p>
          <a:endParaRPr lang="de-DE"/>
        </a:p>
      </dgm:t>
    </dgm:pt>
    <dgm:pt modelId="{973F3B7C-DD6C-4A0B-AD4B-07A598F4DF1E}" type="pres">
      <dgm:prSet presAssocID="{0D963714-350F-4393-8C59-6367AE47A54B}" presName="connectorText" presStyleLbl="sibTrans2D1" presStyleIdx="0" presStyleCnt="4"/>
      <dgm:spPr/>
      <dgm:t>
        <a:bodyPr/>
        <a:lstStyle/>
        <a:p>
          <a:endParaRPr lang="de-DE"/>
        </a:p>
      </dgm:t>
    </dgm:pt>
    <dgm:pt modelId="{F4BEBCD0-D000-4D30-8622-8E001B7878B1}" type="pres">
      <dgm:prSet presAssocID="{54F74DB5-9E9A-4169-8FFE-6508E85E9AB5}" presName="node" presStyleLbl="node1" presStyleIdx="0" presStyleCnt="4" custRadScaleRad="125013" custRadScaleInc="-13706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D394F58-0E1B-46EA-8124-CDD22175BAA0}" type="pres">
      <dgm:prSet presAssocID="{A02CE5BB-DD09-48B5-B025-8007DFC8A80A}" presName="parTrans" presStyleLbl="sibTrans2D1" presStyleIdx="1" presStyleCnt="4"/>
      <dgm:spPr/>
      <dgm:t>
        <a:bodyPr/>
        <a:lstStyle/>
        <a:p>
          <a:endParaRPr lang="de-DE"/>
        </a:p>
      </dgm:t>
    </dgm:pt>
    <dgm:pt modelId="{90E73B4D-44AE-4209-8876-C4C4D525EE11}" type="pres">
      <dgm:prSet presAssocID="{A02CE5BB-DD09-48B5-B025-8007DFC8A80A}" presName="connectorText" presStyleLbl="sibTrans2D1" presStyleIdx="1" presStyleCnt="4"/>
      <dgm:spPr/>
      <dgm:t>
        <a:bodyPr/>
        <a:lstStyle/>
        <a:p>
          <a:endParaRPr lang="de-DE"/>
        </a:p>
      </dgm:t>
    </dgm:pt>
    <dgm:pt modelId="{B653861A-9A7E-4E2F-AB0B-24340A72D9EE}" type="pres">
      <dgm:prSet presAssocID="{BB042185-0DD7-4DB3-8DCE-C27890ACFA4B}" presName="node" presStyleLbl="node1" presStyleIdx="1" presStyleCnt="4" custRadScaleRad="129600" custRadScaleInc="-716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721B70C-F462-4C83-8F64-9E20B998C78C}" type="pres">
      <dgm:prSet presAssocID="{0F376D1B-B2DD-4BA7-B4D1-A801A4FE7678}" presName="parTrans" presStyleLbl="sibTrans2D1" presStyleIdx="2" presStyleCnt="4"/>
      <dgm:spPr/>
      <dgm:t>
        <a:bodyPr/>
        <a:lstStyle/>
        <a:p>
          <a:endParaRPr lang="de-DE"/>
        </a:p>
      </dgm:t>
    </dgm:pt>
    <dgm:pt modelId="{1CEC021D-69D3-4552-A678-E3B90B577B55}" type="pres">
      <dgm:prSet presAssocID="{0F376D1B-B2DD-4BA7-B4D1-A801A4FE7678}" presName="connectorText" presStyleLbl="sibTrans2D1" presStyleIdx="2" presStyleCnt="4"/>
      <dgm:spPr/>
      <dgm:t>
        <a:bodyPr/>
        <a:lstStyle/>
        <a:p>
          <a:endParaRPr lang="de-DE"/>
        </a:p>
      </dgm:t>
    </dgm:pt>
    <dgm:pt modelId="{BB777973-AD24-4092-B6FC-9FEE1162D090}" type="pres">
      <dgm:prSet presAssocID="{3A05459A-2991-439B-ACE2-DEB9AB3E7F64}" presName="node" presStyleLbl="node1" presStyleIdx="2" presStyleCnt="4" custRadScaleRad="129814" custRadScaleInc="-1580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1123715-134C-4204-8F13-0DC9246B2782}" type="pres">
      <dgm:prSet presAssocID="{630530B6-EFF9-4FE6-BCF3-1E1607C2F355}" presName="parTrans" presStyleLbl="sibTrans2D1" presStyleIdx="3" presStyleCnt="4"/>
      <dgm:spPr/>
      <dgm:t>
        <a:bodyPr/>
        <a:lstStyle/>
        <a:p>
          <a:endParaRPr lang="de-DE"/>
        </a:p>
      </dgm:t>
    </dgm:pt>
    <dgm:pt modelId="{6C9DBC96-730C-4353-B278-B3CCA185792F}" type="pres">
      <dgm:prSet presAssocID="{630530B6-EFF9-4FE6-BCF3-1E1607C2F355}" presName="connectorText" presStyleLbl="sibTrans2D1" presStyleIdx="3" presStyleCnt="4"/>
      <dgm:spPr/>
      <dgm:t>
        <a:bodyPr/>
        <a:lstStyle/>
        <a:p>
          <a:endParaRPr lang="de-DE"/>
        </a:p>
      </dgm:t>
    </dgm:pt>
    <dgm:pt modelId="{2D600D64-1C62-434C-8122-1F82270B7393}" type="pres">
      <dgm:prSet presAssocID="{EA720FB7-97EA-492D-B418-3CB971A73549}" presName="node" presStyleLbl="node1" presStyleIdx="3" presStyleCnt="4" custScaleX="118568" custScaleY="98629" custRadScaleRad="126125" custRadScaleInc="-3291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270A1563-19E8-477A-A128-99FF7298172B}" type="presOf" srcId="{630530B6-EFF9-4FE6-BCF3-1E1607C2F355}" destId="{6C9DBC96-730C-4353-B278-B3CCA185792F}" srcOrd="1" destOrd="0" presId="urn:microsoft.com/office/officeart/2005/8/layout/radial5"/>
    <dgm:cxn modelId="{75FE6FE8-530C-48FA-A205-92B574B52D2A}" srcId="{00931FD6-C61C-4B68-B903-3FD04283F83D}" destId="{54F74DB5-9E9A-4169-8FFE-6508E85E9AB5}" srcOrd="0" destOrd="0" parTransId="{0D963714-350F-4393-8C59-6367AE47A54B}" sibTransId="{C8ABE2C5-3B37-4A1C-B03C-EFFA7C843ADD}"/>
    <dgm:cxn modelId="{0C2B4ED8-57BE-4EFB-9A8D-03A8318F9C3E}" srcId="{00931FD6-C61C-4B68-B903-3FD04283F83D}" destId="{EA720FB7-97EA-492D-B418-3CB971A73549}" srcOrd="3" destOrd="0" parTransId="{630530B6-EFF9-4FE6-BCF3-1E1607C2F355}" sibTransId="{1BFE8A03-CA21-4654-9B13-B4DAFF44FAD6}"/>
    <dgm:cxn modelId="{6E0B6EFA-36C7-46AC-BE11-579C774AE52E}" type="presOf" srcId="{A02CE5BB-DD09-48B5-B025-8007DFC8A80A}" destId="{90E73B4D-44AE-4209-8876-C4C4D525EE11}" srcOrd="1" destOrd="0" presId="urn:microsoft.com/office/officeart/2005/8/layout/radial5"/>
    <dgm:cxn modelId="{3C86E443-8FB4-43B1-94C8-9CE5968CE377}" type="presOf" srcId="{A02CE5BB-DD09-48B5-B025-8007DFC8A80A}" destId="{DD394F58-0E1B-46EA-8124-CDD22175BAA0}" srcOrd="0" destOrd="0" presId="urn:microsoft.com/office/officeart/2005/8/layout/radial5"/>
    <dgm:cxn modelId="{56F4DA74-8F8C-4A30-9889-8BF60738699E}" type="presOf" srcId="{0194129A-B332-44EF-B0E1-36B0954BB39B}" destId="{6D327C14-CD9F-4D01-8F8F-B6352E86849E}" srcOrd="0" destOrd="0" presId="urn:microsoft.com/office/officeart/2005/8/layout/radial5"/>
    <dgm:cxn modelId="{1424EA9F-6AF4-4011-B209-3AAE848A0A63}" srcId="{00931FD6-C61C-4B68-B903-3FD04283F83D}" destId="{3A05459A-2991-439B-ACE2-DEB9AB3E7F64}" srcOrd="2" destOrd="0" parTransId="{0F376D1B-B2DD-4BA7-B4D1-A801A4FE7678}" sibTransId="{12968C3A-5ECA-49B4-9BB1-46B3B5A6981A}"/>
    <dgm:cxn modelId="{C738D182-892E-4D6C-BCAA-F4026CEEF26C}" srcId="{00931FD6-C61C-4B68-B903-3FD04283F83D}" destId="{BB042185-0DD7-4DB3-8DCE-C27890ACFA4B}" srcOrd="1" destOrd="0" parTransId="{A02CE5BB-DD09-48B5-B025-8007DFC8A80A}" sibTransId="{56750AE4-F4F5-4274-A1D4-B0F5270B5418}"/>
    <dgm:cxn modelId="{CA5E6788-208D-49B9-87D2-568CB7FBF24F}" type="presOf" srcId="{0D963714-350F-4393-8C59-6367AE47A54B}" destId="{973F3B7C-DD6C-4A0B-AD4B-07A598F4DF1E}" srcOrd="1" destOrd="0" presId="urn:microsoft.com/office/officeart/2005/8/layout/radial5"/>
    <dgm:cxn modelId="{3F1B177C-5FB7-4C70-B066-9759B215A119}" srcId="{0194129A-B332-44EF-B0E1-36B0954BB39B}" destId="{00931FD6-C61C-4B68-B903-3FD04283F83D}" srcOrd="0" destOrd="0" parTransId="{3A18B5BF-B169-44D1-81E1-073189146708}" sibTransId="{CE7C1D2D-A7C7-4878-9D73-FC63D1E94BE6}"/>
    <dgm:cxn modelId="{057697C6-415F-46BA-865E-0521B62C3E95}" type="presOf" srcId="{0D963714-350F-4393-8C59-6367AE47A54B}" destId="{9AA324F5-8937-4938-9AD8-9762918BDD0A}" srcOrd="0" destOrd="0" presId="urn:microsoft.com/office/officeart/2005/8/layout/radial5"/>
    <dgm:cxn modelId="{297121BA-1BE8-4ED5-B46C-D359A8F31F03}" type="presOf" srcId="{0F376D1B-B2DD-4BA7-B4D1-A801A4FE7678}" destId="{4721B70C-F462-4C83-8F64-9E20B998C78C}" srcOrd="0" destOrd="0" presId="urn:microsoft.com/office/officeart/2005/8/layout/radial5"/>
    <dgm:cxn modelId="{28966D61-6562-42A6-9CD8-B070B906B7E1}" type="presOf" srcId="{BB042185-0DD7-4DB3-8DCE-C27890ACFA4B}" destId="{B653861A-9A7E-4E2F-AB0B-24340A72D9EE}" srcOrd="0" destOrd="0" presId="urn:microsoft.com/office/officeart/2005/8/layout/radial5"/>
    <dgm:cxn modelId="{234379F4-B1DA-4F07-A393-8B43EDF269F8}" type="presOf" srcId="{54F74DB5-9E9A-4169-8FFE-6508E85E9AB5}" destId="{F4BEBCD0-D000-4D30-8622-8E001B7878B1}" srcOrd="0" destOrd="0" presId="urn:microsoft.com/office/officeart/2005/8/layout/radial5"/>
    <dgm:cxn modelId="{329A0D3C-DCA0-4BCD-A86E-E3273939EAA2}" type="presOf" srcId="{3A05459A-2991-439B-ACE2-DEB9AB3E7F64}" destId="{BB777973-AD24-4092-B6FC-9FEE1162D090}" srcOrd="0" destOrd="0" presId="urn:microsoft.com/office/officeart/2005/8/layout/radial5"/>
    <dgm:cxn modelId="{71CC97D3-1F52-41A7-99A6-3D5A3FD08420}" type="presOf" srcId="{EA720FB7-97EA-492D-B418-3CB971A73549}" destId="{2D600D64-1C62-434C-8122-1F82270B7393}" srcOrd="0" destOrd="0" presId="urn:microsoft.com/office/officeart/2005/8/layout/radial5"/>
    <dgm:cxn modelId="{6A786D6C-470D-4FF3-8FBC-97CAEDAD2005}" type="presOf" srcId="{00931FD6-C61C-4B68-B903-3FD04283F83D}" destId="{0C5C36C5-C496-4462-A030-555EEAB26F3C}" srcOrd="0" destOrd="0" presId="urn:microsoft.com/office/officeart/2005/8/layout/radial5"/>
    <dgm:cxn modelId="{19900740-71B7-45B2-8F55-2DD3256D2D17}" type="presOf" srcId="{0F376D1B-B2DD-4BA7-B4D1-A801A4FE7678}" destId="{1CEC021D-69D3-4552-A678-E3B90B577B55}" srcOrd="1" destOrd="0" presId="urn:microsoft.com/office/officeart/2005/8/layout/radial5"/>
    <dgm:cxn modelId="{E6F74C64-34AC-47B6-9DC0-06F2BADE5B86}" type="presOf" srcId="{630530B6-EFF9-4FE6-BCF3-1E1607C2F355}" destId="{E1123715-134C-4204-8F13-0DC9246B2782}" srcOrd="0" destOrd="0" presId="urn:microsoft.com/office/officeart/2005/8/layout/radial5"/>
    <dgm:cxn modelId="{D4CE9C05-D662-481E-B883-8051E340AF15}" type="presParOf" srcId="{6D327C14-CD9F-4D01-8F8F-B6352E86849E}" destId="{0C5C36C5-C496-4462-A030-555EEAB26F3C}" srcOrd="0" destOrd="0" presId="urn:microsoft.com/office/officeart/2005/8/layout/radial5"/>
    <dgm:cxn modelId="{866F6711-D54F-4AA6-9E8B-8E0018196F66}" type="presParOf" srcId="{6D327C14-CD9F-4D01-8F8F-B6352E86849E}" destId="{9AA324F5-8937-4938-9AD8-9762918BDD0A}" srcOrd="1" destOrd="0" presId="urn:microsoft.com/office/officeart/2005/8/layout/radial5"/>
    <dgm:cxn modelId="{138B346F-C7CE-43C8-BA0E-0726C8F1958D}" type="presParOf" srcId="{9AA324F5-8937-4938-9AD8-9762918BDD0A}" destId="{973F3B7C-DD6C-4A0B-AD4B-07A598F4DF1E}" srcOrd="0" destOrd="0" presId="urn:microsoft.com/office/officeart/2005/8/layout/radial5"/>
    <dgm:cxn modelId="{38AFA346-7384-416E-AF7C-9370F4C92FE1}" type="presParOf" srcId="{6D327C14-CD9F-4D01-8F8F-B6352E86849E}" destId="{F4BEBCD0-D000-4D30-8622-8E001B7878B1}" srcOrd="2" destOrd="0" presId="urn:microsoft.com/office/officeart/2005/8/layout/radial5"/>
    <dgm:cxn modelId="{1219F886-4E29-48B9-8900-F2F27367131D}" type="presParOf" srcId="{6D327C14-CD9F-4D01-8F8F-B6352E86849E}" destId="{DD394F58-0E1B-46EA-8124-CDD22175BAA0}" srcOrd="3" destOrd="0" presId="urn:microsoft.com/office/officeart/2005/8/layout/radial5"/>
    <dgm:cxn modelId="{52D0FD54-5B20-4504-A748-CACEBECA2311}" type="presParOf" srcId="{DD394F58-0E1B-46EA-8124-CDD22175BAA0}" destId="{90E73B4D-44AE-4209-8876-C4C4D525EE11}" srcOrd="0" destOrd="0" presId="urn:microsoft.com/office/officeart/2005/8/layout/radial5"/>
    <dgm:cxn modelId="{8A4CF5B6-C4DA-4C00-B33C-02FB95FEDD87}" type="presParOf" srcId="{6D327C14-CD9F-4D01-8F8F-B6352E86849E}" destId="{B653861A-9A7E-4E2F-AB0B-24340A72D9EE}" srcOrd="4" destOrd="0" presId="urn:microsoft.com/office/officeart/2005/8/layout/radial5"/>
    <dgm:cxn modelId="{E3A61635-2DFF-4409-B233-6E61422C7021}" type="presParOf" srcId="{6D327C14-CD9F-4D01-8F8F-B6352E86849E}" destId="{4721B70C-F462-4C83-8F64-9E20B998C78C}" srcOrd="5" destOrd="0" presId="urn:microsoft.com/office/officeart/2005/8/layout/radial5"/>
    <dgm:cxn modelId="{01D50285-3672-4955-AB96-25298F3A67D7}" type="presParOf" srcId="{4721B70C-F462-4C83-8F64-9E20B998C78C}" destId="{1CEC021D-69D3-4552-A678-E3B90B577B55}" srcOrd="0" destOrd="0" presId="urn:microsoft.com/office/officeart/2005/8/layout/radial5"/>
    <dgm:cxn modelId="{B81957C4-D049-4583-A5F4-5D7D865D03C9}" type="presParOf" srcId="{6D327C14-CD9F-4D01-8F8F-B6352E86849E}" destId="{BB777973-AD24-4092-B6FC-9FEE1162D090}" srcOrd="6" destOrd="0" presId="urn:microsoft.com/office/officeart/2005/8/layout/radial5"/>
    <dgm:cxn modelId="{A0253807-8CFD-4B4D-B2DE-0088A46CFEE0}" type="presParOf" srcId="{6D327C14-CD9F-4D01-8F8F-B6352E86849E}" destId="{E1123715-134C-4204-8F13-0DC9246B2782}" srcOrd="7" destOrd="0" presId="urn:microsoft.com/office/officeart/2005/8/layout/radial5"/>
    <dgm:cxn modelId="{A8D610CA-9148-4B9D-94BF-26BA3D463392}" type="presParOf" srcId="{E1123715-134C-4204-8F13-0DC9246B2782}" destId="{6C9DBC96-730C-4353-B278-B3CCA185792F}" srcOrd="0" destOrd="0" presId="urn:microsoft.com/office/officeart/2005/8/layout/radial5"/>
    <dgm:cxn modelId="{F1F1AD7A-0C17-4FBB-A0F7-3EEEA54CB524}" type="presParOf" srcId="{6D327C14-CD9F-4D01-8F8F-B6352E86849E}" destId="{2D600D64-1C62-434C-8122-1F82270B739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94129A-B332-44EF-B0E1-36B0954BB39B}" type="doc">
      <dgm:prSet loTypeId="urn:microsoft.com/office/officeart/2005/8/layout/radial5" loCatId="relationship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de-DE"/>
        </a:p>
      </dgm:t>
    </dgm:pt>
    <dgm:pt modelId="{00931FD6-C61C-4B68-B903-3FD04283F83D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de-DE" sz="2000" smtClean="0"/>
            <a:t>Development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the</a:t>
          </a:r>
          <a:r>
            <a:rPr lang="de-DE" sz="2000" smtClean="0"/>
            <a:t> </a:t>
          </a:r>
          <a:r>
            <a:rPr lang="de-DE" sz="2400" err="1" smtClean="0">
              <a:latin typeface="Jokerman" panose="04090605060D06020702" pitchFamily="82" charset="0"/>
            </a:rPr>
            <a:t>cdo</a:t>
          </a:r>
          <a:r>
            <a:rPr lang="de-DE" sz="2400" smtClean="0">
              <a:latin typeface="Jokerman" panose="04090605060D06020702" pitchFamily="82" charset="0"/>
            </a:rPr>
            <a:t> </a:t>
          </a:r>
          <a:r>
            <a:rPr lang="de-DE" sz="2400" err="1" smtClean="0">
              <a:latin typeface="Jokerman" panose="04090605060D06020702" pitchFamily="82" charset="0"/>
            </a:rPr>
            <a:t>cmor</a:t>
          </a:r>
          <a:r>
            <a:rPr lang="de-DE" sz="2400" smtClean="0">
              <a:latin typeface="Jokerman" panose="04090605060D06020702" pitchFamily="82" charset="0"/>
            </a:rPr>
            <a:t> </a:t>
          </a:r>
          <a:r>
            <a:rPr lang="de-DE" sz="2000" smtClean="0"/>
            <a:t>Operator </a:t>
          </a:r>
          <a:r>
            <a:rPr lang="de-DE" sz="2000" err="1" smtClean="0"/>
            <a:t>for</a:t>
          </a:r>
          <a:r>
            <a:rPr lang="de-DE" sz="2000" smtClean="0"/>
            <a:t> </a:t>
          </a:r>
          <a:r>
            <a:rPr lang="de-DE" sz="2000" err="1" smtClean="0"/>
            <a:t>producing</a:t>
          </a:r>
          <a:r>
            <a:rPr lang="de-DE" sz="2000" smtClean="0"/>
            <a:t> CMIP </a:t>
          </a:r>
          <a:r>
            <a:rPr lang="de-DE" sz="2000" err="1" smtClean="0"/>
            <a:t>compliant</a:t>
          </a:r>
          <a:r>
            <a:rPr lang="de-DE" sz="2000" smtClean="0"/>
            <a:t> </a:t>
          </a:r>
          <a:r>
            <a:rPr lang="de-DE" sz="2000" err="1" smtClean="0"/>
            <a:t>output</a:t>
          </a:r>
          <a:endParaRPr lang="de-DE" sz="2000"/>
        </a:p>
      </dgm:t>
    </dgm:pt>
    <dgm:pt modelId="{3A18B5BF-B169-44D1-81E1-073189146708}" type="parTrans" cxnId="{3F1B177C-5FB7-4C70-B066-9759B215A119}">
      <dgm:prSet/>
      <dgm:spPr/>
      <dgm:t>
        <a:bodyPr/>
        <a:lstStyle/>
        <a:p>
          <a:endParaRPr lang="de-DE"/>
        </a:p>
      </dgm:t>
    </dgm:pt>
    <dgm:pt modelId="{CE7C1D2D-A7C7-4878-9D73-FC63D1E94BE6}" type="sibTrans" cxnId="{3F1B177C-5FB7-4C70-B066-9759B215A119}">
      <dgm:prSet/>
      <dgm:spPr/>
      <dgm:t>
        <a:bodyPr/>
        <a:lstStyle/>
        <a:p>
          <a:endParaRPr lang="de-DE"/>
        </a:p>
      </dgm:t>
    </dgm:pt>
    <dgm:pt modelId="{54F74DB5-9E9A-4169-8FFE-6508E85E9AB5}">
      <dgm:prSet phldrT="[Text]" custT="1"/>
      <dgm:spPr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de-DE" sz="2000" smtClean="0"/>
            <a:t>Project </a:t>
          </a:r>
          <a:r>
            <a:rPr lang="de-DE" sz="2000" err="1" smtClean="0"/>
            <a:t>depen-dent</a:t>
          </a:r>
          <a:r>
            <a:rPr lang="de-DE" sz="2000" smtClean="0"/>
            <a:t> check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attributes</a:t>
          </a:r>
          <a:endParaRPr lang="de-DE" sz="2000"/>
        </a:p>
      </dgm:t>
    </dgm:pt>
    <dgm:pt modelId="{0D963714-350F-4393-8C59-6367AE47A54B}" type="parTrans" cxnId="{75FE6FE8-530C-48FA-A205-92B574B52D2A}">
      <dgm:prSet/>
      <dgm:spPr/>
      <dgm:t>
        <a:bodyPr/>
        <a:lstStyle/>
        <a:p>
          <a:endParaRPr lang="de-DE"/>
        </a:p>
      </dgm:t>
    </dgm:pt>
    <dgm:pt modelId="{C8ABE2C5-3B37-4A1C-B03C-EFFA7C843ADD}" type="sibTrans" cxnId="{75FE6FE8-530C-48FA-A205-92B574B52D2A}">
      <dgm:prSet/>
      <dgm:spPr/>
      <dgm:t>
        <a:bodyPr/>
        <a:lstStyle/>
        <a:p>
          <a:endParaRPr lang="de-DE"/>
        </a:p>
      </dgm:t>
    </dgm:pt>
    <dgm:pt modelId="{BB042185-0DD7-4DB3-8DCE-C27890ACFA4B}">
      <dgm:prSet phldrT="[Text]" custT="1"/>
      <dgm:spPr/>
      <dgm:t>
        <a:bodyPr/>
        <a:lstStyle/>
        <a:p>
          <a:r>
            <a:rPr lang="de-DE" sz="2000" smtClean="0"/>
            <a:t>Mapping </a:t>
          </a:r>
          <a:r>
            <a:rPr lang="de-DE" sz="2000" err="1" smtClean="0"/>
            <a:t>of</a:t>
          </a:r>
          <a:r>
            <a:rPr lang="de-DE" sz="2000" smtClean="0"/>
            <a:t> variables</a:t>
          </a:r>
          <a:endParaRPr lang="de-DE" sz="2000"/>
        </a:p>
      </dgm:t>
    </dgm:pt>
    <dgm:pt modelId="{A02CE5BB-DD09-48B5-B025-8007DFC8A80A}" type="parTrans" cxnId="{C738D182-892E-4D6C-BCAA-F4026CEEF26C}">
      <dgm:prSet/>
      <dgm:spPr/>
      <dgm:t>
        <a:bodyPr/>
        <a:lstStyle/>
        <a:p>
          <a:endParaRPr lang="de-DE"/>
        </a:p>
      </dgm:t>
    </dgm:pt>
    <dgm:pt modelId="{56750AE4-F4F5-4274-A1D4-B0F5270B5418}" type="sibTrans" cxnId="{C738D182-892E-4D6C-BCAA-F4026CEEF26C}">
      <dgm:prSet/>
      <dgm:spPr/>
      <dgm:t>
        <a:bodyPr/>
        <a:lstStyle/>
        <a:p>
          <a:endParaRPr lang="de-DE"/>
        </a:p>
      </dgm:t>
    </dgm:pt>
    <dgm:pt modelId="{EA720FB7-97EA-492D-B418-3CB971A73549}">
      <dgm:prSet phldrT="[Text]" custT="1"/>
      <dgm:spPr/>
      <dgm:t>
        <a:bodyPr/>
        <a:lstStyle/>
        <a:p>
          <a:r>
            <a:rPr lang="de-DE" sz="2000" err="1" smtClean="0"/>
            <a:t>Auxillary</a:t>
          </a:r>
          <a:r>
            <a:rPr lang="de-DE" sz="2000" smtClean="0"/>
            <a:t> variables </a:t>
          </a:r>
          <a:r>
            <a:rPr lang="de-DE" sz="2000" err="1" smtClean="0"/>
            <a:t>and</a:t>
          </a:r>
          <a:r>
            <a:rPr lang="de-DE" sz="2000" smtClean="0"/>
            <a:t> </a:t>
          </a:r>
          <a:r>
            <a:rPr lang="de-DE" sz="2000" err="1" smtClean="0"/>
            <a:t>bounds</a:t>
          </a:r>
          <a:r>
            <a:rPr lang="de-DE" sz="2000" smtClean="0"/>
            <a:t> </a:t>
          </a:r>
          <a:r>
            <a:rPr lang="de-DE" sz="2000" err="1" smtClean="0"/>
            <a:t>calculation</a:t>
          </a:r>
          <a:endParaRPr lang="de-DE" sz="2000"/>
        </a:p>
      </dgm:t>
    </dgm:pt>
    <dgm:pt modelId="{630530B6-EFF9-4FE6-BCF3-1E1607C2F355}" type="parTrans" cxnId="{0C2B4ED8-57BE-4EFB-9A8D-03A8318F9C3E}">
      <dgm:prSet/>
      <dgm:spPr/>
      <dgm:t>
        <a:bodyPr/>
        <a:lstStyle/>
        <a:p>
          <a:endParaRPr lang="de-DE"/>
        </a:p>
      </dgm:t>
    </dgm:pt>
    <dgm:pt modelId="{1BFE8A03-CA21-4654-9B13-B4DAFF44FAD6}" type="sibTrans" cxnId="{0C2B4ED8-57BE-4EFB-9A8D-03A8318F9C3E}">
      <dgm:prSet/>
      <dgm:spPr/>
      <dgm:t>
        <a:bodyPr/>
        <a:lstStyle/>
        <a:p>
          <a:endParaRPr lang="de-DE"/>
        </a:p>
      </dgm:t>
    </dgm:pt>
    <dgm:pt modelId="{3A05459A-2991-439B-ACE2-DEB9AB3E7F64}">
      <dgm:prSet phldrT="[Text]" custT="1"/>
      <dgm:spPr/>
      <dgm:t>
        <a:bodyPr/>
        <a:lstStyle/>
        <a:p>
          <a:r>
            <a:rPr lang="de-DE" sz="2000" err="1" smtClean="0"/>
            <a:t>Append</a:t>
          </a:r>
          <a:r>
            <a:rPr lang="de-DE" sz="2000" smtClean="0"/>
            <a:t>-Mode</a:t>
          </a:r>
          <a:endParaRPr lang="de-DE" sz="2000"/>
        </a:p>
      </dgm:t>
    </dgm:pt>
    <dgm:pt modelId="{12968C3A-5ECA-49B4-9BB1-46B3B5A6981A}" type="sibTrans" cxnId="{1424EA9F-6AF4-4011-B209-3AAE848A0A63}">
      <dgm:prSet/>
      <dgm:spPr/>
      <dgm:t>
        <a:bodyPr/>
        <a:lstStyle/>
        <a:p>
          <a:endParaRPr lang="de-DE"/>
        </a:p>
      </dgm:t>
    </dgm:pt>
    <dgm:pt modelId="{0F376D1B-B2DD-4BA7-B4D1-A801A4FE7678}" type="parTrans" cxnId="{1424EA9F-6AF4-4011-B209-3AAE848A0A63}">
      <dgm:prSet/>
      <dgm:spPr/>
      <dgm:t>
        <a:bodyPr/>
        <a:lstStyle/>
        <a:p>
          <a:endParaRPr lang="de-DE"/>
        </a:p>
      </dgm:t>
    </dgm:pt>
    <dgm:pt modelId="{6D327C14-CD9F-4D01-8F8F-B6352E86849E}" type="pres">
      <dgm:prSet presAssocID="{0194129A-B332-44EF-B0E1-36B0954BB39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C5C36C5-C496-4462-A030-555EEAB26F3C}" type="pres">
      <dgm:prSet presAssocID="{00931FD6-C61C-4B68-B903-3FD04283F83D}" presName="centerShape" presStyleLbl="node0" presStyleIdx="0" presStyleCnt="1" custScaleX="197321" custScaleY="167730"/>
      <dgm:spPr/>
      <dgm:t>
        <a:bodyPr/>
        <a:lstStyle/>
        <a:p>
          <a:endParaRPr lang="de-DE"/>
        </a:p>
      </dgm:t>
    </dgm:pt>
    <dgm:pt modelId="{9AA324F5-8937-4938-9AD8-9762918BDD0A}" type="pres">
      <dgm:prSet presAssocID="{0D963714-350F-4393-8C59-6367AE47A54B}" presName="parTrans" presStyleLbl="sibTrans2D1" presStyleIdx="0" presStyleCnt="4"/>
      <dgm:spPr/>
      <dgm:t>
        <a:bodyPr/>
        <a:lstStyle/>
        <a:p>
          <a:endParaRPr lang="de-DE"/>
        </a:p>
      </dgm:t>
    </dgm:pt>
    <dgm:pt modelId="{973F3B7C-DD6C-4A0B-AD4B-07A598F4DF1E}" type="pres">
      <dgm:prSet presAssocID="{0D963714-350F-4393-8C59-6367AE47A54B}" presName="connectorText" presStyleLbl="sibTrans2D1" presStyleIdx="0" presStyleCnt="4"/>
      <dgm:spPr/>
      <dgm:t>
        <a:bodyPr/>
        <a:lstStyle/>
        <a:p>
          <a:endParaRPr lang="de-DE"/>
        </a:p>
      </dgm:t>
    </dgm:pt>
    <dgm:pt modelId="{F4BEBCD0-D000-4D30-8622-8E001B7878B1}" type="pres">
      <dgm:prSet presAssocID="{54F74DB5-9E9A-4169-8FFE-6508E85E9AB5}" presName="node" presStyleLbl="node1" presStyleIdx="0" presStyleCnt="4" custRadScaleRad="125013" custRadScaleInc="-13706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D394F58-0E1B-46EA-8124-CDD22175BAA0}" type="pres">
      <dgm:prSet presAssocID="{A02CE5BB-DD09-48B5-B025-8007DFC8A80A}" presName="parTrans" presStyleLbl="sibTrans2D1" presStyleIdx="1" presStyleCnt="4"/>
      <dgm:spPr/>
      <dgm:t>
        <a:bodyPr/>
        <a:lstStyle/>
        <a:p>
          <a:endParaRPr lang="de-DE"/>
        </a:p>
      </dgm:t>
    </dgm:pt>
    <dgm:pt modelId="{90E73B4D-44AE-4209-8876-C4C4D525EE11}" type="pres">
      <dgm:prSet presAssocID="{A02CE5BB-DD09-48B5-B025-8007DFC8A80A}" presName="connectorText" presStyleLbl="sibTrans2D1" presStyleIdx="1" presStyleCnt="4"/>
      <dgm:spPr/>
      <dgm:t>
        <a:bodyPr/>
        <a:lstStyle/>
        <a:p>
          <a:endParaRPr lang="de-DE"/>
        </a:p>
      </dgm:t>
    </dgm:pt>
    <dgm:pt modelId="{B653861A-9A7E-4E2F-AB0B-24340A72D9EE}" type="pres">
      <dgm:prSet presAssocID="{BB042185-0DD7-4DB3-8DCE-C27890ACFA4B}" presName="node" presStyleLbl="node1" presStyleIdx="1" presStyleCnt="4" custRadScaleRad="129600" custRadScaleInc="-716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721B70C-F462-4C83-8F64-9E20B998C78C}" type="pres">
      <dgm:prSet presAssocID="{0F376D1B-B2DD-4BA7-B4D1-A801A4FE7678}" presName="parTrans" presStyleLbl="sibTrans2D1" presStyleIdx="2" presStyleCnt="4"/>
      <dgm:spPr/>
      <dgm:t>
        <a:bodyPr/>
        <a:lstStyle/>
        <a:p>
          <a:endParaRPr lang="de-DE"/>
        </a:p>
      </dgm:t>
    </dgm:pt>
    <dgm:pt modelId="{1CEC021D-69D3-4552-A678-E3B90B577B55}" type="pres">
      <dgm:prSet presAssocID="{0F376D1B-B2DD-4BA7-B4D1-A801A4FE7678}" presName="connectorText" presStyleLbl="sibTrans2D1" presStyleIdx="2" presStyleCnt="4"/>
      <dgm:spPr/>
      <dgm:t>
        <a:bodyPr/>
        <a:lstStyle/>
        <a:p>
          <a:endParaRPr lang="de-DE"/>
        </a:p>
      </dgm:t>
    </dgm:pt>
    <dgm:pt modelId="{BB777973-AD24-4092-B6FC-9FEE1162D090}" type="pres">
      <dgm:prSet presAssocID="{3A05459A-2991-439B-ACE2-DEB9AB3E7F64}" presName="node" presStyleLbl="node1" presStyleIdx="2" presStyleCnt="4" custRadScaleRad="129814" custRadScaleInc="-1580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1123715-134C-4204-8F13-0DC9246B2782}" type="pres">
      <dgm:prSet presAssocID="{630530B6-EFF9-4FE6-BCF3-1E1607C2F355}" presName="parTrans" presStyleLbl="sibTrans2D1" presStyleIdx="3" presStyleCnt="4"/>
      <dgm:spPr/>
      <dgm:t>
        <a:bodyPr/>
        <a:lstStyle/>
        <a:p>
          <a:endParaRPr lang="de-DE"/>
        </a:p>
      </dgm:t>
    </dgm:pt>
    <dgm:pt modelId="{6C9DBC96-730C-4353-B278-B3CCA185792F}" type="pres">
      <dgm:prSet presAssocID="{630530B6-EFF9-4FE6-BCF3-1E1607C2F355}" presName="connectorText" presStyleLbl="sibTrans2D1" presStyleIdx="3" presStyleCnt="4"/>
      <dgm:spPr/>
      <dgm:t>
        <a:bodyPr/>
        <a:lstStyle/>
        <a:p>
          <a:endParaRPr lang="de-DE"/>
        </a:p>
      </dgm:t>
    </dgm:pt>
    <dgm:pt modelId="{2D600D64-1C62-434C-8122-1F82270B7393}" type="pres">
      <dgm:prSet presAssocID="{EA720FB7-97EA-492D-B418-3CB971A73549}" presName="node" presStyleLbl="node1" presStyleIdx="3" presStyleCnt="4" custScaleX="118568" custScaleY="98629" custRadScaleRad="126125" custRadScaleInc="-3291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4EFC815D-EDB4-4201-9AC6-80F31D1B691D}" type="presOf" srcId="{54F74DB5-9E9A-4169-8FFE-6508E85E9AB5}" destId="{F4BEBCD0-D000-4D30-8622-8E001B7878B1}" srcOrd="0" destOrd="0" presId="urn:microsoft.com/office/officeart/2005/8/layout/radial5"/>
    <dgm:cxn modelId="{75FE6FE8-530C-48FA-A205-92B574B52D2A}" srcId="{00931FD6-C61C-4B68-B903-3FD04283F83D}" destId="{54F74DB5-9E9A-4169-8FFE-6508E85E9AB5}" srcOrd="0" destOrd="0" parTransId="{0D963714-350F-4393-8C59-6367AE47A54B}" sibTransId="{C8ABE2C5-3B37-4A1C-B03C-EFFA7C843ADD}"/>
    <dgm:cxn modelId="{95D18DAB-9508-41E2-A9A8-3E1EBB7AC31A}" type="presOf" srcId="{0D963714-350F-4393-8C59-6367AE47A54B}" destId="{9AA324F5-8937-4938-9AD8-9762918BDD0A}" srcOrd="0" destOrd="0" presId="urn:microsoft.com/office/officeart/2005/8/layout/radial5"/>
    <dgm:cxn modelId="{0C2B4ED8-57BE-4EFB-9A8D-03A8318F9C3E}" srcId="{00931FD6-C61C-4B68-B903-3FD04283F83D}" destId="{EA720FB7-97EA-492D-B418-3CB971A73549}" srcOrd="3" destOrd="0" parTransId="{630530B6-EFF9-4FE6-BCF3-1E1607C2F355}" sibTransId="{1BFE8A03-CA21-4654-9B13-B4DAFF44FAD6}"/>
    <dgm:cxn modelId="{3778E7D6-E823-4A52-85B8-2A98C954BF99}" type="presOf" srcId="{00931FD6-C61C-4B68-B903-3FD04283F83D}" destId="{0C5C36C5-C496-4462-A030-555EEAB26F3C}" srcOrd="0" destOrd="0" presId="urn:microsoft.com/office/officeart/2005/8/layout/radial5"/>
    <dgm:cxn modelId="{109CE83E-5B93-447B-BCD9-8BE3C7C1DC5C}" type="presOf" srcId="{0F376D1B-B2DD-4BA7-B4D1-A801A4FE7678}" destId="{4721B70C-F462-4C83-8F64-9E20B998C78C}" srcOrd="0" destOrd="0" presId="urn:microsoft.com/office/officeart/2005/8/layout/radial5"/>
    <dgm:cxn modelId="{3BF7AD0C-3D86-49D2-8D90-9021CD83397A}" type="presOf" srcId="{0D963714-350F-4393-8C59-6367AE47A54B}" destId="{973F3B7C-DD6C-4A0B-AD4B-07A598F4DF1E}" srcOrd="1" destOrd="0" presId="urn:microsoft.com/office/officeart/2005/8/layout/radial5"/>
    <dgm:cxn modelId="{058B92D9-896B-420C-AE11-5B3B522F1ED2}" type="presOf" srcId="{0194129A-B332-44EF-B0E1-36B0954BB39B}" destId="{6D327C14-CD9F-4D01-8F8F-B6352E86849E}" srcOrd="0" destOrd="0" presId="urn:microsoft.com/office/officeart/2005/8/layout/radial5"/>
    <dgm:cxn modelId="{E2CDBF87-3286-463E-87A2-5206613041CF}" type="presOf" srcId="{630530B6-EFF9-4FE6-BCF3-1E1607C2F355}" destId="{6C9DBC96-730C-4353-B278-B3CCA185792F}" srcOrd="1" destOrd="0" presId="urn:microsoft.com/office/officeart/2005/8/layout/radial5"/>
    <dgm:cxn modelId="{AF636132-91C6-40EC-A1E2-A511FD7AD512}" type="presOf" srcId="{A02CE5BB-DD09-48B5-B025-8007DFC8A80A}" destId="{DD394F58-0E1B-46EA-8124-CDD22175BAA0}" srcOrd="0" destOrd="0" presId="urn:microsoft.com/office/officeart/2005/8/layout/radial5"/>
    <dgm:cxn modelId="{2DDEE141-E72A-42AC-B5F0-690405B95F19}" type="presOf" srcId="{3A05459A-2991-439B-ACE2-DEB9AB3E7F64}" destId="{BB777973-AD24-4092-B6FC-9FEE1162D090}" srcOrd="0" destOrd="0" presId="urn:microsoft.com/office/officeart/2005/8/layout/radial5"/>
    <dgm:cxn modelId="{1424EA9F-6AF4-4011-B209-3AAE848A0A63}" srcId="{00931FD6-C61C-4B68-B903-3FD04283F83D}" destId="{3A05459A-2991-439B-ACE2-DEB9AB3E7F64}" srcOrd="2" destOrd="0" parTransId="{0F376D1B-B2DD-4BA7-B4D1-A801A4FE7678}" sibTransId="{12968C3A-5ECA-49B4-9BB1-46B3B5A6981A}"/>
    <dgm:cxn modelId="{C738D182-892E-4D6C-BCAA-F4026CEEF26C}" srcId="{00931FD6-C61C-4B68-B903-3FD04283F83D}" destId="{BB042185-0DD7-4DB3-8DCE-C27890ACFA4B}" srcOrd="1" destOrd="0" parTransId="{A02CE5BB-DD09-48B5-B025-8007DFC8A80A}" sibTransId="{56750AE4-F4F5-4274-A1D4-B0F5270B5418}"/>
    <dgm:cxn modelId="{3F1B177C-5FB7-4C70-B066-9759B215A119}" srcId="{0194129A-B332-44EF-B0E1-36B0954BB39B}" destId="{00931FD6-C61C-4B68-B903-3FD04283F83D}" srcOrd="0" destOrd="0" parTransId="{3A18B5BF-B169-44D1-81E1-073189146708}" sibTransId="{CE7C1D2D-A7C7-4878-9D73-FC63D1E94BE6}"/>
    <dgm:cxn modelId="{3209CB6F-48CA-4B85-A57D-32799A5BE77A}" type="presOf" srcId="{A02CE5BB-DD09-48B5-B025-8007DFC8A80A}" destId="{90E73B4D-44AE-4209-8876-C4C4D525EE11}" srcOrd="1" destOrd="0" presId="urn:microsoft.com/office/officeart/2005/8/layout/radial5"/>
    <dgm:cxn modelId="{0B1E9983-B5FC-4D32-9A3D-9E45E026B23C}" type="presOf" srcId="{630530B6-EFF9-4FE6-BCF3-1E1607C2F355}" destId="{E1123715-134C-4204-8F13-0DC9246B2782}" srcOrd="0" destOrd="0" presId="urn:microsoft.com/office/officeart/2005/8/layout/radial5"/>
    <dgm:cxn modelId="{A6FC5EF1-2B02-4229-9BBD-5DC501EE9E37}" type="presOf" srcId="{EA720FB7-97EA-492D-B418-3CB971A73549}" destId="{2D600D64-1C62-434C-8122-1F82270B7393}" srcOrd="0" destOrd="0" presId="urn:microsoft.com/office/officeart/2005/8/layout/radial5"/>
    <dgm:cxn modelId="{DD109DF7-5523-478D-AEBD-F2771A011010}" type="presOf" srcId="{0F376D1B-B2DD-4BA7-B4D1-A801A4FE7678}" destId="{1CEC021D-69D3-4552-A678-E3B90B577B55}" srcOrd="1" destOrd="0" presId="urn:microsoft.com/office/officeart/2005/8/layout/radial5"/>
    <dgm:cxn modelId="{D67B558B-CBD0-4812-AA78-635606EBCA05}" type="presOf" srcId="{BB042185-0DD7-4DB3-8DCE-C27890ACFA4B}" destId="{B653861A-9A7E-4E2F-AB0B-24340A72D9EE}" srcOrd="0" destOrd="0" presId="urn:microsoft.com/office/officeart/2005/8/layout/radial5"/>
    <dgm:cxn modelId="{2C1D54FD-AD23-4DE1-A862-D0568D092E8D}" type="presParOf" srcId="{6D327C14-CD9F-4D01-8F8F-B6352E86849E}" destId="{0C5C36C5-C496-4462-A030-555EEAB26F3C}" srcOrd="0" destOrd="0" presId="urn:microsoft.com/office/officeart/2005/8/layout/radial5"/>
    <dgm:cxn modelId="{5FA3B132-387C-48C4-9DCF-0F3355CEE452}" type="presParOf" srcId="{6D327C14-CD9F-4D01-8F8F-B6352E86849E}" destId="{9AA324F5-8937-4938-9AD8-9762918BDD0A}" srcOrd="1" destOrd="0" presId="urn:microsoft.com/office/officeart/2005/8/layout/radial5"/>
    <dgm:cxn modelId="{53E19F9A-19F6-41F3-810E-5043BC5A955A}" type="presParOf" srcId="{9AA324F5-8937-4938-9AD8-9762918BDD0A}" destId="{973F3B7C-DD6C-4A0B-AD4B-07A598F4DF1E}" srcOrd="0" destOrd="0" presId="urn:microsoft.com/office/officeart/2005/8/layout/radial5"/>
    <dgm:cxn modelId="{01DBEC76-608F-4484-B2F3-86C6EBC42500}" type="presParOf" srcId="{6D327C14-CD9F-4D01-8F8F-B6352E86849E}" destId="{F4BEBCD0-D000-4D30-8622-8E001B7878B1}" srcOrd="2" destOrd="0" presId="urn:microsoft.com/office/officeart/2005/8/layout/radial5"/>
    <dgm:cxn modelId="{4B5D97D7-ECCB-4196-8699-49BFC616BF69}" type="presParOf" srcId="{6D327C14-CD9F-4D01-8F8F-B6352E86849E}" destId="{DD394F58-0E1B-46EA-8124-CDD22175BAA0}" srcOrd="3" destOrd="0" presId="urn:microsoft.com/office/officeart/2005/8/layout/radial5"/>
    <dgm:cxn modelId="{6EABE4A7-EDEB-4C64-9E32-08B28C0C1544}" type="presParOf" srcId="{DD394F58-0E1B-46EA-8124-CDD22175BAA0}" destId="{90E73B4D-44AE-4209-8876-C4C4D525EE11}" srcOrd="0" destOrd="0" presId="urn:microsoft.com/office/officeart/2005/8/layout/radial5"/>
    <dgm:cxn modelId="{D2911945-F09B-44CF-90E1-C70F52DFD5D2}" type="presParOf" srcId="{6D327C14-CD9F-4D01-8F8F-B6352E86849E}" destId="{B653861A-9A7E-4E2F-AB0B-24340A72D9EE}" srcOrd="4" destOrd="0" presId="urn:microsoft.com/office/officeart/2005/8/layout/radial5"/>
    <dgm:cxn modelId="{F4234C99-4357-4787-880A-F4F88AB8A4CA}" type="presParOf" srcId="{6D327C14-CD9F-4D01-8F8F-B6352E86849E}" destId="{4721B70C-F462-4C83-8F64-9E20B998C78C}" srcOrd="5" destOrd="0" presId="urn:microsoft.com/office/officeart/2005/8/layout/radial5"/>
    <dgm:cxn modelId="{49015772-610B-4C19-8694-DE7EC6C2C126}" type="presParOf" srcId="{4721B70C-F462-4C83-8F64-9E20B998C78C}" destId="{1CEC021D-69D3-4552-A678-E3B90B577B55}" srcOrd="0" destOrd="0" presId="urn:microsoft.com/office/officeart/2005/8/layout/radial5"/>
    <dgm:cxn modelId="{4A637161-E9B1-4ADD-97D3-DBD800419C95}" type="presParOf" srcId="{6D327C14-CD9F-4D01-8F8F-B6352E86849E}" destId="{BB777973-AD24-4092-B6FC-9FEE1162D090}" srcOrd="6" destOrd="0" presId="urn:microsoft.com/office/officeart/2005/8/layout/radial5"/>
    <dgm:cxn modelId="{792C3F40-3919-4844-9AFA-4AA23983BB13}" type="presParOf" srcId="{6D327C14-CD9F-4D01-8F8F-B6352E86849E}" destId="{E1123715-134C-4204-8F13-0DC9246B2782}" srcOrd="7" destOrd="0" presId="urn:microsoft.com/office/officeart/2005/8/layout/radial5"/>
    <dgm:cxn modelId="{9A82C6CF-04EF-445C-8D6F-C2445070D1B1}" type="presParOf" srcId="{E1123715-134C-4204-8F13-0DC9246B2782}" destId="{6C9DBC96-730C-4353-B278-B3CCA185792F}" srcOrd="0" destOrd="0" presId="urn:microsoft.com/office/officeart/2005/8/layout/radial5"/>
    <dgm:cxn modelId="{FB4C8068-EE40-466C-985D-D262121F4483}" type="presParOf" srcId="{6D327C14-CD9F-4D01-8F8F-B6352E86849E}" destId="{2D600D64-1C62-434C-8122-1F82270B739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194129A-B332-44EF-B0E1-36B0954BB39B}" type="doc">
      <dgm:prSet loTypeId="urn:microsoft.com/office/officeart/2005/8/layout/radial5" loCatId="relationship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de-DE"/>
        </a:p>
      </dgm:t>
    </dgm:pt>
    <dgm:pt modelId="{00931FD6-C61C-4B68-B903-3FD04283F83D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de-DE" sz="2000" smtClean="0"/>
            <a:t>Development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the</a:t>
          </a:r>
          <a:r>
            <a:rPr lang="de-DE" sz="2000" smtClean="0"/>
            <a:t> </a:t>
          </a:r>
          <a:r>
            <a:rPr lang="de-DE" sz="2400" err="1" smtClean="0">
              <a:latin typeface="Jokerman" panose="04090605060D06020702" pitchFamily="82" charset="0"/>
            </a:rPr>
            <a:t>cdo</a:t>
          </a:r>
          <a:r>
            <a:rPr lang="de-DE" sz="2400" smtClean="0">
              <a:latin typeface="Jokerman" panose="04090605060D06020702" pitchFamily="82" charset="0"/>
            </a:rPr>
            <a:t> </a:t>
          </a:r>
          <a:r>
            <a:rPr lang="de-DE" sz="2400" err="1" smtClean="0">
              <a:latin typeface="Jokerman" panose="04090605060D06020702" pitchFamily="82" charset="0"/>
            </a:rPr>
            <a:t>cmor</a:t>
          </a:r>
          <a:r>
            <a:rPr lang="de-DE" sz="2400" smtClean="0">
              <a:latin typeface="Jokerman" panose="04090605060D06020702" pitchFamily="82" charset="0"/>
            </a:rPr>
            <a:t> </a:t>
          </a:r>
          <a:r>
            <a:rPr lang="de-DE" sz="2000" smtClean="0"/>
            <a:t>Operator </a:t>
          </a:r>
          <a:r>
            <a:rPr lang="de-DE" sz="2000" err="1" smtClean="0"/>
            <a:t>for</a:t>
          </a:r>
          <a:r>
            <a:rPr lang="de-DE" sz="2000" smtClean="0"/>
            <a:t> </a:t>
          </a:r>
          <a:r>
            <a:rPr lang="de-DE" sz="2000" err="1" smtClean="0"/>
            <a:t>producing</a:t>
          </a:r>
          <a:r>
            <a:rPr lang="de-DE" sz="2000" smtClean="0"/>
            <a:t> CMIP </a:t>
          </a:r>
          <a:r>
            <a:rPr lang="de-DE" sz="2000" err="1" smtClean="0"/>
            <a:t>compliant</a:t>
          </a:r>
          <a:r>
            <a:rPr lang="de-DE" sz="2000" smtClean="0"/>
            <a:t> </a:t>
          </a:r>
          <a:r>
            <a:rPr lang="de-DE" sz="2000" err="1" smtClean="0"/>
            <a:t>output</a:t>
          </a:r>
          <a:endParaRPr lang="de-DE" sz="2000"/>
        </a:p>
      </dgm:t>
    </dgm:pt>
    <dgm:pt modelId="{3A18B5BF-B169-44D1-81E1-073189146708}" type="parTrans" cxnId="{3F1B177C-5FB7-4C70-B066-9759B215A119}">
      <dgm:prSet/>
      <dgm:spPr/>
      <dgm:t>
        <a:bodyPr/>
        <a:lstStyle/>
        <a:p>
          <a:endParaRPr lang="de-DE"/>
        </a:p>
      </dgm:t>
    </dgm:pt>
    <dgm:pt modelId="{CE7C1D2D-A7C7-4878-9D73-FC63D1E94BE6}" type="sibTrans" cxnId="{3F1B177C-5FB7-4C70-B066-9759B215A119}">
      <dgm:prSet/>
      <dgm:spPr/>
      <dgm:t>
        <a:bodyPr/>
        <a:lstStyle/>
        <a:p>
          <a:endParaRPr lang="de-DE"/>
        </a:p>
      </dgm:t>
    </dgm:pt>
    <dgm:pt modelId="{54F74DB5-9E9A-4169-8FFE-6508E85E9AB5}">
      <dgm:prSet phldrT="[Text]" custT="1"/>
      <dgm:spPr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de-DE" sz="2000" smtClean="0"/>
            <a:t>Project </a:t>
          </a:r>
          <a:r>
            <a:rPr lang="de-DE" sz="2000" err="1" smtClean="0"/>
            <a:t>depen-dent</a:t>
          </a:r>
          <a:r>
            <a:rPr lang="de-DE" sz="2000" smtClean="0"/>
            <a:t> check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attributes</a:t>
          </a:r>
          <a:endParaRPr lang="de-DE" sz="2000"/>
        </a:p>
      </dgm:t>
    </dgm:pt>
    <dgm:pt modelId="{0D963714-350F-4393-8C59-6367AE47A54B}" type="parTrans" cxnId="{75FE6FE8-530C-48FA-A205-92B574B52D2A}">
      <dgm:prSet/>
      <dgm:spPr/>
      <dgm:t>
        <a:bodyPr/>
        <a:lstStyle/>
        <a:p>
          <a:endParaRPr lang="de-DE"/>
        </a:p>
      </dgm:t>
    </dgm:pt>
    <dgm:pt modelId="{C8ABE2C5-3B37-4A1C-B03C-EFFA7C843ADD}" type="sibTrans" cxnId="{75FE6FE8-530C-48FA-A205-92B574B52D2A}">
      <dgm:prSet/>
      <dgm:spPr/>
      <dgm:t>
        <a:bodyPr/>
        <a:lstStyle/>
        <a:p>
          <a:endParaRPr lang="de-DE"/>
        </a:p>
      </dgm:t>
    </dgm:pt>
    <dgm:pt modelId="{BB042185-0DD7-4DB3-8DCE-C27890ACFA4B}">
      <dgm:prSet phldrT="[Text]" custT="1"/>
      <dgm:spPr/>
      <dgm:t>
        <a:bodyPr/>
        <a:lstStyle/>
        <a:p>
          <a:r>
            <a:rPr lang="de-DE" sz="2000" smtClean="0"/>
            <a:t>Mapping </a:t>
          </a:r>
          <a:r>
            <a:rPr lang="de-DE" sz="2000" err="1" smtClean="0"/>
            <a:t>of</a:t>
          </a:r>
          <a:r>
            <a:rPr lang="de-DE" sz="2000" smtClean="0"/>
            <a:t> variables</a:t>
          </a:r>
          <a:endParaRPr lang="de-DE" sz="2000"/>
        </a:p>
      </dgm:t>
    </dgm:pt>
    <dgm:pt modelId="{A02CE5BB-DD09-48B5-B025-8007DFC8A80A}" type="parTrans" cxnId="{C738D182-892E-4D6C-BCAA-F4026CEEF26C}">
      <dgm:prSet/>
      <dgm:spPr/>
      <dgm:t>
        <a:bodyPr/>
        <a:lstStyle/>
        <a:p>
          <a:endParaRPr lang="de-DE"/>
        </a:p>
      </dgm:t>
    </dgm:pt>
    <dgm:pt modelId="{56750AE4-F4F5-4274-A1D4-B0F5270B5418}" type="sibTrans" cxnId="{C738D182-892E-4D6C-BCAA-F4026CEEF26C}">
      <dgm:prSet/>
      <dgm:spPr/>
      <dgm:t>
        <a:bodyPr/>
        <a:lstStyle/>
        <a:p>
          <a:endParaRPr lang="de-DE"/>
        </a:p>
      </dgm:t>
    </dgm:pt>
    <dgm:pt modelId="{EA720FB7-97EA-492D-B418-3CB971A73549}">
      <dgm:prSet phldrT="[Text]" custT="1"/>
      <dgm:spPr/>
      <dgm:t>
        <a:bodyPr/>
        <a:lstStyle/>
        <a:p>
          <a:r>
            <a:rPr lang="de-DE" sz="2000" err="1" smtClean="0"/>
            <a:t>Auxillary</a:t>
          </a:r>
          <a:r>
            <a:rPr lang="de-DE" sz="2000" smtClean="0"/>
            <a:t> variables </a:t>
          </a:r>
          <a:r>
            <a:rPr lang="de-DE" sz="2000" err="1" smtClean="0"/>
            <a:t>and</a:t>
          </a:r>
          <a:r>
            <a:rPr lang="de-DE" sz="2000" smtClean="0"/>
            <a:t> </a:t>
          </a:r>
          <a:r>
            <a:rPr lang="de-DE" sz="2000" err="1" smtClean="0"/>
            <a:t>bounds</a:t>
          </a:r>
          <a:r>
            <a:rPr lang="de-DE" sz="2000" smtClean="0"/>
            <a:t> </a:t>
          </a:r>
          <a:r>
            <a:rPr lang="de-DE" sz="2000" err="1" smtClean="0"/>
            <a:t>calculation</a:t>
          </a:r>
          <a:endParaRPr lang="de-DE" sz="2000"/>
        </a:p>
      </dgm:t>
    </dgm:pt>
    <dgm:pt modelId="{630530B6-EFF9-4FE6-BCF3-1E1607C2F355}" type="parTrans" cxnId="{0C2B4ED8-57BE-4EFB-9A8D-03A8318F9C3E}">
      <dgm:prSet/>
      <dgm:spPr/>
      <dgm:t>
        <a:bodyPr/>
        <a:lstStyle/>
        <a:p>
          <a:endParaRPr lang="de-DE"/>
        </a:p>
      </dgm:t>
    </dgm:pt>
    <dgm:pt modelId="{1BFE8A03-CA21-4654-9B13-B4DAFF44FAD6}" type="sibTrans" cxnId="{0C2B4ED8-57BE-4EFB-9A8D-03A8318F9C3E}">
      <dgm:prSet/>
      <dgm:spPr/>
      <dgm:t>
        <a:bodyPr/>
        <a:lstStyle/>
        <a:p>
          <a:endParaRPr lang="de-DE"/>
        </a:p>
      </dgm:t>
    </dgm:pt>
    <dgm:pt modelId="{3A05459A-2991-439B-ACE2-DEB9AB3E7F64}">
      <dgm:prSet phldrT="[Text]" custT="1"/>
      <dgm:spPr/>
      <dgm:t>
        <a:bodyPr/>
        <a:lstStyle/>
        <a:p>
          <a:r>
            <a:rPr lang="de-DE" sz="2000" err="1" smtClean="0"/>
            <a:t>Append</a:t>
          </a:r>
          <a:r>
            <a:rPr lang="de-DE" sz="2000" smtClean="0"/>
            <a:t>-Mode</a:t>
          </a:r>
          <a:endParaRPr lang="de-DE" sz="2000"/>
        </a:p>
      </dgm:t>
    </dgm:pt>
    <dgm:pt modelId="{12968C3A-5ECA-49B4-9BB1-46B3B5A6981A}" type="sibTrans" cxnId="{1424EA9F-6AF4-4011-B209-3AAE848A0A63}">
      <dgm:prSet/>
      <dgm:spPr/>
      <dgm:t>
        <a:bodyPr/>
        <a:lstStyle/>
        <a:p>
          <a:endParaRPr lang="de-DE"/>
        </a:p>
      </dgm:t>
    </dgm:pt>
    <dgm:pt modelId="{0F376D1B-B2DD-4BA7-B4D1-A801A4FE7678}" type="parTrans" cxnId="{1424EA9F-6AF4-4011-B209-3AAE848A0A63}">
      <dgm:prSet/>
      <dgm:spPr/>
      <dgm:t>
        <a:bodyPr/>
        <a:lstStyle/>
        <a:p>
          <a:endParaRPr lang="de-DE"/>
        </a:p>
      </dgm:t>
    </dgm:pt>
    <dgm:pt modelId="{6D327C14-CD9F-4D01-8F8F-B6352E86849E}" type="pres">
      <dgm:prSet presAssocID="{0194129A-B332-44EF-B0E1-36B0954BB39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C5C36C5-C496-4462-A030-555EEAB26F3C}" type="pres">
      <dgm:prSet presAssocID="{00931FD6-C61C-4B68-B903-3FD04283F83D}" presName="centerShape" presStyleLbl="node0" presStyleIdx="0" presStyleCnt="1" custScaleX="197321" custScaleY="167730"/>
      <dgm:spPr/>
      <dgm:t>
        <a:bodyPr/>
        <a:lstStyle/>
        <a:p>
          <a:endParaRPr lang="de-DE"/>
        </a:p>
      </dgm:t>
    </dgm:pt>
    <dgm:pt modelId="{9AA324F5-8937-4938-9AD8-9762918BDD0A}" type="pres">
      <dgm:prSet presAssocID="{0D963714-350F-4393-8C59-6367AE47A54B}" presName="parTrans" presStyleLbl="sibTrans2D1" presStyleIdx="0" presStyleCnt="4"/>
      <dgm:spPr/>
      <dgm:t>
        <a:bodyPr/>
        <a:lstStyle/>
        <a:p>
          <a:endParaRPr lang="de-DE"/>
        </a:p>
      </dgm:t>
    </dgm:pt>
    <dgm:pt modelId="{973F3B7C-DD6C-4A0B-AD4B-07A598F4DF1E}" type="pres">
      <dgm:prSet presAssocID="{0D963714-350F-4393-8C59-6367AE47A54B}" presName="connectorText" presStyleLbl="sibTrans2D1" presStyleIdx="0" presStyleCnt="4"/>
      <dgm:spPr/>
      <dgm:t>
        <a:bodyPr/>
        <a:lstStyle/>
        <a:p>
          <a:endParaRPr lang="de-DE"/>
        </a:p>
      </dgm:t>
    </dgm:pt>
    <dgm:pt modelId="{F4BEBCD0-D000-4D30-8622-8E001B7878B1}" type="pres">
      <dgm:prSet presAssocID="{54F74DB5-9E9A-4169-8FFE-6508E85E9AB5}" presName="node" presStyleLbl="node1" presStyleIdx="0" presStyleCnt="4" custRadScaleRad="125013" custRadScaleInc="-13706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D394F58-0E1B-46EA-8124-CDD22175BAA0}" type="pres">
      <dgm:prSet presAssocID="{A02CE5BB-DD09-48B5-B025-8007DFC8A80A}" presName="parTrans" presStyleLbl="sibTrans2D1" presStyleIdx="1" presStyleCnt="4"/>
      <dgm:spPr/>
      <dgm:t>
        <a:bodyPr/>
        <a:lstStyle/>
        <a:p>
          <a:endParaRPr lang="de-DE"/>
        </a:p>
      </dgm:t>
    </dgm:pt>
    <dgm:pt modelId="{90E73B4D-44AE-4209-8876-C4C4D525EE11}" type="pres">
      <dgm:prSet presAssocID="{A02CE5BB-DD09-48B5-B025-8007DFC8A80A}" presName="connectorText" presStyleLbl="sibTrans2D1" presStyleIdx="1" presStyleCnt="4"/>
      <dgm:spPr/>
      <dgm:t>
        <a:bodyPr/>
        <a:lstStyle/>
        <a:p>
          <a:endParaRPr lang="de-DE"/>
        </a:p>
      </dgm:t>
    </dgm:pt>
    <dgm:pt modelId="{B653861A-9A7E-4E2F-AB0B-24340A72D9EE}" type="pres">
      <dgm:prSet presAssocID="{BB042185-0DD7-4DB3-8DCE-C27890ACFA4B}" presName="node" presStyleLbl="node1" presStyleIdx="1" presStyleCnt="4" custRadScaleRad="129600" custRadScaleInc="-716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721B70C-F462-4C83-8F64-9E20B998C78C}" type="pres">
      <dgm:prSet presAssocID="{0F376D1B-B2DD-4BA7-B4D1-A801A4FE7678}" presName="parTrans" presStyleLbl="sibTrans2D1" presStyleIdx="2" presStyleCnt="4"/>
      <dgm:spPr/>
      <dgm:t>
        <a:bodyPr/>
        <a:lstStyle/>
        <a:p>
          <a:endParaRPr lang="de-DE"/>
        </a:p>
      </dgm:t>
    </dgm:pt>
    <dgm:pt modelId="{1CEC021D-69D3-4552-A678-E3B90B577B55}" type="pres">
      <dgm:prSet presAssocID="{0F376D1B-B2DD-4BA7-B4D1-A801A4FE7678}" presName="connectorText" presStyleLbl="sibTrans2D1" presStyleIdx="2" presStyleCnt="4"/>
      <dgm:spPr/>
      <dgm:t>
        <a:bodyPr/>
        <a:lstStyle/>
        <a:p>
          <a:endParaRPr lang="de-DE"/>
        </a:p>
      </dgm:t>
    </dgm:pt>
    <dgm:pt modelId="{BB777973-AD24-4092-B6FC-9FEE1162D090}" type="pres">
      <dgm:prSet presAssocID="{3A05459A-2991-439B-ACE2-DEB9AB3E7F64}" presName="node" presStyleLbl="node1" presStyleIdx="2" presStyleCnt="4" custRadScaleRad="129814" custRadScaleInc="-1580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1123715-134C-4204-8F13-0DC9246B2782}" type="pres">
      <dgm:prSet presAssocID="{630530B6-EFF9-4FE6-BCF3-1E1607C2F355}" presName="parTrans" presStyleLbl="sibTrans2D1" presStyleIdx="3" presStyleCnt="4"/>
      <dgm:spPr/>
      <dgm:t>
        <a:bodyPr/>
        <a:lstStyle/>
        <a:p>
          <a:endParaRPr lang="de-DE"/>
        </a:p>
      </dgm:t>
    </dgm:pt>
    <dgm:pt modelId="{6C9DBC96-730C-4353-B278-B3CCA185792F}" type="pres">
      <dgm:prSet presAssocID="{630530B6-EFF9-4FE6-BCF3-1E1607C2F355}" presName="connectorText" presStyleLbl="sibTrans2D1" presStyleIdx="3" presStyleCnt="4"/>
      <dgm:spPr/>
      <dgm:t>
        <a:bodyPr/>
        <a:lstStyle/>
        <a:p>
          <a:endParaRPr lang="de-DE"/>
        </a:p>
      </dgm:t>
    </dgm:pt>
    <dgm:pt modelId="{2D600D64-1C62-434C-8122-1F82270B7393}" type="pres">
      <dgm:prSet presAssocID="{EA720FB7-97EA-492D-B418-3CB971A73549}" presName="node" presStyleLbl="node1" presStyleIdx="3" presStyleCnt="4" custScaleX="118568" custScaleY="98629" custRadScaleRad="126125" custRadScaleInc="-3291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320D50EE-5C8F-4704-85AA-D3027837E166}" type="presOf" srcId="{630530B6-EFF9-4FE6-BCF3-1E1607C2F355}" destId="{6C9DBC96-730C-4353-B278-B3CCA185792F}" srcOrd="1" destOrd="0" presId="urn:microsoft.com/office/officeart/2005/8/layout/radial5"/>
    <dgm:cxn modelId="{BB14E692-61C6-4891-9D71-DD994613523B}" type="presOf" srcId="{0F376D1B-B2DD-4BA7-B4D1-A801A4FE7678}" destId="{1CEC021D-69D3-4552-A678-E3B90B577B55}" srcOrd="1" destOrd="0" presId="urn:microsoft.com/office/officeart/2005/8/layout/radial5"/>
    <dgm:cxn modelId="{A442F695-673D-48FF-A930-CDBCA505C369}" type="presOf" srcId="{0194129A-B332-44EF-B0E1-36B0954BB39B}" destId="{6D327C14-CD9F-4D01-8F8F-B6352E86849E}" srcOrd="0" destOrd="0" presId="urn:microsoft.com/office/officeart/2005/8/layout/radial5"/>
    <dgm:cxn modelId="{3F1B177C-5FB7-4C70-B066-9759B215A119}" srcId="{0194129A-B332-44EF-B0E1-36B0954BB39B}" destId="{00931FD6-C61C-4B68-B903-3FD04283F83D}" srcOrd="0" destOrd="0" parTransId="{3A18B5BF-B169-44D1-81E1-073189146708}" sibTransId="{CE7C1D2D-A7C7-4878-9D73-FC63D1E94BE6}"/>
    <dgm:cxn modelId="{1424EA9F-6AF4-4011-B209-3AAE848A0A63}" srcId="{00931FD6-C61C-4B68-B903-3FD04283F83D}" destId="{3A05459A-2991-439B-ACE2-DEB9AB3E7F64}" srcOrd="2" destOrd="0" parTransId="{0F376D1B-B2DD-4BA7-B4D1-A801A4FE7678}" sibTransId="{12968C3A-5ECA-49B4-9BB1-46B3B5A6981A}"/>
    <dgm:cxn modelId="{F2188424-10FD-43EA-9D57-B4D71AA73FE5}" type="presOf" srcId="{0F376D1B-B2DD-4BA7-B4D1-A801A4FE7678}" destId="{4721B70C-F462-4C83-8F64-9E20B998C78C}" srcOrd="0" destOrd="0" presId="urn:microsoft.com/office/officeart/2005/8/layout/radial5"/>
    <dgm:cxn modelId="{C738D182-892E-4D6C-BCAA-F4026CEEF26C}" srcId="{00931FD6-C61C-4B68-B903-3FD04283F83D}" destId="{BB042185-0DD7-4DB3-8DCE-C27890ACFA4B}" srcOrd="1" destOrd="0" parTransId="{A02CE5BB-DD09-48B5-B025-8007DFC8A80A}" sibTransId="{56750AE4-F4F5-4274-A1D4-B0F5270B5418}"/>
    <dgm:cxn modelId="{C1F6374D-0F63-46C4-BF49-8882FDED187A}" type="presOf" srcId="{3A05459A-2991-439B-ACE2-DEB9AB3E7F64}" destId="{BB777973-AD24-4092-B6FC-9FEE1162D090}" srcOrd="0" destOrd="0" presId="urn:microsoft.com/office/officeart/2005/8/layout/radial5"/>
    <dgm:cxn modelId="{75FE6FE8-530C-48FA-A205-92B574B52D2A}" srcId="{00931FD6-C61C-4B68-B903-3FD04283F83D}" destId="{54F74DB5-9E9A-4169-8FFE-6508E85E9AB5}" srcOrd="0" destOrd="0" parTransId="{0D963714-350F-4393-8C59-6367AE47A54B}" sibTransId="{C8ABE2C5-3B37-4A1C-B03C-EFFA7C843ADD}"/>
    <dgm:cxn modelId="{0C2B4ED8-57BE-4EFB-9A8D-03A8318F9C3E}" srcId="{00931FD6-C61C-4B68-B903-3FD04283F83D}" destId="{EA720FB7-97EA-492D-B418-3CB971A73549}" srcOrd="3" destOrd="0" parTransId="{630530B6-EFF9-4FE6-BCF3-1E1607C2F355}" sibTransId="{1BFE8A03-CA21-4654-9B13-B4DAFF44FAD6}"/>
    <dgm:cxn modelId="{1BA53D70-3E75-434F-B71C-B03751E6FA73}" type="presOf" srcId="{EA720FB7-97EA-492D-B418-3CB971A73549}" destId="{2D600D64-1C62-434C-8122-1F82270B7393}" srcOrd="0" destOrd="0" presId="urn:microsoft.com/office/officeart/2005/8/layout/radial5"/>
    <dgm:cxn modelId="{C6DC6141-DFA0-4D83-8884-FD2BBC357016}" type="presOf" srcId="{630530B6-EFF9-4FE6-BCF3-1E1607C2F355}" destId="{E1123715-134C-4204-8F13-0DC9246B2782}" srcOrd="0" destOrd="0" presId="urn:microsoft.com/office/officeart/2005/8/layout/radial5"/>
    <dgm:cxn modelId="{C6033BF0-BF22-4FED-B88E-F6290D74EC8F}" type="presOf" srcId="{BB042185-0DD7-4DB3-8DCE-C27890ACFA4B}" destId="{B653861A-9A7E-4E2F-AB0B-24340A72D9EE}" srcOrd="0" destOrd="0" presId="urn:microsoft.com/office/officeart/2005/8/layout/radial5"/>
    <dgm:cxn modelId="{679EFC27-EBC9-4AAE-8090-F47566093021}" type="presOf" srcId="{0D963714-350F-4393-8C59-6367AE47A54B}" destId="{973F3B7C-DD6C-4A0B-AD4B-07A598F4DF1E}" srcOrd="1" destOrd="0" presId="urn:microsoft.com/office/officeart/2005/8/layout/radial5"/>
    <dgm:cxn modelId="{1E8CDEA3-9D48-4F24-AEE1-988080168D40}" type="presOf" srcId="{54F74DB5-9E9A-4169-8FFE-6508E85E9AB5}" destId="{F4BEBCD0-D000-4D30-8622-8E001B7878B1}" srcOrd="0" destOrd="0" presId="urn:microsoft.com/office/officeart/2005/8/layout/radial5"/>
    <dgm:cxn modelId="{95821F28-32E0-468A-A43A-77F959E872F2}" type="presOf" srcId="{00931FD6-C61C-4B68-B903-3FD04283F83D}" destId="{0C5C36C5-C496-4462-A030-555EEAB26F3C}" srcOrd="0" destOrd="0" presId="urn:microsoft.com/office/officeart/2005/8/layout/radial5"/>
    <dgm:cxn modelId="{CE87020E-F639-4773-ACFE-AE150233A7B7}" type="presOf" srcId="{A02CE5BB-DD09-48B5-B025-8007DFC8A80A}" destId="{90E73B4D-44AE-4209-8876-C4C4D525EE11}" srcOrd="1" destOrd="0" presId="urn:microsoft.com/office/officeart/2005/8/layout/radial5"/>
    <dgm:cxn modelId="{3AE12DB2-06A0-4AD0-BE09-18A2414DD951}" type="presOf" srcId="{A02CE5BB-DD09-48B5-B025-8007DFC8A80A}" destId="{DD394F58-0E1B-46EA-8124-CDD22175BAA0}" srcOrd="0" destOrd="0" presId="urn:microsoft.com/office/officeart/2005/8/layout/radial5"/>
    <dgm:cxn modelId="{25D39B20-95E4-476A-BD03-BFFD455B2480}" type="presOf" srcId="{0D963714-350F-4393-8C59-6367AE47A54B}" destId="{9AA324F5-8937-4938-9AD8-9762918BDD0A}" srcOrd="0" destOrd="0" presId="urn:microsoft.com/office/officeart/2005/8/layout/radial5"/>
    <dgm:cxn modelId="{EF7590A0-FE46-485A-B6E1-1FAD3BD5F28B}" type="presParOf" srcId="{6D327C14-CD9F-4D01-8F8F-B6352E86849E}" destId="{0C5C36C5-C496-4462-A030-555EEAB26F3C}" srcOrd="0" destOrd="0" presId="urn:microsoft.com/office/officeart/2005/8/layout/radial5"/>
    <dgm:cxn modelId="{4407F6E5-1924-460D-ABA1-8B4A86D78D60}" type="presParOf" srcId="{6D327C14-CD9F-4D01-8F8F-B6352E86849E}" destId="{9AA324F5-8937-4938-9AD8-9762918BDD0A}" srcOrd="1" destOrd="0" presId="urn:microsoft.com/office/officeart/2005/8/layout/radial5"/>
    <dgm:cxn modelId="{C335F371-D8EB-483F-AB20-EBEAE6683A23}" type="presParOf" srcId="{9AA324F5-8937-4938-9AD8-9762918BDD0A}" destId="{973F3B7C-DD6C-4A0B-AD4B-07A598F4DF1E}" srcOrd="0" destOrd="0" presId="urn:microsoft.com/office/officeart/2005/8/layout/radial5"/>
    <dgm:cxn modelId="{D352E8F3-34E4-45DD-81B3-DF7AB3526C76}" type="presParOf" srcId="{6D327C14-CD9F-4D01-8F8F-B6352E86849E}" destId="{F4BEBCD0-D000-4D30-8622-8E001B7878B1}" srcOrd="2" destOrd="0" presId="urn:microsoft.com/office/officeart/2005/8/layout/radial5"/>
    <dgm:cxn modelId="{93DBED24-9EFC-43DC-88A5-570640522BB7}" type="presParOf" srcId="{6D327C14-CD9F-4D01-8F8F-B6352E86849E}" destId="{DD394F58-0E1B-46EA-8124-CDD22175BAA0}" srcOrd="3" destOrd="0" presId="urn:microsoft.com/office/officeart/2005/8/layout/radial5"/>
    <dgm:cxn modelId="{7451604C-E5BE-4FDE-8F53-ADB693D4E34B}" type="presParOf" srcId="{DD394F58-0E1B-46EA-8124-CDD22175BAA0}" destId="{90E73B4D-44AE-4209-8876-C4C4D525EE11}" srcOrd="0" destOrd="0" presId="urn:microsoft.com/office/officeart/2005/8/layout/radial5"/>
    <dgm:cxn modelId="{9C4DBBA0-AF9F-40DE-8639-9E796EAAB48D}" type="presParOf" srcId="{6D327C14-CD9F-4D01-8F8F-B6352E86849E}" destId="{B653861A-9A7E-4E2F-AB0B-24340A72D9EE}" srcOrd="4" destOrd="0" presId="urn:microsoft.com/office/officeart/2005/8/layout/radial5"/>
    <dgm:cxn modelId="{74413F13-5C75-4B85-BFC4-9AA8E331BBF5}" type="presParOf" srcId="{6D327C14-CD9F-4D01-8F8F-B6352E86849E}" destId="{4721B70C-F462-4C83-8F64-9E20B998C78C}" srcOrd="5" destOrd="0" presId="urn:microsoft.com/office/officeart/2005/8/layout/radial5"/>
    <dgm:cxn modelId="{32656B65-608B-4344-AA24-C350EB49740D}" type="presParOf" srcId="{4721B70C-F462-4C83-8F64-9E20B998C78C}" destId="{1CEC021D-69D3-4552-A678-E3B90B577B55}" srcOrd="0" destOrd="0" presId="urn:microsoft.com/office/officeart/2005/8/layout/radial5"/>
    <dgm:cxn modelId="{B3B9612C-6CCF-4125-9717-DB40C2A8C80F}" type="presParOf" srcId="{6D327C14-CD9F-4D01-8F8F-B6352E86849E}" destId="{BB777973-AD24-4092-B6FC-9FEE1162D090}" srcOrd="6" destOrd="0" presId="urn:microsoft.com/office/officeart/2005/8/layout/radial5"/>
    <dgm:cxn modelId="{80348BA5-FE2E-43A3-9A3B-898B5C5A6499}" type="presParOf" srcId="{6D327C14-CD9F-4D01-8F8F-B6352E86849E}" destId="{E1123715-134C-4204-8F13-0DC9246B2782}" srcOrd="7" destOrd="0" presId="urn:microsoft.com/office/officeart/2005/8/layout/radial5"/>
    <dgm:cxn modelId="{3D9CA18A-A8E3-4072-B43F-4C10FB164392}" type="presParOf" srcId="{E1123715-134C-4204-8F13-0DC9246B2782}" destId="{6C9DBC96-730C-4353-B278-B3CCA185792F}" srcOrd="0" destOrd="0" presId="urn:microsoft.com/office/officeart/2005/8/layout/radial5"/>
    <dgm:cxn modelId="{20291CCE-80BB-4397-9249-48A716AD85BD}" type="presParOf" srcId="{6D327C14-CD9F-4D01-8F8F-B6352E86849E}" destId="{2D600D64-1C62-434C-8122-1F82270B739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194129A-B332-44EF-B0E1-36B0954BB39B}" type="doc">
      <dgm:prSet loTypeId="urn:microsoft.com/office/officeart/2005/8/layout/radial5" loCatId="relationship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de-DE"/>
        </a:p>
      </dgm:t>
    </dgm:pt>
    <dgm:pt modelId="{00931FD6-C61C-4B68-B903-3FD04283F83D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de-DE" sz="2000" smtClean="0"/>
            <a:t>Development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the</a:t>
          </a:r>
          <a:r>
            <a:rPr lang="de-DE" sz="2000" smtClean="0"/>
            <a:t> </a:t>
          </a:r>
          <a:r>
            <a:rPr lang="de-DE" sz="2400" err="1" smtClean="0">
              <a:latin typeface="Jokerman" panose="04090605060D06020702" pitchFamily="82" charset="0"/>
            </a:rPr>
            <a:t>cdo</a:t>
          </a:r>
          <a:r>
            <a:rPr lang="de-DE" sz="2400" smtClean="0">
              <a:latin typeface="Jokerman" panose="04090605060D06020702" pitchFamily="82" charset="0"/>
            </a:rPr>
            <a:t> </a:t>
          </a:r>
          <a:r>
            <a:rPr lang="de-DE" sz="2400" err="1" smtClean="0">
              <a:latin typeface="Jokerman" panose="04090605060D06020702" pitchFamily="82" charset="0"/>
            </a:rPr>
            <a:t>cmor</a:t>
          </a:r>
          <a:r>
            <a:rPr lang="de-DE" sz="2400" smtClean="0">
              <a:latin typeface="Jokerman" panose="04090605060D06020702" pitchFamily="82" charset="0"/>
            </a:rPr>
            <a:t> </a:t>
          </a:r>
          <a:r>
            <a:rPr lang="de-DE" sz="2000" smtClean="0"/>
            <a:t>Operator </a:t>
          </a:r>
          <a:r>
            <a:rPr lang="de-DE" sz="2000" err="1" smtClean="0"/>
            <a:t>for</a:t>
          </a:r>
          <a:r>
            <a:rPr lang="de-DE" sz="2000" smtClean="0"/>
            <a:t> </a:t>
          </a:r>
          <a:r>
            <a:rPr lang="de-DE" sz="2000" err="1" smtClean="0"/>
            <a:t>producing</a:t>
          </a:r>
          <a:r>
            <a:rPr lang="de-DE" sz="2000" smtClean="0"/>
            <a:t> CMIP </a:t>
          </a:r>
          <a:r>
            <a:rPr lang="de-DE" sz="2000" err="1" smtClean="0"/>
            <a:t>compliant</a:t>
          </a:r>
          <a:r>
            <a:rPr lang="de-DE" sz="2000" smtClean="0"/>
            <a:t> </a:t>
          </a:r>
          <a:r>
            <a:rPr lang="de-DE" sz="2000" err="1" smtClean="0"/>
            <a:t>output</a:t>
          </a:r>
          <a:endParaRPr lang="de-DE" sz="2000"/>
        </a:p>
      </dgm:t>
    </dgm:pt>
    <dgm:pt modelId="{3A18B5BF-B169-44D1-81E1-073189146708}" type="parTrans" cxnId="{3F1B177C-5FB7-4C70-B066-9759B215A119}">
      <dgm:prSet/>
      <dgm:spPr/>
      <dgm:t>
        <a:bodyPr/>
        <a:lstStyle/>
        <a:p>
          <a:endParaRPr lang="de-DE"/>
        </a:p>
      </dgm:t>
    </dgm:pt>
    <dgm:pt modelId="{CE7C1D2D-A7C7-4878-9D73-FC63D1E94BE6}" type="sibTrans" cxnId="{3F1B177C-5FB7-4C70-B066-9759B215A119}">
      <dgm:prSet/>
      <dgm:spPr/>
      <dgm:t>
        <a:bodyPr/>
        <a:lstStyle/>
        <a:p>
          <a:endParaRPr lang="de-DE"/>
        </a:p>
      </dgm:t>
    </dgm:pt>
    <dgm:pt modelId="{54F74DB5-9E9A-4169-8FFE-6508E85E9AB5}">
      <dgm:prSet phldrT="[Text]" custT="1"/>
      <dgm:spPr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de-DE" sz="2000" smtClean="0"/>
            <a:t>Project </a:t>
          </a:r>
          <a:r>
            <a:rPr lang="de-DE" sz="2000" err="1" smtClean="0"/>
            <a:t>depen-dent</a:t>
          </a:r>
          <a:r>
            <a:rPr lang="de-DE" sz="2000" smtClean="0"/>
            <a:t> check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attributes</a:t>
          </a:r>
          <a:endParaRPr lang="de-DE" sz="2000"/>
        </a:p>
      </dgm:t>
    </dgm:pt>
    <dgm:pt modelId="{0D963714-350F-4393-8C59-6367AE47A54B}" type="parTrans" cxnId="{75FE6FE8-530C-48FA-A205-92B574B52D2A}">
      <dgm:prSet/>
      <dgm:spPr/>
      <dgm:t>
        <a:bodyPr/>
        <a:lstStyle/>
        <a:p>
          <a:endParaRPr lang="de-DE"/>
        </a:p>
      </dgm:t>
    </dgm:pt>
    <dgm:pt modelId="{C8ABE2C5-3B37-4A1C-B03C-EFFA7C843ADD}" type="sibTrans" cxnId="{75FE6FE8-530C-48FA-A205-92B574B52D2A}">
      <dgm:prSet/>
      <dgm:spPr/>
      <dgm:t>
        <a:bodyPr/>
        <a:lstStyle/>
        <a:p>
          <a:endParaRPr lang="de-DE"/>
        </a:p>
      </dgm:t>
    </dgm:pt>
    <dgm:pt modelId="{BB042185-0DD7-4DB3-8DCE-C27890ACFA4B}">
      <dgm:prSet phldrT="[Text]" custT="1"/>
      <dgm:spPr/>
      <dgm:t>
        <a:bodyPr/>
        <a:lstStyle/>
        <a:p>
          <a:r>
            <a:rPr lang="de-DE" sz="2000" smtClean="0"/>
            <a:t>Mapping </a:t>
          </a:r>
          <a:r>
            <a:rPr lang="de-DE" sz="2000" err="1" smtClean="0"/>
            <a:t>of</a:t>
          </a:r>
          <a:r>
            <a:rPr lang="de-DE" sz="2000" smtClean="0"/>
            <a:t> variables</a:t>
          </a:r>
          <a:endParaRPr lang="de-DE" sz="2000"/>
        </a:p>
      </dgm:t>
    </dgm:pt>
    <dgm:pt modelId="{A02CE5BB-DD09-48B5-B025-8007DFC8A80A}" type="parTrans" cxnId="{C738D182-892E-4D6C-BCAA-F4026CEEF26C}">
      <dgm:prSet/>
      <dgm:spPr/>
      <dgm:t>
        <a:bodyPr/>
        <a:lstStyle/>
        <a:p>
          <a:endParaRPr lang="de-DE"/>
        </a:p>
      </dgm:t>
    </dgm:pt>
    <dgm:pt modelId="{56750AE4-F4F5-4274-A1D4-B0F5270B5418}" type="sibTrans" cxnId="{C738D182-892E-4D6C-BCAA-F4026CEEF26C}">
      <dgm:prSet/>
      <dgm:spPr/>
      <dgm:t>
        <a:bodyPr/>
        <a:lstStyle/>
        <a:p>
          <a:endParaRPr lang="de-DE"/>
        </a:p>
      </dgm:t>
    </dgm:pt>
    <dgm:pt modelId="{EA720FB7-97EA-492D-B418-3CB971A73549}">
      <dgm:prSet phldrT="[Text]" custT="1"/>
      <dgm:spPr/>
      <dgm:t>
        <a:bodyPr/>
        <a:lstStyle/>
        <a:p>
          <a:r>
            <a:rPr lang="de-DE" sz="2000" err="1" smtClean="0"/>
            <a:t>Auxillary</a:t>
          </a:r>
          <a:r>
            <a:rPr lang="de-DE" sz="2000" smtClean="0"/>
            <a:t> variables </a:t>
          </a:r>
          <a:r>
            <a:rPr lang="de-DE" sz="2000" err="1" smtClean="0"/>
            <a:t>and</a:t>
          </a:r>
          <a:r>
            <a:rPr lang="de-DE" sz="2000" smtClean="0"/>
            <a:t> </a:t>
          </a:r>
          <a:r>
            <a:rPr lang="de-DE" sz="2000" err="1" smtClean="0"/>
            <a:t>bounds</a:t>
          </a:r>
          <a:r>
            <a:rPr lang="de-DE" sz="2000" smtClean="0"/>
            <a:t> </a:t>
          </a:r>
          <a:r>
            <a:rPr lang="de-DE" sz="2000" err="1" smtClean="0"/>
            <a:t>calculation</a:t>
          </a:r>
          <a:endParaRPr lang="de-DE" sz="2000"/>
        </a:p>
      </dgm:t>
    </dgm:pt>
    <dgm:pt modelId="{630530B6-EFF9-4FE6-BCF3-1E1607C2F355}" type="parTrans" cxnId="{0C2B4ED8-57BE-4EFB-9A8D-03A8318F9C3E}">
      <dgm:prSet/>
      <dgm:spPr/>
      <dgm:t>
        <a:bodyPr/>
        <a:lstStyle/>
        <a:p>
          <a:endParaRPr lang="de-DE"/>
        </a:p>
      </dgm:t>
    </dgm:pt>
    <dgm:pt modelId="{1BFE8A03-CA21-4654-9B13-B4DAFF44FAD6}" type="sibTrans" cxnId="{0C2B4ED8-57BE-4EFB-9A8D-03A8318F9C3E}">
      <dgm:prSet/>
      <dgm:spPr/>
      <dgm:t>
        <a:bodyPr/>
        <a:lstStyle/>
        <a:p>
          <a:endParaRPr lang="de-DE"/>
        </a:p>
      </dgm:t>
    </dgm:pt>
    <dgm:pt modelId="{3A05459A-2991-439B-ACE2-DEB9AB3E7F64}">
      <dgm:prSet phldrT="[Text]" custT="1"/>
      <dgm:spPr/>
      <dgm:t>
        <a:bodyPr/>
        <a:lstStyle/>
        <a:p>
          <a:r>
            <a:rPr lang="de-DE" sz="2000" err="1" smtClean="0"/>
            <a:t>Append</a:t>
          </a:r>
          <a:r>
            <a:rPr lang="de-DE" sz="2000" smtClean="0"/>
            <a:t>-Mode</a:t>
          </a:r>
          <a:endParaRPr lang="de-DE" sz="2000"/>
        </a:p>
      </dgm:t>
    </dgm:pt>
    <dgm:pt modelId="{12968C3A-5ECA-49B4-9BB1-46B3B5A6981A}" type="sibTrans" cxnId="{1424EA9F-6AF4-4011-B209-3AAE848A0A63}">
      <dgm:prSet/>
      <dgm:spPr/>
      <dgm:t>
        <a:bodyPr/>
        <a:lstStyle/>
        <a:p>
          <a:endParaRPr lang="de-DE"/>
        </a:p>
      </dgm:t>
    </dgm:pt>
    <dgm:pt modelId="{0F376D1B-B2DD-4BA7-B4D1-A801A4FE7678}" type="parTrans" cxnId="{1424EA9F-6AF4-4011-B209-3AAE848A0A63}">
      <dgm:prSet/>
      <dgm:spPr/>
      <dgm:t>
        <a:bodyPr/>
        <a:lstStyle/>
        <a:p>
          <a:endParaRPr lang="de-DE"/>
        </a:p>
      </dgm:t>
    </dgm:pt>
    <dgm:pt modelId="{6D327C14-CD9F-4D01-8F8F-B6352E86849E}" type="pres">
      <dgm:prSet presAssocID="{0194129A-B332-44EF-B0E1-36B0954BB39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C5C36C5-C496-4462-A030-555EEAB26F3C}" type="pres">
      <dgm:prSet presAssocID="{00931FD6-C61C-4B68-B903-3FD04283F83D}" presName="centerShape" presStyleLbl="node0" presStyleIdx="0" presStyleCnt="1" custScaleX="197321" custScaleY="167730"/>
      <dgm:spPr/>
      <dgm:t>
        <a:bodyPr/>
        <a:lstStyle/>
        <a:p>
          <a:endParaRPr lang="de-DE"/>
        </a:p>
      </dgm:t>
    </dgm:pt>
    <dgm:pt modelId="{9AA324F5-8937-4938-9AD8-9762918BDD0A}" type="pres">
      <dgm:prSet presAssocID="{0D963714-350F-4393-8C59-6367AE47A54B}" presName="parTrans" presStyleLbl="sibTrans2D1" presStyleIdx="0" presStyleCnt="4"/>
      <dgm:spPr/>
      <dgm:t>
        <a:bodyPr/>
        <a:lstStyle/>
        <a:p>
          <a:endParaRPr lang="de-DE"/>
        </a:p>
      </dgm:t>
    </dgm:pt>
    <dgm:pt modelId="{973F3B7C-DD6C-4A0B-AD4B-07A598F4DF1E}" type="pres">
      <dgm:prSet presAssocID="{0D963714-350F-4393-8C59-6367AE47A54B}" presName="connectorText" presStyleLbl="sibTrans2D1" presStyleIdx="0" presStyleCnt="4"/>
      <dgm:spPr/>
      <dgm:t>
        <a:bodyPr/>
        <a:lstStyle/>
        <a:p>
          <a:endParaRPr lang="de-DE"/>
        </a:p>
      </dgm:t>
    </dgm:pt>
    <dgm:pt modelId="{F4BEBCD0-D000-4D30-8622-8E001B7878B1}" type="pres">
      <dgm:prSet presAssocID="{54F74DB5-9E9A-4169-8FFE-6508E85E9AB5}" presName="node" presStyleLbl="node1" presStyleIdx="0" presStyleCnt="4" custRadScaleRad="125013" custRadScaleInc="-13706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D394F58-0E1B-46EA-8124-CDD22175BAA0}" type="pres">
      <dgm:prSet presAssocID="{A02CE5BB-DD09-48B5-B025-8007DFC8A80A}" presName="parTrans" presStyleLbl="sibTrans2D1" presStyleIdx="1" presStyleCnt="4"/>
      <dgm:spPr/>
      <dgm:t>
        <a:bodyPr/>
        <a:lstStyle/>
        <a:p>
          <a:endParaRPr lang="de-DE"/>
        </a:p>
      </dgm:t>
    </dgm:pt>
    <dgm:pt modelId="{90E73B4D-44AE-4209-8876-C4C4D525EE11}" type="pres">
      <dgm:prSet presAssocID="{A02CE5BB-DD09-48B5-B025-8007DFC8A80A}" presName="connectorText" presStyleLbl="sibTrans2D1" presStyleIdx="1" presStyleCnt="4"/>
      <dgm:spPr/>
      <dgm:t>
        <a:bodyPr/>
        <a:lstStyle/>
        <a:p>
          <a:endParaRPr lang="de-DE"/>
        </a:p>
      </dgm:t>
    </dgm:pt>
    <dgm:pt modelId="{B653861A-9A7E-4E2F-AB0B-24340A72D9EE}" type="pres">
      <dgm:prSet presAssocID="{BB042185-0DD7-4DB3-8DCE-C27890ACFA4B}" presName="node" presStyleLbl="node1" presStyleIdx="1" presStyleCnt="4" custRadScaleRad="129600" custRadScaleInc="-716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721B70C-F462-4C83-8F64-9E20B998C78C}" type="pres">
      <dgm:prSet presAssocID="{0F376D1B-B2DD-4BA7-B4D1-A801A4FE7678}" presName="parTrans" presStyleLbl="sibTrans2D1" presStyleIdx="2" presStyleCnt="4"/>
      <dgm:spPr/>
      <dgm:t>
        <a:bodyPr/>
        <a:lstStyle/>
        <a:p>
          <a:endParaRPr lang="de-DE"/>
        </a:p>
      </dgm:t>
    </dgm:pt>
    <dgm:pt modelId="{1CEC021D-69D3-4552-A678-E3B90B577B55}" type="pres">
      <dgm:prSet presAssocID="{0F376D1B-B2DD-4BA7-B4D1-A801A4FE7678}" presName="connectorText" presStyleLbl="sibTrans2D1" presStyleIdx="2" presStyleCnt="4"/>
      <dgm:spPr/>
      <dgm:t>
        <a:bodyPr/>
        <a:lstStyle/>
        <a:p>
          <a:endParaRPr lang="de-DE"/>
        </a:p>
      </dgm:t>
    </dgm:pt>
    <dgm:pt modelId="{BB777973-AD24-4092-B6FC-9FEE1162D090}" type="pres">
      <dgm:prSet presAssocID="{3A05459A-2991-439B-ACE2-DEB9AB3E7F64}" presName="node" presStyleLbl="node1" presStyleIdx="2" presStyleCnt="4" custRadScaleRad="129814" custRadScaleInc="-1580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1123715-134C-4204-8F13-0DC9246B2782}" type="pres">
      <dgm:prSet presAssocID="{630530B6-EFF9-4FE6-BCF3-1E1607C2F355}" presName="parTrans" presStyleLbl="sibTrans2D1" presStyleIdx="3" presStyleCnt="4"/>
      <dgm:spPr/>
      <dgm:t>
        <a:bodyPr/>
        <a:lstStyle/>
        <a:p>
          <a:endParaRPr lang="de-DE"/>
        </a:p>
      </dgm:t>
    </dgm:pt>
    <dgm:pt modelId="{6C9DBC96-730C-4353-B278-B3CCA185792F}" type="pres">
      <dgm:prSet presAssocID="{630530B6-EFF9-4FE6-BCF3-1E1607C2F355}" presName="connectorText" presStyleLbl="sibTrans2D1" presStyleIdx="3" presStyleCnt="4"/>
      <dgm:spPr/>
      <dgm:t>
        <a:bodyPr/>
        <a:lstStyle/>
        <a:p>
          <a:endParaRPr lang="de-DE"/>
        </a:p>
      </dgm:t>
    </dgm:pt>
    <dgm:pt modelId="{2D600D64-1C62-434C-8122-1F82270B7393}" type="pres">
      <dgm:prSet presAssocID="{EA720FB7-97EA-492D-B418-3CB971A73549}" presName="node" presStyleLbl="node1" presStyleIdx="3" presStyleCnt="4" custScaleX="118568" custScaleY="98629" custRadScaleRad="126125" custRadScaleInc="-3291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4A1D270E-D422-48F4-94ED-4413D4FC7DA6}" type="presOf" srcId="{0F376D1B-B2DD-4BA7-B4D1-A801A4FE7678}" destId="{4721B70C-F462-4C83-8F64-9E20B998C78C}" srcOrd="0" destOrd="0" presId="urn:microsoft.com/office/officeart/2005/8/layout/radial5"/>
    <dgm:cxn modelId="{3F1B177C-5FB7-4C70-B066-9759B215A119}" srcId="{0194129A-B332-44EF-B0E1-36B0954BB39B}" destId="{00931FD6-C61C-4B68-B903-3FD04283F83D}" srcOrd="0" destOrd="0" parTransId="{3A18B5BF-B169-44D1-81E1-073189146708}" sibTransId="{CE7C1D2D-A7C7-4878-9D73-FC63D1E94BE6}"/>
    <dgm:cxn modelId="{B174A3DB-FC50-4022-AE35-761317D6EA7B}" type="presOf" srcId="{0194129A-B332-44EF-B0E1-36B0954BB39B}" destId="{6D327C14-CD9F-4D01-8F8F-B6352E86849E}" srcOrd="0" destOrd="0" presId="urn:microsoft.com/office/officeart/2005/8/layout/radial5"/>
    <dgm:cxn modelId="{2476455B-78C0-4CD3-A64D-62AAB483C8C3}" type="presOf" srcId="{0D963714-350F-4393-8C59-6367AE47A54B}" destId="{9AA324F5-8937-4938-9AD8-9762918BDD0A}" srcOrd="0" destOrd="0" presId="urn:microsoft.com/office/officeart/2005/8/layout/radial5"/>
    <dgm:cxn modelId="{1424EA9F-6AF4-4011-B209-3AAE848A0A63}" srcId="{00931FD6-C61C-4B68-B903-3FD04283F83D}" destId="{3A05459A-2991-439B-ACE2-DEB9AB3E7F64}" srcOrd="2" destOrd="0" parTransId="{0F376D1B-B2DD-4BA7-B4D1-A801A4FE7678}" sibTransId="{12968C3A-5ECA-49B4-9BB1-46B3B5A6981A}"/>
    <dgm:cxn modelId="{78C74791-D090-4B63-8726-6D13CD214C24}" type="presOf" srcId="{EA720FB7-97EA-492D-B418-3CB971A73549}" destId="{2D600D64-1C62-434C-8122-1F82270B7393}" srcOrd="0" destOrd="0" presId="urn:microsoft.com/office/officeart/2005/8/layout/radial5"/>
    <dgm:cxn modelId="{14EA7629-6E75-4B18-818E-1F1CD753F746}" type="presOf" srcId="{630530B6-EFF9-4FE6-BCF3-1E1607C2F355}" destId="{6C9DBC96-730C-4353-B278-B3CCA185792F}" srcOrd="1" destOrd="0" presId="urn:microsoft.com/office/officeart/2005/8/layout/radial5"/>
    <dgm:cxn modelId="{FC68188A-B3EC-4D79-83BA-D805D7DDE688}" type="presOf" srcId="{00931FD6-C61C-4B68-B903-3FD04283F83D}" destId="{0C5C36C5-C496-4462-A030-555EEAB26F3C}" srcOrd="0" destOrd="0" presId="urn:microsoft.com/office/officeart/2005/8/layout/radial5"/>
    <dgm:cxn modelId="{C738D182-892E-4D6C-BCAA-F4026CEEF26C}" srcId="{00931FD6-C61C-4B68-B903-3FD04283F83D}" destId="{BB042185-0DD7-4DB3-8DCE-C27890ACFA4B}" srcOrd="1" destOrd="0" parTransId="{A02CE5BB-DD09-48B5-B025-8007DFC8A80A}" sibTransId="{56750AE4-F4F5-4274-A1D4-B0F5270B5418}"/>
    <dgm:cxn modelId="{8FC44657-4E60-4C8D-A3D6-89C7E30773ED}" type="presOf" srcId="{A02CE5BB-DD09-48B5-B025-8007DFC8A80A}" destId="{90E73B4D-44AE-4209-8876-C4C4D525EE11}" srcOrd="1" destOrd="0" presId="urn:microsoft.com/office/officeart/2005/8/layout/radial5"/>
    <dgm:cxn modelId="{006BD7E8-AF8C-4798-8C96-9457FE7981DF}" type="presOf" srcId="{54F74DB5-9E9A-4169-8FFE-6508E85E9AB5}" destId="{F4BEBCD0-D000-4D30-8622-8E001B7878B1}" srcOrd="0" destOrd="0" presId="urn:microsoft.com/office/officeart/2005/8/layout/radial5"/>
    <dgm:cxn modelId="{A5A217AD-71C1-4C66-925C-C49A48A824C0}" type="presOf" srcId="{3A05459A-2991-439B-ACE2-DEB9AB3E7F64}" destId="{BB777973-AD24-4092-B6FC-9FEE1162D090}" srcOrd="0" destOrd="0" presId="urn:microsoft.com/office/officeart/2005/8/layout/radial5"/>
    <dgm:cxn modelId="{75FE6FE8-530C-48FA-A205-92B574B52D2A}" srcId="{00931FD6-C61C-4B68-B903-3FD04283F83D}" destId="{54F74DB5-9E9A-4169-8FFE-6508E85E9AB5}" srcOrd="0" destOrd="0" parTransId="{0D963714-350F-4393-8C59-6367AE47A54B}" sibTransId="{C8ABE2C5-3B37-4A1C-B03C-EFFA7C843ADD}"/>
    <dgm:cxn modelId="{0C2B4ED8-57BE-4EFB-9A8D-03A8318F9C3E}" srcId="{00931FD6-C61C-4B68-B903-3FD04283F83D}" destId="{EA720FB7-97EA-492D-B418-3CB971A73549}" srcOrd="3" destOrd="0" parTransId="{630530B6-EFF9-4FE6-BCF3-1E1607C2F355}" sibTransId="{1BFE8A03-CA21-4654-9B13-B4DAFF44FAD6}"/>
    <dgm:cxn modelId="{D966BE24-3EEC-46CB-AE27-3EDD6A48B81A}" type="presOf" srcId="{BB042185-0DD7-4DB3-8DCE-C27890ACFA4B}" destId="{B653861A-9A7E-4E2F-AB0B-24340A72D9EE}" srcOrd="0" destOrd="0" presId="urn:microsoft.com/office/officeart/2005/8/layout/radial5"/>
    <dgm:cxn modelId="{414B9294-93AE-4071-938B-CAAC0D7D1BF0}" type="presOf" srcId="{0D963714-350F-4393-8C59-6367AE47A54B}" destId="{973F3B7C-DD6C-4A0B-AD4B-07A598F4DF1E}" srcOrd="1" destOrd="0" presId="urn:microsoft.com/office/officeart/2005/8/layout/radial5"/>
    <dgm:cxn modelId="{4828B664-8D39-4D68-8BF8-F24218591A41}" type="presOf" srcId="{A02CE5BB-DD09-48B5-B025-8007DFC8A80A}" destId="{DD394F58-0E1B-46EA-8124-CDD22175BAA0}" srcOrd="0" destOrd="0" presId="urn:microsoft.com/office/officeart/2005/8/layout/radial5"/>
    <dgm:cxn modelId="{35E7044F-1BC4-4DFA-8CDF-C4A50B87AF60}" type="presOf" srcId="{0F376D1B-B2DD-4BA7-B4D1-A801A4FE7678}" destId="{1CEC021D-69D3-4552-A678-E3B90B577B55}" srcOrd="1" destOrd="0" presId="urn:microsoft.com/office/officeart/2005/8/layout/radial5"/>
    <dgm:cxn modelId="{FBA6E1CE-E477-4E23-ABEC-6EFF4102FDD0}" type="presOf" srcId="{630530B6-EFF9-4FE6-BCF3-1E1607C2F355}" destId="{E1123715-134C-4204-8F13-0DC9246B2782}" srcOrd="0" destOrd="0" presId="urn:microsoft.com/office/officeart/2005/8/layout/radial5"/>
    <dgm:cxn modelId="{790BDE20-D6B9-443B-9D9D-B55215DD679A}" type="presParOf" srcId="{6D327C14-CD9F-4D01-8F8F-B6352E86849E}" destId="{0C5C36C5-C496-4462-A030-555EEAB26F3C}" srcOrd="0" destOrd="0" presId="urn:microsoft.com/office/officeart/2005/8/layout/radial5"/>
    <dgm:cxn modelId="{6BA59265-DC4D-4934-BBF6-F1FFFD2A6ED9}" type="presParOf" srcId="{6D327C14-CD9F-4D01-8F8F-B6352E86849E}" destId="{9AA324F5-8937-4938-9AD8-9762918BDD0A}" srcOrd="1" destOrd="0" presId="urn:microsoft.com/office/officeart/2005/8/layout/radial5"/>
    <dgm:cxn modelId="{035A0536-0BFE-4D1D-BE6F-3430E5C1484C}" type="presParOf" srcId="{9AA324F5-8937-4938-9AD8-9762918BDD0A}" destId="{973F3B7C-DD6C-4A0B-AD4B-07A598F4DF1E}" srcOrd="0" destOrd="0" presId="urn:microsoft.com/office/officeart/2005/8/layout/radial5"/>
    <dgm:cxn modelId="{D1E58C1E-F551-4DDC-8B76-D5BF33E69BE9}" type="presParOf" srcId="{6D327C14-CD9F-4D01-8F8F-B6352E86849E}" destId="{F4BEBCD0-D000-4D30-8622-8E001B7878B1}" srcOrd="2" destOrd="0" presId="urn:microsoft.com/office/officeart/2005/8/layout/radial5"/>
    <dgm:cxn modelId="{39B6668B-5473-432C-B3E5-446FF8D9C7FA}" type="presParOf" srcId="{6D327C14-CD9F-4D01-8F8F-B6352E86849E}" destId="{DD394F58-0E1B-46EA-8124-CDD22175BAA0}" srcOrd="3" destOrd="0" presId="urn:microsoft.com/office/officeart/2005/8/layout/radial5"/>
    <dgm:cxn modelId="{37BE3582-E692-4DA5-A29F-C1A9F15C7CCB}" type="presParOf" srcId="{DD394F58-0E1B-46EA-8124-CDD22175BAA0}" destId="{90E73B4D-44AE-4209-8876-C4C4D525EE11}" srcOrd="0" destOrd="0" presId="urn:microsoft.com/office/officeart/2005/8/layout/radial5"/>
    <dgm:cxn modelId="{0E5EA124-69F7-4117-AB60-019140EC476E}" type="presParOf" srcId="{6D327C14-CD9F-4D01-8F8F-B6352E86849E}" destId="{B653861A-9A7E-4E2F-AB0B-24340A72D9EE}" srcOrd="4" destOrd="0" presId="urn:microsoft.com/office/officeart/2005/8/layout/radial5"/>
    <dgm:cxn modelId="{27B13FBE-D053-4911-AC04-095116945E54}" type="presParOf" srcId="{6D327C14-CD9F-4D01-8F8F-B6352E86849E}" destId="{4721B70C-F462-4C83-8F64-9E20B998C78C}" srcOrd="5" destOrd="0" presId="urn:microsoft.com/office/officeart/2005/8/layout/radial5"/>
    <dgm:cxn modelId="{143FC048-9E03-498F-962D-00C46C482F70}" type="presParOf" srcId="{4721B70C-F462-4C83-8F64-9E20B998C78C}" destId="{1CEC021D-69D3-4552-A678-E3B90B577B55}" srcOrd="0" destOrd="0" presId="urn:microsoft.com/office/officeart/2005/8/layout/radial5"/>
    <dgm:cxn modelId="{FA692AD5-3157-4B58-8616-3FFDC6C5895C}" type="presParOf" srcId="{6D327C14-CD9F-4D01-8F8F-B6352E86849E}" destId="{BB777973-AD24-4092-B6FC-9FEE1162D090}" srcOrd="6" destOrd="0" presId="urn:microsoft.com/office/officeart/2005/8/layout/radial5"/>
    <dgm:cxn modelId="{5996F8F4-8C09-4834-AC37-EA701D26209F}" type="presParOf" srcId="{6D327C14-CD9F-4D01-8F8F-B6352E86849E}" destId="{E1123715-134C-4204-8F13-0DC9246B2782}" srcOrd="7" destOrd="0" presId="urn:microsoft.com/office/officeart/2005/8/layout/radial5"/>
    <dgm:cxn modelId="{0D93211F-80FB-4812-8EB5-1C1C11C258B4}" type="presParOf" srcId="{E1123715-134C-4204-8F13-0DC9246B2782}" destId="{6C9DBC96-730C-4353-B278-B3CCA185792F}" srcOrd="0" destOrd="0" presId="urn:microsoft.com/office/officeart/2005/8/layout/radial5"/>
    <dgm:cxn modelId="{231A2148-0E8D-4931-A678-958AF2E23A9B}" type="presParOf" srcId="{6D327C14-CD9F-4D01-8F8F-B6352E86849E}" destId="{2D600D64-1C62-434C-8122-1F82270B739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194129A-B332-44EF-B0E1-36B0954BB39B}" type="doc">
      <dgm:prSet loTypeId="urn:microsoft.com/office/officeart/2005/8/layout/radial5" loCatId="relationship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de-DE"/>
        </a:p>
      </dgm:t>
    </dgm:pt>
    <dgm:pt modelId="{00931FD6-C61C-4B68-B903-3FD04283F83D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de-DE" sz="2000" smtClean="0"/>
            <a:t>Development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the</a:t>
          </a:r>
          <a:r>
            <a:rPr lang="de-DE" sz="2000" smtClean="0"/>
            <a:t> </a:t>
          </a:r>
          <a:r>
            <a:rPr lang="de-DE" sz="2400" err="1" smtClean="0">
              <a:latin typeface="Jokerman" panose="04090605060D06020702" pitchFamily="82" charset="0"/>
            </a:rPr>
            <a:t>cdo</a:t>
          </a:r>
          <a:r>
            <a:rPr lang="de-DE" sz="2400" smtClean="0">
              <a:latin typeface="Jokerman" panose="04090605060D06020702" pitchFamily="82" charset="0"/>
            </a:rPr>
            <a:t> </a:t>
          </a:r>
          <a:r>
            <a:rPr lang="de-DE" sz="2400" err="1" smtClean="0">
              <a:latin typeface="Jokerman" panose="04090605060D06020702" pitchFamily="82" charset="0"/>
            </a:rPr>
            <a:t>cmor</a:t>
          </a:r>
          <a:r>
            <a:rPr lang="de-DE" sz="2400" smtClean="0">
              <a:latin typeface="Jokerman" panose="04090605060D06020702" pitchFamily="82" charset="0"/>
            </a:rPr>
            <a:t> </a:t>
          </a:r>
          <a:r>
            <a:rPr lang="de-DE" sz="2000" smtClean="0"/>
            <a:t>Operator </a:t>
          </a:r>
          <a:r>
            <a:rPr lang="de-DE" sz="2000" err="1" smtClean="0"/>
            <a:t>for</a:t>
          </a:r>
          <a:r>
            <a:rPr lang="de-DE" sz="2000" smtClean="0"/>
            <a:t> </a:t>
          </a:r>
          <a:r>
            <a:rPr lang="de-DE" sz="2000" err="1" smtClean="0"/>
            <a:t>producing</a:t>
          </a:r>
          <a:r>
            <a:rPr lang="de-DE" sz="2000" smtClean="0"/>
            <a:t> CMIP </a:t>
          </a:r>
          <a:r>
            <a:rPr lang="de-DE" sz="2000" err="1" smtClean="0"/>
            <a:t>compliant</a:t>
          </a:r>
          <a:r>
            <a:rPr lang="de-DE" sz="2000" smtClean="0"/>
            <a:t> </a:t>
          </a:r>
          <a:r>
            <a:rPr lang="de-DE" sz="2000" err="1" smtClean="0"/>
            <a:t>output</a:t>
          </a:r>
          <a:endParaRPr lang="de-DE" sz="2000"/>
        </a:p>
      </dgm:t>
    </dgm:pt>
    <dgm:pt modelId="{3A18B5BF-B169-44D1-81E1-073189146708}" type="parTrans" cxnId="{3F1B177C-5FB7-4C70-B066-9759B215A119}">
      <dgm:prSet/>
      <dgm:spPr/>
      <dgm:t>
        <a:bodyPr/>
        <a:lstStyle/>
        <a:p>
          <a:endParaRPr lang="de-DE"/>
        </a:p>
      </dgm:t>
    </dgm:pt>
    <dgm:pt modelId="{CE7C1D2D-A7C7-4878-9D73-FC63D1E94BE6}" type="sibTrans" cxnId="{3F1B177C-5FB7-4C70-B066-9759B215A119}">
      <dgm:prSet/>
      <dgm:spPr/>
      <dgm:t>
        <a:bodyPr/>
        <a:lstStyle/>
        <a:p>
          <a:endParaRPr lang="de-DE"/>
        </a:p>
      </dgm:t>
    </dgm:pt>
    <dgm:pt modelId="{54F74DB5-9E9A-4169-8FFE-6508E85E9AB5}">
      <dgm:prSet phldrT="[Text]" custT="1"/>
      <dgm:spPr>
        <a:ln>
          <a:solidFill>
            <a:srgbClr val="FF0000"/>
          </a:solidFill>
        </a:ln>
      </dgm:spPr>
      <dgm:t>
        <a:bodyPr/>
        <a:lstStyle/>
        <a:p>
          <a:r>
            <a:rPr lang="de-DE" sz="2000" smtClean="0"/>
            <a:t>Project </a:t>
          </a:r>
          <a:r>
            <a:rPr lang="de-DE" sz="2000" err="1" smtClean="0"/>
            <a:t>depen-dent</a:t>
          </a:r>
          <a:r>
            <a:rPr lang="de-DE" sz="2000" smtClean="0"/>
            <a:t> check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attributes</a:t>
          </a:r>
          <a:endParaRPr lang="de-DE" sz="2000"/>
        </a:p>
      </dgm:t>
    </dgm:pt>
    <dgm:pt modelId="{0D963714-350F-4393-8C59-6367AE47A54B}" type="parTrans" cxnId="{75FE6FE8-530C-48FA-A205-92B574B52D2A}">
      <dgm:prSet/>
      <dgm:spPr/>
      <dgm:t>
        <a:bodyPr/>
        <a:lstStyle/>
        <a:p>
          <a:endParaRPr lang="de-DE"/>
        </a:p>
      </dgm:t>
    </dgm:pt>
    <dgm:pt modelId="{C8ABE2C5-3B37-4A1C-B03C-EFFA7C843ADD}" type="sibTrans" cxnId="{75FE6FE8-530C-48FA-A205-92B574B52D2A}">
      <dgm:prSet/>
      <dgm:spPr/>
      <dgm:t>
        <a:bodyPr/>
        <a:lstStyle/>
        <a:p>
          <a:endParaRPr lang="de-DE"/>
        </a:p>
      </dgm:t>
    </dgm:pt>
    <dgm:pt modelId="{BB042185-0DD7-4DB3-8DCE-C27890ACFA4B}">
      <dgm:prSet phldrT="[Text]" custT="1"/>
      <dgm:spPr/>
      <dgm:t>
        <a:bodyPr/>
        <a:lstStyle/>
        <a:p>
          <a:r>
            <a:rPr lang="de-DE" sz="2000" smtClean="0"/>
            <a:t>Mapping </a:t>
          </a:r>
          <a:r>
            <a:rPr lang="de-DE" sz="2000" err="1" smtClean="0"/>
            <a:t>of</a:t>
          </a:r>
          <a:r>
            <a:rPr lang="de-DE" sz="2000" smtClean="0"/>
            <a:t> variables</a:t>
          </a:r>
          <a:endParaRPr lang="de-DE" sz="2000"/>
        </a:p>
      </dgm:t>
    </dgm:pt>
    <dgm:pt modelId="{A02CE5BB-DD09-48B5-B025-8007DFC8A80A}" type="parTrans" cxnId="{C738D182-892E-4D6C-BCAA-F4026CEEF26C}">
      <dgm:prSet/>
      <dgm:spPr/>
      <dgm:t>
        <a:bodyPr/>
        <a:lstStyle/>
        <a:p>
          <a:endParaRPr lang="de-DE"/>
        </a:p>
      </dgm:t>
    </dgm:pt>
    <dgm:pt modelId="{56750AE4-F4F5-4274-A1D4-B0F5270B5418}" type="sibTrans" cxnId="{C738D182-892E-4D6C-BCAA-F4026CEEF26C}">
      <dgm:prSet/>
      <dgm:spPr/>
      <dgm:t>
        <a:bodyPr/>
        <a:lstStyle/>
        <a:p>
          <a:endParaRPr lang="de-DE"/>
        </a:p>
      </dgm:t>
    </dgm:pt>
    <dgm:pt modelId="{EA720FB7-97EA-492D-B418-3CB971A73549}">
      <dgm:prSet phldrT="[Text]" custT="1"/>
      <dgm:spPr/>
      <dgm:t>
        <a:bodyPr/>
        <a:lstStyle/>
        <a:p>
          <a:r>
            <a:rPr lang="de-DE" sz="2000" err="1" smtClean="0"/>
            <a:t>Auxillary</a:t>
          </a:r>
          <a:r>
            <a:rPr lang="de-DE" sz="2000" smtClean="0"/>
            <a:t> variables </a:t>
          </a:r>
          <a:r>
            <a:rPr lang="de-DE" sz="2000" err="1" smtClean="0"/>
            <a:t>and</a:t>
          </a:r>
          <a:r>
            <a:rPr lang="de-DE" sz="2000" smtClean="0"/>
            <a:t> </a:t>
          </a:r>
          <a:r>
            <a:rPr lang="de-DE" sz="2000" err="1" smtClean="0"/>
            <a:t>bounds</a:t>
          </a:r>
          <a:r>
            <a:rPr lang="de-DE" sz="2000" smtClean="0"/>
            <a:t> </a:t>
          </a:r>
          <a:r>
            <a:rPr lang="de-DE" sz="2000" err="1" smtClean="0"/>
            <a:t>calculation</a:t>
          </a:r>
          <a:endParaRPr lang="de-DE" sz="2000"/>
        </a:p>
      </dgm:t>
    </dgm:pt>
    <dgm:pt modelId="{630530B6-EFF9-4FE6-BCF3-1E1607C2F355}" type="parTrans" cxnId="{0C2B4ED8-57BE-4EFB-9A8D-03A8318F9C3E}">
      <dgm:prSet/>
      <dgm:spPr/>
      <dgm:t>
        <a:bodyPr/>
        <a:lstStyle/>
        <a:p>
          <a:endParaRPr lang="de-DE"/>
        </a:p>
      </dgm:t>
    </dgm:pt>
    <dgm:pt modelId="{1BFE8A03-CA21-4654-9B13-B4DAFF44FAD6}" type="sibTrans" cxnId="{0C2B4ED8-57BE-4EFB-9A8D-03A8318F9C3E}">
      <dgm:prSet/>
      <dgm:spPr/>
      <dgm:t>
        <a:bodyPr/>
        <a:lstStyle/>
        <a:p>
          <a:endParaRPr lang="de-DE"/>
        </a:p>
      </dgm:t>
    </dgm:pt>
    <dgm:pt modelId="{3A05459A-2991-439B-ACE2-DEB9AB3E7F64}">
      <dgm:prSet phldrT="[Text]" custT="1"/>
      <dgm:spPr/>
      <dgm:t>
        <a:bodyPr/>
        <a:lstStyle/>
        <a:p>
          <a:r>
            <a:rPr lang="de-DE" sz="2000" err="1" smtClean="0"/>
            <a:t>Append</a:t>
          </a:r>
          <a:r>
            <a:rPr lang="de-DE" sz="2000" smtClean="0"/>
            <a:t>-Mode</a:t>
          </a:r>
          <a:endParaRPr lang="de-DE" sz="2000"/>
        </a:p>
      </dgm:t>
    </dgm:pt>
    <dgm:pt modelId="{12968C3A-5ECA-49B4-9BB1-46B3B5A6981A}" type="sibTrans" cxnId="{1424EA9F-6AF4-4011-B209-3AAE848A0A63}">
      <dgm:prSet/>
      <dgm:spPr/>
      <dgm:t>
        <a:bodyPr/>
        <a:lstStyle/>
        <a:p>
          <a:endParaRPr lang="de-DE"/>
        </a:p>
      </dgm:t>
    </dgm:pt>
    <dgm:pt modelId="{0F376D1B-B2DD-4BA7-B4D1-A801A4FE7678}" type="parTrans" cxnId="{1424EA9F-6AF4-4011-B209-3AAE848A0A63}">
      <dgm:prSet/>
      <dgm:spPr/>
      <dgm:t>
        <a:bodyPr/>
        <a:lstStyle/>
        <a:p>
          <a:endParaRPr lang="de-DE"/>
        </a:p>
      </dgm:t>
    </dgm:pt>
    <dgm:pt modelId="{6D327C14-CD9F-4D01-8F8F-B6352E86849E}" type="pres">
      <dgm:prSet presAssocID="{0194129A-B332-44EF-B0E1-36B0954BB39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C5C36C5-C496-4462-A030-555EEAB26F3C}" type="pres">
      <dgm:prSet presAssocID="{00931FD6-C61C-4B68-B903-3FD04283F83D}" presName="centerShape" presStyleLbl="node0" presStyleIdx="0" presStyleCnt="1" custScaleX="197321" custScaleY="167730"/>
      <dgm:spPr/>
      <dgm:t>
        <a:bodyPr/>
        <a:lstStyle/>
        <a:p>
          <a:endParaRPr lang="de-DE"/>
        </a:p>
      </dgm:t>
    </dgm:pt>
    <dgm:pt modelId="{9AA324F5-8937-4938-9AD8-9762918BDD0A}" type="pres">
      <dgm:prSet presAssocID="{0D963714-350F-4393-8C59-6367AE47A54B}" presName="parTrans" presStyleLbl="sibTrans2D1" presStyleIdx="0" presStyleCnt="4"/>
      <dgm:spPr/>
      <dgm:t>
        <a:bodyPr/>
        <a:lstStyle/>
        <a:p>
          <a:endParaRPr lang="de-DE"/>
        </a:p>
      </dgm:t>
    </dgm:pt>
    <dgm:pt modelId="{973F3B7C-DD6C-4A0B-AD4B-07A598F4DF1E}" type="pres">
      <dgm:prSet presAssocID="{0D963714-350F-4393-8C59-6367AE47A54B}" presName="connectorText" presStyleLbl="sibTrans2D1" presStyleIdx="0" presStyleCnt="4"/>
      <dgm:spPr/>
      <dgm:t>
        <a:bodyPr/>
        <a:lstStyle/>
        <a:p>
          <a:endParaRPr lang="de-DE"/>
        </a:p>
      </dgm:t>
    </dgm:pt>
    <dgm:pt modelId="{F4BEBCD0-D000-4D30-8622-8E001B7878B1}" type="pres">
      <dgm:prSet presAssocID="{54F74DB5-9E9A-4169-8FFE-6508E85E9AB5}" presName="node" presStyleLbl="node1" presStyleIdx="0" presStyleCnt="4" custRadScaleRad="125013" custRadScaleInc="-13706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D394F58-0E1B-46EA-8124-CDD22175BAA0}" type="pres">
      <dgm:prSet presAssocID="{A02CE5BB-DD09-48B5-B025-8007DFC8A80A}" presName="parTrans" presStyleLbl="sibTrans2D1" presStyleIdx="1" presStyleCnt="4"/>
      <dgm:spPr/>
      <dgm:t>
        <a:bodyPr/>
        <a:lstStyle/>
        <a:p>
          <a:endParaRPr lang="de-DE"/>
        </a:p>
      </dgm:t>
    </dgm:pt>
    <dgm:pt modelId="{90E73B4D-44AE-4209-8876-C4C4D525EE11}" type="pres">
      <dgm:prSet presAssocID="{A02CE5BB-DD09-48B5-B025-8007DFC8A80A}" presName="connectorText" presStyleLbl="sibTrans2D1" presStyleIdx="1" presStyleCnt="4"/>
      <dgm:spPr/>
      <dgm:t>
        <a:bodyPr/>
        <a:lstStyle/>
        <a:p>
          <a:endParaRPr lang="de-DE"/>
        </a:p>
      </dgm:t>
    </dgm:pt>
    <dgm:pt modelId="{B653861A-9A7E-4E2F-AB0B-24340A72D9EE}" type="pres">
      <dgm:prSet presAssocID="{BB042185-0DD7-4DB3-8DCE-C27890ACFA4B}" presName="node" presStyleLbl="node1" presStyleIdx="1" presStyleCnt="4" custRadScaleRad="129600" custRadScaleInc="-716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721B70C-F462-4C83-8F64-9E20B998C78C}" type="pres">
      <dgm:prSet presAssocID="{0F376D1B-B2DD-4BA7-B4D1-A801A4FE7678}" presName="parTrans" presStyleLbl="sibTrans2D1" presStyleIdx="2" presStyleCnt="4"/>
      <dgm:spPr/>
      <dgm:t>
        <a:bodyPr/>
        <a:lstStyle/>
        <a:p>
          <a:endParaRPr lang="de-DE"/>
        </a:p>
      </dgm:t>
    </dgm:pt>
    <dgm:pt modelId="{1CEC021D-69D3-4552-A678-E3B90B577B55}" type="pres">
      <dgm:prSet presAssocID="{0F376D1B-B2DD-4BA7-B4D1-A801A4FE7678}" presName="connectorText" presStyleLbl="sibTrans2D1" presStyleIdx="2" presStyleCnt="4"/>
      <dgm:spPr/>
      <dgm:t>
        <a:bodyPr/>
        <a:lstStyle/>
        <a:p>
          <a:endParaRPr lang="de-DE"/>
        </a:p>
      </dgm:t>
    </dgm:pt>
    <dgm:pt modelId="{BB777973-AD24-4092-B6FC-9FEE1162D090}" type="pres">
      <dgm:prSet presAssocID="{3A05459A-2991-439B-ACE2-DEB9AB3E7F64}" presName="node" presStyleLbl="node1" presStyleIdx="2" presStyleCnt="4" custRadScaleRad="129814" custRadScaleInc="-1580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1123715-134C-4204-8F13-0DC9246B2782}" type="pres">
      <dgm:prSet presAssocID="{630530B6-EFF9-4FE6-BCF3-1E1607C2F355}" presName="parTrans" presStyleLbl="sibTrans2D1" presStyleIdx="3" presStyleCnt="4"/>
      <dgm:spPr/>
      <dgm:t>
        <a:bodyPr/>
        <a:lstStyle/>
        <a:p>
          <a:endParaRPr lang="de-DE"/>
        </a:p>
      </dgm:t>
    </dgm:pt>
    <dgm:pt modelId="{6C9DBC96-730C-4353-B278-B3CCA185792F}" type="pres">
      <dgm:prSet presAssocID="{630530B6-EFF9-4FE6-BCF3-1E1607C2F355}" presName="connectorText" presStyleLbl="sibTrans2D1" presStyleIdx="3" presStyleCnt="4"/>
      <dgm:spPr/>
      <dgm:t>
        <a:bodyPr/>
        <a:lstStyle/>
        <a:p>
          <a:endParaRPr lang="de-DE"/>
        </a:p>
      </dgm:t>
    </dgm:pt>
    <dgm:pt modelId="{2D600D64-1C62-434C-8122-1F82270B7393}" type="pres">
      <dgm:prSet presAssocID="{EA720FB7-97EA-492D-B418-3CB971A73549}" presName="node" presStyleLbl="node1" presStyleIdx="3" presStyleCnt="4" custScaleX="118568" custScaleY="98629" custRadScaleRad="126125" custRadScaleInc="-3291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410BB744-57E7-4A0F-9F1C-1A66D52DCE03}" type="presOf" srcId="{A02CE5BB-DD09-48B5-B025-8007DFC8A80A}" destId="{90E73B4D-44AE-4209-8876-C4C4D525EE11}" srcOrd="1" destOrd="0" presId="urn:microsoft.com/office/officeart/2005/8/layout/radial5"/>
    <dgm:cxn modelId="{75FE6FE8-530C-48FA-A205-92B574B52D2A}" srcId="{00931FD6-C61C-4B68-B903-3FD04283F83D}" destId="{54F74DB5-9E9A-4169-8FFE-6508E85E9AB5}" srcOrd="0" destOrd="0" parTransId="{0D963714-350F-4393-8C59-6367AE47A54B}" sibTransId="{C8ABE2C5-3B37-4A1C-B03C-EFFA7C843ADD}"/>
    <dgm:cxn modelId="{E2BC1574-3228-4E92-BD05-CAE673B3503E}" type="presOf" srcId="{0D963714-350F-4393-8C59-6367AE47A54B}" destId="{973F3B7C-DD6C-4A0B-AD4B-07A598F4DF1E}" srcOrd="1" destOrd="0" presId="urn:microsoft.com/office/officeart/2005/8/layout/radial5"/>
    <dgm:cxn modelId="{0C2B4ED8-57BE-4EFB-9A8D-03A8318F9C3E}" srcId="{00931FD6-C61C-4B68-B903-3FD04283F83D}" destId="{EA720FB7-97EA-492D-B418-3CB971A73549}" srcOrd="3" destOrd="0" parTransId="{630530B6-EFF9-4FE6-BCF3-1E1607C2F355}" sibTransId="{1BFE8A03-CA21-4654-9B13-B4DAFF44FAD6}"/>
    <dgm:cxn modelId="{C5A8C40F-C120-4BDE-83AA-4021839878D9}" type="presOf" srcId="{EA720FB7-97EA-492D-B418-3CB971A73549}" destId="{2D600D64-1C62-434C-8122-1F82270B7393}" srcOrd="0" destOrd="0" presId="urn:microsoft.com/office/officeart/2005/8/layout/radial5"/>
    <dgm:cxn modelId="{A3911253-01BB-4449-A23F-C1703595489F}" type="presOf" srcId="{630530B6-EFF9-4FE6-BCF3-1E1607C2F355}" destId="{6C9DBC96-730C-4353-B278-B3CCA185792F}" srcOrd="1" destOrd="0" presId="urn:microsoft.com/office/officeart/2005/8/layout/radial5"/>
    <dgm:cxn modelId="{E6A0C1DD-939D-4BA5-A3DC-1221ED99F030}" type="presOf" srcId="{0D963714-350F-4393-8C59-6367AE47A54B}" destId="{9AA324F5-8937-4938-9AD8-9762918BDD0A}" srcOrd="0" destOrd="0" presId="urn:microsoft.com/office/officeart/2005/8/layout/radial5"/>
    <dgm:cxn modelId="{1424EA9F-6AF4-4011-B209-3AAE848A0A63}" srcId="{00931FD6-C61C-4B68-B903-3FD04283F83D}" destId="{3A05459A-2991-439B-ACE2-DEB9AB3E7F64}" srcOrd="2" destOrd="0" parTransId="{0F376D1B-B2DD-4BA7-B4D1-A801A4FE7678}" sibTransId="{12968C3A-5ECA-49B4-9BB1-46B3B5A6981A}"/>
    <dgm:cxn modelId="{C738D182-892E-4D6C-BCAA-F4026CEEF26C}" srcId="{00931FD6-C61C-4B68-B903-3FD04283F83D}" destId="{BB042185-0DD7-4DB3-8DCE-C27890ACFA4B}" srcOrd="1" destOrd="0" parTransId="{A02CE5BB-DD09-48B5-B025-8007DFC8A80A}" sibTransId="{56750AE4-F4F5-4274-A1D4-B0F5270B5418}"/>
    <dgm:cxn modelId="{0FD298A5-C8DD-4494-9C0B-A7B54FEA5663}" type="presOf" srcId="{630530B6-EFF9-4FE6-BCF3-1E1607C2F355}" destId="{E1123715-134C-4204-8F13-0DC9246B2782}" srcOrd="0" destOrd="0" presId="urn:microsoft.com/office/officeart/2005/8/layout/radial5"/>
    <dgm:cxn modelId="{EF895635-CC6A-4CBB-8CA2-5D54D1258A8A}" type="presOf" srcId="{3A05459A-2991-439B-ACE2-DEB9AB3E7F64}" destId="{BB777973-AD24-4092-B6FC-9FEE1162D090}" srcOrd="0" destOrd="0" presId="urn:microsoft.com/office/officeart/2005/8/layout/radial5"/>
    <dgm:cxn modelId="{49AE8A67-DD81-4E18-8BC0-44E111B35118}" type="presOf" srcId="{0194129A-B332-44EF-B0E1-36B0954BB39B}" destId="{6D327C14-CD9F-4D01-8F8F-B6352E86849E}" srcOrd="0" destOrd="0" presId="urn:microsoft.com/office/officeart/2005/8/layout/radial5"/>
    <dgm:cxn modelId="{3F1B177C-5FB7-4C70-B066-9759B215A119}" srcId="{0194129A-B332-44EF-B0E1-36B0954BB39B}" destId="{00931FD6-C61C-4B68-B903-3FD04283F83D}" srcOrd="0" destOrd="0" parTransId="{3A18B5BF-B169-44D1-81E1-073189146708}" sibTransId="{CE7C1D2D-A7C7-4878-9D73-FC63D1E94BE6}"/>
    <dgm:cxn modelId="{0F7EBB91-BC56-474D-B86B-688D77BFEE30}" type="presOf" srcId="{A02CE5BB-DD09-48B5-B025-8007DFC8A80A}" destId="{DD394F58-0E1B-46EA-8124-CDD22175BAA0}" srcOrd="0" destOrd="0" presId="urn:microsoft.com/office/officeart/2005/8/layout/radial5"/>
    <dgm:cxn modelId="{60E63BD3-8656-4CF2-9459-3864685AFE66}" type="presOf" srcId="{0F376D1B-B2DD-4BA7-B4D1-A801A4FE7678}" destId="{1CEC021D-69D3-4552-A678-E3B90B577B55}" srcOrd="1" destOrd="0" presId="urn:microsoft.com/office/officeart/2005/8/layout/radial5"/>
    <dgm:cxn modelId="{96407D6A-6B9E-4F56-8A2B-6D8503269C62}" type="presOf" srcId="{0F376D1B-B2DD-4BA7-B4D1-A801A4FE7678}" destId="{4721B70C-F462-4C83-8F64-9E20B998C78C}" srcOrd="0" destOrd="0" presId="urn:microsoft.com/office/officeart/2005/8/layout/radial5"/>
    <dgm:cxn modelId="{0B43D946-F846-40C2-840C-B0519020B23B}" type="presOf" srcId="{00931FD6-C61C-4B68-B903-3FD04283F83D}" destId="{0C5C36C5-C496-4462-A030-555EEAB26F3C}" srcOrd="0" destOrd="0" presId="urn:microsoft.com/office/officeart/2005/8/layout/radial5"/>
    <dgm:cxn modelId="{887DA634-07E8-4927-8BCB-094F80FB66EE}" type="presOf" srcId="{BB042185-0DD7-4DB3-8DCE-C27890ACFA4B}" destId="{B653861A-9A7E-4E2F-AB0B-24340A72D9EE}" srcOrd="0" destOrd="0" presId="urn:microsoft.com/office/officeart/2005/8/layout/radial5"/>
    <dgm:cxn modelId="{919956F1-4376-4CC0-8752-C44104287DFA}" type="presOf" srcId="{54F74DB5-9E9A-4169-8FFE-6508E85E9AB5}" destId="{F4BEBCD0-D000-4D30-8622-8E001B7878B1}" srcOrd="0" destOrd="0" presId="urn:microsoft.com/office/officeart/2005/8/layout/radial5"/>
    <dgm:cxn modelId="{BD71147E-770E-4A8E-8775-87B7ECBAE578}" type="presParOf" srcId="{6D327C14-CD9F-4D01-8F8F-B6352E86849E}" destId="{0C5C36C5-C496-4462-A030-555EEAB26F3C}" srcOrd="0" destOrd="0" presId="urn:microsoft.com/office/officeart/2005/8/layout/radial5"/>
    <dgm:cxn modelId="{DF0803B5-514D-4FB2-A913-D2A50E412BE4}" type="presParOf" srcId="{6D327C14-CD9F-4D01-8F8F-B6352E86849E}" destId="{9AA324F5-8937-4938-9AD8-9762918BDD0A}" srcOrd="1" destOrd="0" presId="urn:microsoft.com/office/officeart/2005/8/layout/radial5"/>
    <dgm:cxn modelId="{9A14B698-0255-43BE-B421-296A6DA0DBF6}" type="presParOf" srcId="{9AA324F5-8937-4938-9AD8-9762918BDD0A}" destId="{973F3B7C-DD6C-4A0B-AD4B-07A598F4DF1E}" srcOrd="0" destOrd="0" presId="urn:microsoft.com/office/officeart/2005/8/layout/radial5"/>
    <dgm:cxn modelId="{C4E9A6CC-5FE2-4FDD-828D-3F8C77942F23}" type="presParOf" srcId="{6D327C14-CD9F-4D01-8F8F-B6352E86849E}" destId="{F4BEBCD0-D000-4D30-8622-8E001B7878B1}" srcOrd="2" destOrd="0" presId="urn:microsoft.com/office/officeart/2005/8/layout/radial5"/>
    <dgm:cxn modelId="{B476EC05-1947-4AE2-932A-59700DA52484}" type="presParOf" srcId="{6D327C14-CD9F-4D01-8F8F-B6352E86849E}" destId="{DD394F58-0E1B-46EA-8124-CDD22175BAA0}" srcOrd="3" destOrd="0" presId="urn:microsoft.com/office/officeart/2005/8/layout/radial5"/>
    <dgm:cxn modelId="{458A9D6B-B533-414D-901D-4232966A4ED6}" type="presParOf" srcId="{DD394F58-0E1B-46EA-8124-CDD22175BAA0}" destId="{90E73B4D-44AE-4209-8876-C4C4D525EE11}" srcOrd="0" destOrd="0" presId="urn:microsoft.com/office/officeart/2005/8/layout/radial5"/>
    <dgm:cxn modelId="{87865399-AC39-4BF6-96DC-525E6D38F461}" type="presParOf" srcId="{6D327C14-CD9F-4D01-8F8F-B6352E86849E}" destId="{B653861A-9A7E-4E2F-AB0B-24340A72D9EE}" srcOrd="4" destOrd="0" presId="urn:microsoft.com/office/officeart/2005/8/layout/radial5"/>
    <dgm:cxn modelId="{17BB5BB3-2185-4B46-B727-0DD448D730D0}" type="presParOf" srcId="{6D327C14-CD9F-4D01-8F8F-B6352E86849E}" destId="{4721B70C-F462-4C83-8F64-9E20B998C78C}" srcOrd="5" destOrd="0" presId="urn:microsoft.com/office/officeart/2005/8/layout/radial5"/>
    <dgm:cxn modelId="{D6A9A532-9429-4F7C-8A65-D5A19BFD8D74}" type="presParOf" srcId="{4721B70C-F462-4C83-8F64-9E20B998C78C}" destId="{1CEC021D-69D3-4552-A678-E3B90B577B55}" srcOrd="0" destOrd="0" presId="urn:microsoft.com/office/officeart/2005/8/layout/radial5"/>
    <dgm:cxn modelId="{86E4E076-4571-4B4D-8BB2-DE2167E9A20E}" type="presParOf" srcId="{6D327C14-CD9F-4D01-8F8F-B6352E86849E}" destId="{BB777973-AD24-4092-B6FC-9FEE1162D090}" srcOrd="6" destOrd="0" presId="urn:microsoft.com/office/officeart/2005/8/layout/radial5"/>
    <dgm:cxn modelId="{6A3272A9-B64B-4E59-9006-6F64B5EEAE3B}" type="presParOf" srcId="{6D327C14-CD9F-4D01-8F8F-B6352E86849E}" destId="{E1123715-134C-4204-8F13-0DC9246B2782}" srcOrd="7" destOrd="0" presId="urn:microsoft.com/office/officeart/2005/8/layout/radial5"/>
    <dgm:cxn modelId="{12C62AC5-9C76-41FA-8608-4EA3D93600AF}" type="presParOf" srcId="{E1123715-134C-4204-8F13-0DC9246B2782}" destId="{6C9DBC96-730C-4353-B278-B3CCA185792F}" srcOrd="0" destOrd="0" presId="urn:microsoft.com/office/officeart/2005/8/layout/radial5"/>
    <dgm:cxn modelId="{71F80B3C-1127-436C-9A19-2DFDD00144FD}" type="presParOf" srcId="{6D327C14-CD9F-4D01-8F8F-B6352E86849E}" destId="{2D600D64-1C62-434C-8122-1F82270B739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194129A-B332-44EF-B0E1-36B0954BB39B}" type="doc">
      <dgm:prSet loTypeId="urn:microsoft.com/office/officeart/2005/8/layout/radial5" loCatId="relationship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de-DE"/>
        </a:p>
      </dgm:t>
    </dgm:pt>
    <dgm:pt modelId="{00931FD6-C61C-4B68-B903-3FD04283F83D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de-DE" sz="2000" smtClean="0"/>
            <a:t>Development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the</a:t>
          </a:r>
          <a:r>
            <a:rPr lang="de-DE" sz="2000" smtClean="0"/>
            <a:t> </a:t>
          </a:r>
          <a:r>
            <a:rPr lang="de-DE" sz="2400" err="1" smtClean="0">
              <a:latin typeface="Jokerman" panose="04090605060D06020702" pitchFamily="82" charset="0"/>
            </a:rPr>
            <a:t>cdo</a:t>
          </a:r>
          <a:r>
            <a:rPr lang="de-DE" sz="2400" smtClean="0">
              <a:latin typeface="Jokerman" panose="04090605060D06020702" pitchFamily="82" charset="0"/>
            </a:rPr>
            <a:t> </a:t>
          </a:r>
          <a:r>
            <a:rPr lang="de-DE" sz="2400" err="1" smtClean="0">
              <a:latin typeface="Jokerman" panose="04090605060D06020702" pitchFamily="82" charset="0"/>
            </a:rPr>
            <a:t>cmor</a:t>
          </a:r>
          <a:r>
            <a:rPr lang="de-DE" sz="2400" smtClean="0">
              <a:latin typeface="Jokerman" panose="04090605060D06020702" pitchFamily="82" charset="0"/>
            </a:rPr>
            <a:t> </a:t>
          </a:r>
          <a:r>
            <a:rPr lang="de-DE" sz="2000" smtClean="0"/>
            <a:t>Operator </a:t>
          </a:r>
          <a:r>
            <a:rPr lang="de-DE" sz="2000" err="1" smtClean="0"/>
            <a:t>for</a:t>
          </a:r>
          <a:r>
            <a:rPr lang="de-DE" sz="2000" smtClean="0"/>
            <a:t> </a:t>
          </a:r>
          <a:r>
            <a:rPr lang="de-DE" sz="2000" err="1" smtClean="0"/>
            <a:t>producing</a:t>
          </a:r>
          <a:r>
            <a:rPr lang="de-DE" sz="2000" smtClean="0"/>
            <a:t> CMIP </a:t>
          </a:r>
          <a:r>
            <a:rPr lang="de-DE" sz="2000" err="1" smtClean="0"/>
            <a:t>compliant</a:t>
          </a:r>
          <a:r>
            <a:rPr lang="de-DE" sz="2000" smtClean="0"/>
            <a:t> </a:t>
          </a:r>
          <a:r>
            <a:rPr lang="de-DE" sz="2000" err="1" smtClean="0"/>
            <a:t>output</a:t>
          </a:r>
          <a:endParaRPr lang="de-DE" sz="2000"/>
        </a:p>
      </dgm:t>
    </dgm:pt>
    <dgm:pt modelId="{3A18B5BF-B169-44D1-81E1-073189146708}" type="parTrans" cxnId="{3F1B177C-5FB7-4C70-B066-9759B215A119}">
      <dgm:prSet/>
      <dgm:spPr/>
      <dgm:t>
        <a:bodyPr/>
        <a:lstStyle/>
        <a:p>
          <a:endParaRPr lang="de-DE"/>
        </a:p>
      </dgm:t>
    </dgm:pt>
    <dgm:pt modelId="{CE7C1D2D-A7C7-4878-9D73-FC63D1E94BE6}" type="sibTrans" cxnId="{3F1B177C-5FB7-4C70-B066-9759B215A119}">
      <dgm:prSet/>
      <dgm:spPr/>
      <dgm:t>
        <a:bodyPr/>
        <a:lstStyle/>
        <a:p>
          <a:endParaRPr lang="de-DE"/>
        </a:p>
      </dgm:t>
    </dgm:pt>
    <dgm:pt modelId="{54F74DB5-9E9A-4169-8FFE-6508E85E9AB5}">
      <dgm:prSet phldrT="[Text]" custT="1"/>
      <dgm:spPr>
        <a:ln>
          <a:solidFill>
            <a:srgbClr val="FF0000"/>
          </a:solidFill>
        </a:ln>
      </dgm:spPr>
      <dgm:t>
        <a:bodyPr/>
        <a:lstStyle/>
        <a:p>
          <a:r>
            <a:rPr lang="de-DE" sz="2000" smtClean="0"/>
            <a:t>Project </a:t>
          </a:r>
          <a:r>
            <a:rPr lang="de-DE" sz="2000" err="1" smtClean="0"/>
            <a:t>depen-dent</a:t>
          </a:r>
          <a:r>
            <a:rPr lang="de-DE" sz="2000" smtClean="0"/>
            <a:t> check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attributes</a:t>
          </a:r>
          <a:endParaRPr lang="de-DE" sz="2000"/>
        </a:p>
      </dgm:t>
    </dgm:pt>
    <dgm:pt modelId="{0D963714-350F-4393-8C59-6367AE47A54B}" type="parTrans" cxnId="{75FE6FE8-530C-48FA-A205-92B574B52D2A}">
      <dgm:prSet/>
      <dgm:spPr/>
      <dgm:t>
        <a:bodyPr/>
        <a:lstStyle/>
        <a:p>
          <a:endParaRPr lang="de-DE"/>
        </a:p>
      </dgm:t>
    </dgm:pt>
    <dgm:pt modelId="{C8ABE2C5-3B37-4A1C-B03C-EFFA7C843ADD}" type="sibTrans" cxnId="{75FE6FE8-530C-48FA-A205-92B574B52D2A}">
      <dgm:prSet/>
      <dgm:spPr/>
      <dgm:t>
        <a:bodyPr/>
        <a:lstStyle/>
        <a:p>
          <a:endParaRPr lang="de-DE"/>
        </a:p>
      </dgm:t>
    </dgm:pt>
    <dgm:pt modelId="{BB042185-0DD7-4DB3-8DCE-C27890ACFA4B}">
      <dgm:prSet phldrT="[Text]" custT="1"/>
      <dgm:spPr/>
      <dgm:t>
        <a:bodyPr/>
        <a:lstStyle/>
        <a:p>
          <a:r>
            <a:rPr lang="de-DE" sz="2000" smtClean="0"/>
            <a:t>Mapping </a:t>
          </a:r>
          <a:r>
            <a:rPr lang="de-DE" sz="2000" err="1" smtClean="0"/>
            <a:t>of</a:t>
          </a:r>
          <a:r>
            <a:rPr lang="de-DE" sz="2000" smtClean="0"/>
            <a:t> variables</a:t>
          </a:r>
          <a:endParaRPr lang="de-DE" sz="2000"/>
        </a:p>
      </dgm:t>
    </dgm:pt>
    <dgm:pt modelId="{A02CE5BB-DD09-48B5-B025-8007DFC8A80A}" type="parTrans" cxnId="{C738D182-892E-4D6C-BCAA-F4026CEEF26C}">
      <dgm:prSet/>
      <dgm:spPr/>
      <dgm:t>
        <a:bodyPr/>
        <a:lstStyle/>
        <a:p>
          <a:endParaRPr lang="de-DE"/>
        </a:p>
      </dgm:t>
    </dgm:pt>
    <dgm:pt modelId="{56750AE4-F4F5-4274-A1D4-B0F5270B5418}" type="sibTrans" cxnId="{C738D182-892E-4D6C-BCAA-F4026CEEF26C}">
      <dgm:prSet/>
      <dgm:spPr/>
      <dgm:t>
        <a:bodyPr/>
        <a:lstStyle/>
        <a:p>
          <a:endParaRPr lang="de-DE"/>
        </a:p>
      </dgm:t>
    </dgm:pt>
    <dgm:pt modelId="{EA720FB7-97EA-492D-B418-3CB971A73549}">
      <dgm:prSet phldrT="[Text]" custT="1"/>
      <dgm:spPr/>
      <dgm:t>
        <a:bodyPr/>
        <a:lstStyle/>
        <a:p>
          <a:r>
            <a:rPr lang="de-DE" sz="2000" err="1" smtClean="0"/>
            <a:t>Auxillary</a:t>
          </a:r>
          <a:r>
            <a:rPr lang="de-DE" sz="2000" smtClean="0"/>
            <a:t> variables </a:t>
          </a:r>
          <a:r>
            <a:rPr lang="de-DE" sz="2000" err="1" smtClean="0"/>
            <a:t>and</a:t>
          </a:r>
          <a:r>
            <a:rPr lang="de-DE" sz="2000" smtClean="0"/>
            <a:t> </a:t>
          </a:r>
          <a:r>
            <a:rPr lang="de-DE" sz="2000" err="1" smtClean="0"/>
            <a:t>bounds</a:t>
          </a:r>
          <a:r>
            <a:rPr lang="de-DE" sz="2000" smtClean="0"/>
            <a:t> </a:t>
          </a:r>
          <a:r>
            <a:rPr lang="de-DE" sz="2000" err="1" smtClean="0"/>
            <a:t>calculation</a:t>
          </a:r>
          <a:endParaRPr lang="de-DE" sz="2000"/>
        </a:p>
      </dgm:t>
    </dgm:pt>
    <dgm:pt modelId="{630530B6-EFF9-4FE6-BCF3-1E1607C2F355}" type="parTrans" cxnId="{0C2B4ED8-57BE-4EFB-9A8D-03A8318F9C3E}">
      <dgm:prSet/>
      <dgm:spPr/>
      <dgm:t>
        <a:bodyPr/>
        <a:lstStyle/>
        <a:p>
          <a:endParaRPr lang="de-DE"/>
        </a:p>
      </dgm:t>
    </dgm:pt>
    <dgm:pt modelId="{1BFE8A03-CA21-4654-9B13-B4DAFF44FAD6}" type="sibTrans" cxnId="{0C2B4ED8-57BE-4EFB-9A8D-03A8318F9C3E}">
      <dgm:prSet/>
      <dgm:spPr/>
      <dgm:t>
        <a:bodyPr/>
        <a:lstStyle/>
        <a:p>
          <a:endParaRPr lang="de-DE"/>
        </a:p>
      </dgm:t>
    </dgm:pt>
    <dgm:pt modelId="{3A05459A-2991-439B-ACE2-DEB9AB3E7F64}">
      <dgm:prSet phldrT="[Text]" custT="1"/>
      <dgm:spPr/>
      <dgm:t>
        <a:bodyPr/>
        <a:lstStyle/>
        <a:p>
          <a:r>
            <a:rPr lang="de-DE" sz="2000" err="1" smtClean="0"/>
            <a:t>Append</a:t>
          </a:r>
          <a:r>
            <a:rPr lang="de-DE" sz="2000" smtClean="0"/>
            <a:t>-Mode</a:t>
          </a:r>
          <a:endParaRPr lang="de-DE" sz="2000"/>
        </a:p>
      </dgm:t>
    </dgm:pt>
    <dgm:pt modelId="{12968C3A-5ECA-49B4-9BB1-46B3B5A6981A}" type="sibTrans" cxnId="{1424EA9F-6AF4-4011-B209-3AAE848A0A63}">
      <dgm:prSet/>
      <dgm:spPr/>
      <dgm:t>
        <a:bodyPr/>
        <a:lstStyle/>
        <a:p>
          <a:endParaRPr lang="de-DE"/>
        </a:p>
      </dgm:t>
    </dgm:pt>
    <dgm:pt modelId="{0F376D1B-B2DD-4BA7-B4D1-A801A4FE7678}" type="parTrans" cxnId="{1424EA9F-6AF4-4011-B209-3AAE848A0A63}">
      <dgm:prSet/>
      <dgm:spPr/>
      <dgm:t>
        <a:bodyPr/>
        <a:lstStyle/>
        <a:p>
          <a:endParaRPr lang="de-DE"/>
        </a:p>
      </dgm:t>
    </dgm:pt>
    <dgm:pt modelId="{6D327C14-CD9F-4D01-8F8F-B6352E86849E}" type="pres">
      <dgm:prSet presAssocID="{0194129A-B332-44EF-B0E1-36B0954BB39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C5C36C5-C496-4462-A030-555EEAB26F3C}" type="pres">
      <dgm:prSet presAssocID="{00931FD6-C61C-4B68-B903-3FD04283F83D}" presName="centerShape" presStyleLbl="node0" presStyleIdx="0" presStyleCnt="1" custScaleX="197321" custScaleY="167730"/>
      <dgm:spPr/>
      <dgm:t>
        <a:bodyPr/>
        <a:lstStyle/>
        <a:p>
          <a:endParaRPr lang="de-DE"/>
        </a:p>
      </dgm:t>
    </dgm:pt>
    <dgm:pt modelId="{9AA324F5-8937-4938-9AD8-9762918BDD0A}" type="pres">
      <dgm:prSet presAssocID="{0D963714-350F-4393-8C59-6367AE47A54B}" presName="parTrans" presStyleLbl="sibTrans2D1" presStyleIdx="0" presStyleCnt="4"/>
      <dgm:spPr/>
      <dgm:t>
        <a:bodyPr/>
        <a:lstStyle/>
        <a:p>
          <a:endParaRPr lang="de-DE"/>
        </a:p>
      </dgm:t>
    </dgm:pt>
    <dgm:pt modelId="{973F3B7C-DD6C-4A0B-AD4B-07A598F4DF1E}" type="pres">
      <dgm:prSet presAssocID="{0D963714-350F-4393-8C59-6367AE47A54B}" presName="connectorText" presStyleLbl="sibTrans2D1" presStyleIdx="0" presStyleCnt="4"/>
      <dgm:spPr/>
      <dgm:t>
        <a:bodyPr/>
        <a:lstStyle/>
        <a:p>
          <a:endParaRPr lang="de-DE"/>
        </a:p>
      </dgm:t>
    </dgm:pt>
    <dgm:pt modelId="{F4BEBCD0-D000-4D30-8622-8E001B7878B1}" type="pres">
      <dgm:prSet presAssocID="{54F74DB5-9E9A-4169-8FFE-6508E85E9AB5}" presName="node" presStyleLbl="node1" presStyleIdx="0" presStyleCnt="4" custRadScaleRad="125013" custRadScaleInc="-13706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D394F58-0E1B-46EA-8124-CDD22175BAA0}" type="pres">
      <dgm:prSet presAssocID="{A02CE5BB-DD09-48B5-B025-8007DFC8A80A}" presName="parTrans" presStyleLbl="sibTrans2D1" presStyleIdx="1" presStyleCnt="4"/>
      <dgm:spPr/>
      <dgm:t>
        <a:bodyPr/>
        <a:lstStyle/>
        <a:p>
          <a:endParaRPr lang="de-DE"/>
        </a:p>
      </dgm:t>
    </dgm:pt>
    <dgm:pt modelId="{90E73B4D-44AE-4209-8876-C4C4D525EE11}" type="pres">
      <dgm:prSet presAssocID="{A02CE5BB-DD09-48B5-B025-8007DFC8A80A}" presName="connectorText" presStyleLbl="sibTrans2D1" presStyleIdx="1" presStyleCnt="4"/>
      <dgm:spPr/>
      <dgm:t>
        <a:bodyPr/>
        <a:lstStyle/>
        <a:p>
          <a:endParaRPr lang="de-DE"/>
        </a:p>
      </dgm:t>
    </dgm:pt>
    <dgm:pt modelId="{B653861A-9A7E-4E2F-AB0B-24340A72D9EE}" type="pres">
      <dgm:prSet presAssocID="{BB042185-0DD7-4DB3-8DCE-C27890ACFA4B}" presName="node" presStyleLbl="node1" presStyleIdx="1" presStyleCnt="4" custRadScaleRad="129600" custRadScaleInc="-716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721B70C-F462-4C83-8F64-9E20B998C78C}" type="pres">
      <dgm:prSet presAssocID="{0F376D1B-B2DD-4BA7-B4D1-A801A4FE7678}" presName="parTrans" presStyleLbl="sibTrans2D1" presStyleIdx="2" presStyleCnt="4"/>
      <dgm:spPr/>
      <dgm:t>
        <a:bodyPr/>
        <a:lstStyle/>
        <a:p>
          <a:endParaRPr lang="de-DE"/>
        </a:p>
      </dgm:t>
    </dgm:pt>
    <dgm:pt modelId="{1CEC021D-69D3-4552-A678-E3B90B577B55}" type="pres">
      <dgm:prSet presAssocID="{0F376D1B-B2DD-4BA7-B4D1-A801A4FE7678}" presName="connectorText" presStyleLbl="sibTrans2D1" presStyleIdx="2" presStyleCnt="4"/>
      <dgm:spPr/>
      <dgm:t>
        <a:bodyPr/>
        <a:lstStyle/>
        <a:p>
          <a:endParaRPr lang="de-DE"/>
        </a:p>
      </dgm:t>
    </dgm:pt>
    <dgm:pt modelId="{BB777973-AD24-4092-B6FC-9FEE1162D090}" type="pres">
      <dgm:prSet presAssocID="{3A05459A-2991-439B-ACE2-DEB9AB3E7F64}" presName="node" presStyleLbl="node1" presStyleIdx="2" presStyleCnt="4" custRadScaleRad="129814" custRadScaleInc="-1580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1123715-134C-4204-8F13-0DC9246B2782}" type="pres">
      <dgm:prSet presAssocID="{630530B6-EFF9-4FE6-BCF3-1E1607C2F355}" presName="parTrans" presStyleLbl="sibTrans2D1" presStyleIdx="3" presStyleCnt="4"/>
      <dgm:spPr/>
      <dgm:t>
        <a:bodyPr/>
        <a:lstStyle/>
        <a:p>
          <a:endParaRPr lang="de-DE"/>
        </a:p>
      </dgm:t>
    </dgm:pt>
    <dgm:pt modelId="{6C9DBC96-730C-4353-B278-B3CCA185792F}" type="pres">
      <dgm:prSet presAssocID="{630530B6-EFF9-4FE6-BCF3-1E1607C2F355}" presName="connectorText" presStyleLbl="sibTrans2D1" presStyleIdx="3" presStyleCnt="4"/>
      <dgm:spPr/>
      <dgm:t>
        <a:bodyPr/>
        <a:lstStyle/>
        <a:p>
          <a:endParaRPr lang="de-DE"/>
        </a:p>
      </dgm:t>
    </dgm:pt>
    <dgm:pt modelId="{2D600D64-1C62-434C-8122-1F82270B7393}" type="pres">
      <dgm:prSet presAssocID="{EA720FB7-97EA-492D-B418-3CB971A73549}" presName="node" presStyleLbl="node1" presStyleIdx="3" presStyleCnt="4" custScaleX="118568" custScaleY="98629" custRadScaleRad="126125" custRadScaleInc="-3291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9C0AB79D-D351-404D-A577-76E1C67A7736}" type="presOf" srcId="{0F376D1B-B2DD-4BA7-B4D1-A801A4FE7678}" destId="{1CEC021D-69D3-4552-A678-E3B90B577B55}" srcOrd="1" destOrd="0" presId="urn:microsoft.com/office/officeart/2005/8/layout/radial5"/>
    <dgm:cxn modelId="{6B89FD2A-FE5E-4325-B1BE-9EA65FE9B9D1}" type="presOf" srcId="{0D963714-350F-4393-8C59-6367AE47A54B}" destId="{9AA324F5-8937-4938-9AD8-9762918BDD0A}" srcOrd="0" destOrd="0" presId="urn:microsoft.com/office/officeart/2005/8/layout/radial5"/>
    <dgm:cxn modelId="{B5B08166-B655-4109-958B-CEE95BCB2CFC}" type="presOf" srcId="{3A05459A-2991-439B-ACE2-DEB9AB3E7F64}" destId="{BB777973-AD24-4092-B6FC-9FEE1162D090}" srcOrd="0" destOrd="0" presId="urn:microsoft.com/office/officeart/2005/8/layout/radial5"/>
    <dgm:cxn modelId="{75FE6FE8-530C-48FA-A205-92B574B52D2A}" srcId="{00931FD6-C61C-4B68-B903-3FD04283F83D}" destId="{54F74DB5-9E9A-4169-8FFE-6508E85E9AB5}" srcOrd="0" destOrd="0" parTransId="{0D963714-350F-4393-8C59-6367AE47A54B}" sibTransId="{C8ABE2C5-3B37-4A1C-B03C-EFFA7C843ADD}"/>
    <dgm:cxn modelId="{8B794F67-2002-4125-95FC-E863743A1ACE}" type="presOf" srcId="{BB042185-0DD7-4DB3-8DCE-C27890ACFA4B}" destId="{B653861A-9A7E-4E2F-AB0B-24340A72D9EE}" srcOrd="0" destOrd="0" presId="urn:microsoft.com/office/officeart/2005/8/layout/radial5"/>
    <dgm:cxn modelId="{0C2B4ED8-57BE-4EFB-9A8D-03A8318F9C3E}" srcId="{00931FD6-C61C-4B68-B903-3FD04283F83D}" destId="{EA720FB7-97EA-492D-B418-3CB971A73549}" srcOrd="3" destOrd="0" parTransId="{630530B6-EFF9-4FE6-BCF3-1E1607C2F355}" sibTransId="{1BFE8A03-CA21-4654-9B13-B4DAFF44FAD6}"/>
    <dgm:cxn modelId="{40860AB0-493D-4B92-96C1-3C07DC9E0161}" type="presOf" srcId="{EA720FB7-97EA-492D-B418-3CB971A73549}" destId="{2D600D64-1C62-434C-8122-1F82270B7393}" srcOrd="0" destOrd="0" presId="urn:microsoft.com/office/officeart/2005/8/layout/radial5"/>
    <dgm:cxn modelId="{FF069400-288A-4893-8DE8-66B455007E8C}" type="presOf" srcId="{00931FD6-C61C-4B68-B903-3FD04283F83D}" destId="{0C5C36C5-C496-4462-A030-555EEAB26F3C}" srcOrd="0" destOrd="0" presId="urn:microsoft.com/office/officeart/2005/8/layout/radial5"/>
    <dgm:cxn modelId="{DCECC99C-1B35-4886-814A-7817402BFE08}" type="presOf" srcId="{630530B6-EFF9-4FE6-BCF3-1E1607C2F355}" destId="{6C9DBC96-730C-4353-B278-B3CCA185792F}" srcOrd="1" destOrd="0" presId="urn:microsoft.com/office/officeart/2005/8/layout/radial5"/>
    <dgm:cxn modelId="{D4271608-D4A6-467E-B9F9-CE838CDF3EA3}" type="presOf" srcId="{0D963714-350F-4393-8C59-6367AE47A54B}" destId="{973F3B7C-DD6C-4A0B-AD4B-07A598F4DF1E}" srcOrd="1" destOrd="0" presId="urn:microsoft.com/office/officeart/2005/8/layout/radial5"/>
    <dgm:cxn modelId="{BC54E45E-AF3C-40F8-BB03-990CC280A350}" type="presOf" srcId="{A02CE5BB-DD09-48B5-B025-8007DFC8A80A}" destId="{90E73B4D-44AE-4209-8876-C4C4D525EE11}" srcOrd="1" destOrd="0" presId="urn:microsoft.com/office/officeart/2005/8/layout/radial5"/>
    <dgm:cxn modelId="{40DCA4EC-4DB9-4FE6-88FC-E573A9DB3AE3}" type="presOf" srcId="{A02CE5BB-DD09-48B5-B025-8007DFC8A80A}" destId="{DD394F58-0E1B-46EA-8124-CDD22175BAA0}" srcOrd="0" destOrd="0" presId="urn:microsoft.com/office/officeart/2005/8/layout/radial5"/>
    <dgm:cxn modelId="{1424EA9F-6AF4-4011-B209-3AAE848A0A63}" srcId="{00931FD6-C61C-4B68-B903-3FD04283F83D}" destId="{3A05459A-2991-439B-ACE2-DEB9AB3E7F64}" srcOrd="2" destOrd="0" parTransId="{0F376D1B-B2DD-4BA7-B4D1-A801A4FE7678}" sibTransId="{12968C3A-5ECA-49B4-9BB1-46B3B5A6981A}"/>
    <dgm:cxn modelId="{6A93C243-98EF-4C1A-BB76-6AA2E9DC6196}" type="presOf" srcId="{0194129A-B332-44EF-B0E1-36B0954BB39B}" destId="{6D327C14-CD9F-4D01-8F8F-B6352E86849E}" srcOrd="0" destOrd="0" presId="urn:microsoft.com/office/officeart/2005/8/layout/radial5"/>
    <dgm:cxn modelId="{C738D182-892E-4D6C-BCAA-F4026CEEF26C}" srcId="{00931FD6-C61C-4B68-B903-3FD04283F83D}" destId="{BB042185-0DD7-4DB3-8DCE-C27890ACFA4B}" srcOrd="1" destOrd="0" parTransId="{A02CE5BB-DD09-48B5-B025-8007DFC8A80A}" sibTransId="{56750AE4-F4F5-4274-A1D4-B0F5270B5418}"/>
    <dgm:cxn modelId="{A8E525E2-4BA4-4D4F-BB3D-883880668EDD}" type="presOf" srcId="{630530B6-EFF9-4FE6-BCF3-1E1607C2F355}" destId="{E1123715-134C-4204-8F13-0DC9246B2782}" srcOrd="0" destOrd="0" presId="urn:microsoft.com/office/officeart/2005/8/layout/radial5"/>
    <dgm:cxn modelId="{3F1B177C-5FB7-4C70-B066-9759B215A119}" srcId="{0194129A-B332-44EF-B0E1-36B0954BB39B}" destId="{00931FD6-C61C-4B68-B903-3FD04283F83D}" srcOrd="0" destOrd="0" parTransId="{3A18B5BF-B169-44D1-81E1-073189146708}" sibTransId="{CE7C1D2D-A7C7-4878-9D73-FC63D1E94BE6}"/>
    <dgm:cxn modelId="{1293680D-5953-4435-BEEB-6294D6E73924}" type="presOf" srcId="{54F74DB5-9E9A-4169-8FFE-6508E85E9AB5}" destId="{F4BEBCD0-D000-4D30-8622-8E001B7878B1}" srcOrd="0" destOrd="0" presId="urn:microsoft.com/office/officeart/2005/8/layout/radial5"/>
    <dgm:cxn modelId="{B9065DB1-9565-4332-B451-EB8FE538CEC7}" type="presOf" srcId="{0F376D1B-B2DD-4BA7-B4D1-A801A4FE7678}" destId="{4721B70C-F462-4C83-8F64-9E20B998C78C}" srcOrd="0" destOrd="0" presId="urn:microsoft.com/office/officeart/2005/8/layout/radial5"/>
    <dgm:cxn modelId="{97655FBE-6F34-4BD9-8A26-B9102CBB6440}" type="presParOf" srcId="{6D327C14-CD9F-4D01-8F8F-B6352E86849E}" destId="{0C5C36C5-C496-4462-A030-555EEAB26F3C}" srcOrd="0" destOrd="0" presId="urn:microsoft.com/office/officeart/2005/8/layout/radial5"/>
    <dgm:cxn modelId="{B71F35FB-78AD-481C-BCE8-3A747B75F297}" type="presParOf" srcId="{6D327C14-CD9F-4D01-8F8F-B6352E86849E}" destId="{9AA324F5-8937-4938-9AD8-9762918BDD0A}" srcOrd="1" destOrd="0" presId="urn:microsoft.com/office/officeart/2005/8/layout/radial5"/>
    <dgm:cxn modelId="{DEE0069F-4EC2-46F8-978F-D44BD8262F57}" type="presParOf" srcId="{9AA324F5-8937-4938-9AD8-9762918BDD0A}" destId="{973F3B7C-DD6C-4A0B-AD4B-07A598F4DF1E}" srcOrd="0" destOrd="0" presId="urn:microsoft.com/office/officeart/2005/8/layout/radial5"/>
    <dgm:cxn modelId="{96857637-6E1F-4AFF-AAA9-DAFFA7DBD288}" type="presParOf" srcId="{6D327C14-CD9F-4D01-8F8F-B6352E86849E}" destId="{F4BEBCD0-D000-4D30-8622-8E001B7878B1}" srcOrd="2" destOrd="0" presId="urn:microsoft.com/office/officeart/2005/8/layout/radial5"/>
    <dgm:cxn modelId="{D3F8B598-6E07-4D8E-B641-78F7AE18C484}" type="presParOf" srcId="{6D327C14-CD9F-4D01-8F8F-B6352E86849E}" destId="{DD394F58-0E1B-46EA-8124-CDD22175BAA0}" srcOrd="3" destOrd="0" presId="urn:microsoft.com/office/officeart/2005/8/layout/radial5"/>
    <dgm:cxn modelId="{6986CAC1-A715-4352-85F5-6546C51348D1}" type="presParOf" srcId="{DD394F58-0E1B-46EA-8124-CDD22175BAA0}" destId="{90E73B4D-44AE-4209-8876-C4C4D525EE11}" srcOrd="0" destOrd="0" presId="urn:microsoft.com/office/officeart/2005/8/layout/radial5"/>
    <dgm:cxn modelId="{2284B53E-EA50-4B6F-8662-708BF0CC6212}" type="presParOf" srcId="{6D327C14-CD9F-4D01-8F8F-B6352E86849E}" destId="{B653861A-9A7E-4E2F-AB0B-24340A72D9EE}" srcOrd="4" destOrd="0" presId="urn:microsoft.com/office/officeart/2005/8/layout/radial5"/>
    <dgm:cxn modelId="{183D0528-9CE0-4800-B565-1366B66EA67C}" type="presParOf" srcId="{6D327C14-CD9F-4D01-8F8F-B6352E86849E}" destId="{4721B70C-F462-4C83-8F64-9E20B998C78C}" srcOrd="5" destOrd="0" presId="urn:microsoft.com/office/officeart/2005/8/layout/radial5"/>
    <dgm:cxn modelId="{FC6F84C6-AC82-42E0-858E-0C779783F715}" type="presParOf" srcId="{4721B70C-F462-4C83-8F64-9E20B998C78C}" destId="{1CEC021D-69D3-4552-A678-E3B90B577B55}" srcOrd="0" destOrd="0" presId="urn:microsoft.com/office/officeart/2005/8/layout/radial5"/>
    <dgm:cxn modelId="{9BC6264B-4376-4437-8871-313E8EA534A3}" type="presParOf" srcId="{6D327C14-CD9F-4D01-8F8F-B6352E86849E}" destId="{BB777973-AD24-4092-B6FC-9FEE1162D090}" srcOrd="6" destOrd="0" presId="urn:microsoft.com/office/officeart/2005/8/layout/radial5"/>
    <dgm:cxn modelId="{8E46B865-9B90-4829-8F97-050528F7AE6E}" type="presParOf" srcId="{6D327C14-CD9F-4D01-8F8F-B6352E86849E}" destId="{E1123715-134C-4204-8F13-0DC9246B2782}" srcOrd="7" destOrd="0" presId="urn:microsoft.com/office/officeart/2005/8/layout/radial5"/>
    <dgm:cxn modelId="{8613A8F9-A85A-48D9-93C8-4D9035B49629}" type="presParOf" srcId="{E1123715-134C-4204-8F13-0DC9246B2782}" destId="{6C9DBC96-730C-4353-B278-B3CCA185792F}" srcOrd="0" destOrd="0" presId="urn:microsoft.com/office/officeart/2005/8/layout/radial5"/>
    <dgm:cxn modelId="{8DB4BC7E-1584-4A60-A9FB-924CD28E6950}" type="presParOf" srcId="{6D327C14-CD9F-4D01-8F8F-B6352E86849E}" destId="{2D600D64-1C62-434C-8122-1F82270B739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194129A-B332-44EF-B0E1-36B0954BB39B}" type="doc">
      <dgm:prSet loTypeId="urn:microsoft.com/office/officeart/2005/8/layout/radial5" loCatId="relationship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de-DE"/>
        </a:p>
      </dgm:t>
    </dgm:pt>
    <dgm:pt modelId="{00931FD6-C61C-4B68-B903-3FD04283F83D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de-DE" sz="2000" smtClean="0"/>
            <a:t>Development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the</a:t>
          </a:r>
          <a:r>
            <a:rPr lang="de-DE" sz="2000" smtClean="0"/>
            <a:t> </a:t>
          </a:r>
          <a:r>
            <a:rPr lang="de-DE" sz="2400" err="1" smtClean="0">
              <a:latin typeface="Jokerman" panose="04090605060D06020702" pitchFamily="82" charset="0"/>
            </a:rPr>
            <a:t>cdo</a:t>
          </a:r>
          <a:r>
            <a:rPr lang="de-DE" sz="2400" smtClean="0">
              <a:latin typeface="Jokerman" panose="04090605060D06020702" pitchFamily="82" charset="0"/>
            </a:rPr>
            <a:t> </a:t>
          </a:r>
          <a:r>
            <a:rPr lang="de-DE" sz="2400" err="1" smtClean="0">
              <a:latin typeface="Jokerman" panose="04090605060D06020702" pitchFamily="82" charset="0"/>
            </a:rPr>
            <a:t>cmor</a:t>
          </a:r>
          <a:r>
            <a:rPr lang="de-DE" sz="2400" smtClean="0">
              <a:latin typeface="Jokerman" panose="04090605060D06020702" pitchFamily="82" charset="0"/>
            </a:rPr>
            <a:t> </a:t>
          </a:r>
          <a:r>
            <a:rPr lang="de-DE" sz="2000" smtClean="0"/>
            <a:t>Operator </a:t>
          </a:r>
          <a:r>
            <a:rPr lang="de-DE" sz="2000" err="1" smtClean="0"/>
            <a:t>for</a:t>
          </a:r>
          <a:r>
            <a:rPr lang="de-DE" sz="2000" smtClean="0"/>
            <a:t> </a:t>
          </a:r>
          <a:r>
            <a:rPr lang="de-DE" sz="2000" err="1" smtClean="0"/>
            <a:t>producing</a:t>
          </a:r>
          <a:r>
            <a:rPr lang="de-DE" sz="2000" smtClean="0"/>
            <a:t> CMIP </a:t>
          </a:r>
          <a:r>
            <a:rPr lang="de-DE" sz="2000" err="1" smtClean="0"/>
            <a:t>compliant</a:t>
          </a:r>
          <a:r>
            <a:rPr lang="de-DE" sz="2000" smtClean="0"/>
            <a:t> </a:t>
          </a:r>
          <a:r>
            <a:rPr lang="de-DE" sz="2000" err="1" smtClean="0"/>
            <a:t>output</a:t>
          </a:r>
          <a:endParaRPr lang="de-DE" sz="2000"/>
        </a:p>
      </dgm:t>
    </dgm:pt>
    <dgm:pt modelId="{3A18B5BF-B169-44D1-81E1-073189146708}" type="parTrans" cxnId="{3F1B177C-5FB7-4C70-B066-9759B215A119}">
      <dgm:prSet/>
      <dgm:spPr/>
      <dgm:t>
        <a:bodyPr/>
        <a:lstStyle/>
        <a:p>
          <a:endParaRPr lang="de-DE"/>
        </a:p>
      </dgm:t>
    </dgm:pt>
    <dgm:pt modelId="{CE7C1D2D-A7C7-4878-9D73-FC63D1E94BE6}" type="sibTrans" cxnId="{3F1B177C-5FB7-4C70-B066-9759B215A119}">
      <dgm:prSet/>
      <dgm:spPr/>
      <dgm:t>
        <a:bodyPr/>
        <a:lstStyle/>
        <a:p>
          <a:endParaRPr lang="de-DE"/>
        </a:p>
      </dgm:t>
    </dgm:pt>
    <dgm:pt modelId="{54F74DB5-9E9A-4169-8FFE-6508E85E9AB5}">
      <dgm:prSet phldrT="[Text]" custT="1"/>
      <dgm:spPr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de-DE" sz="2000" smtClean="0"/>
            <a:t>Project </a:t>
          </a:r>
          <a:r>
            <a:rPr lang="de-DE" sz="2000" err="1" smtClean="0"/>
            <a:t>depen-dent</a:t>
          </a:r>
          <a:r>
            <a:rPr lang="de-DE" sz="2000" smtClean="0"/>
            <a:t> check </a:t>
          </a:r>
          <a:r>
            <a:rPr lang="de-DE" sz="2000" err="1" smtClean="0"/>
            <a:t>of</a:t>
          </a:r>
          <a:r>
            <a:rPr lang="de-DE" sz="2000" smtClean="0"/>
            <a:t> </a:t>
          </a:r>
          <a:r>
            <a:rPr lang="de-DE" sz="2000" err="1" smtClean="0"/>
            <a:t>attributes</a:t>
          </a:r>
          <a:endParaRPr lang="de-DE" sz="2000"/>
        </a:p>
      </dgm:t>
    </dgm:pt>
    <dgm:pt modelId="{0D963714-350F-4393-8C59-6367AE47A54B}" type="parTrans" cxnId="{75FE6FE8-530C-48FA-A205-92B574B52D2A}">
      <dgm:prSet/>
      <dgm:spPr/>
      <dgm:t>
        <a:bodyPr/>
        <a:lstStyle/>
        <a:p>
          <a:endParaRPr lang="de-DE"/>
        </a:p>
      </dgm:t>
    </dgm:pt>
    <dgm:pt modelId="{C8ABE2C5-3B37-4A1C-B03C-EFFA7C843ADD}" type="sibTrans" cxnId="{75FE6FE8-530C-48FA-A205-92B574B52D2A}">
      <dgm:prSet/>
      <dgm:spPr/>
      <dgm:t>
        <a:bodyPr/>
        <a:lstStyle/>
        <a:p>
          <a:endParaRPr lang="de-DE"/>
        </a:p>
      </dgm:t>
    </dgm:pt>
    <dgm:pt modelId="{BB042185-0DD7-4DB3-8DCE-C27890ACFA4B}">
      <dgm:prSet phldrT="[Text]" custT="1"/>
      <dgm:spPr>
        <a:ln>
          <a:solidFill>
            <a:srgbClr val="FF0000"/>
          </a:solidFill>
        </a:ln>
      </dgm:spPr>
      <dgm:t>
        <a:bodyPr/>
        <a:lstStyle/>
        <a:p>
          <a:r>
            <a:rPr lang="de-DE" sz="2000" smtClean="0"/>
            <a:t>Mapping </a:t>
          </a:r>
          <a:r>
            <a:rPr lang="de-DE" sz="2000" err="1" smtClean="0"/>
            <a:t>of</a:t>
          </a:r>
          <a:r>
            <a:rPr lang="de-DE" sz="2000" smtClean="0"/>
            <a:t> variables</a:t>
          </a:r>
          <a:endParaRPr lang="de-DE" sz="2000"/>
        </a:p>
      </dgm:t>
    </dgm:pt>
    <dgm:pt modelId="{A02CE5BB-DD09-48B5-B025-8007DFC8A80A}" type="parTrans" cxnId="{C738D182-892E-4D6C-BCAA-F4026CEEF26C}">
      <dgm:prSet/>
      <dgm:spPr/>
      <dgm:t>
        <a:bodyPr/>
        <a:lstStyle/>
        <a:p>
          <a:endParaRPr lang="de-DE"/>
        </a:p>
      </dgm:t>
    </dgm:pt>
    <dgm:pt modelId="{56750AE4-F4F5-4274-A1D4-B0F5270B5418}" type="sibTrans" cxnId="{C738D182-892E-4D6C-BCAA-F4026CEEF26C}">
      <dgm:prSet/>
      <dgm:spPr/>
      <dgm:t>
        <a:bodyPr/>
        <a:lstStyle/>
        <a:p>
          <a:endParaRPr lang="de-DE"/>
        </a:p>
      </dgm:t>
    </dgm:pt>
    <dgm:pt modelId="{EA720FB7-97EA-492D-B418-3CB971A73549}">
      <dgm:prSet phldrT="[Text]" custT="1"/>
      <dgm:spPr/>
      <dgm:t>
        <a:bodyPr/>
        <a:lstStyle/>
        <a:p>
          <a:r>
            <a:rPr lang="de-DE" sz="2000" err="1" smtClean="0"/>
            <a:t>Auxillary</a:t>
          </a:r>
          <a:r>
            <a:rPr lang="de-DE" sz="2000" smtClean="0"/>
            <a:t> variables </a:t>
          </a:r>
          <a:r>
            <a:rPr lang="de-DE" sz="2000" err="1" smtClean="0"/>
            <a:t>and</a:t>
          </a:r>
          <a:r>
            <a:rPr lang="de-DE" sz="2000" smtClean="0"/>
            <a:t> </a:t>
          </a:r>
          <a:r>
            <a:rPr lang="de-DE" sz="2000" err="1" smtClean="0"/>
            <a:t>bounds</a:t>
          </a:r>
          <a:r>
            <a:rPr lang="de-DE" sz="2000" smtClean="0"/>
            <a:t> </a:t>
          </a:r>
          <a:r>
            <a:rPr lang="de-DE" sz="2000" err="1" smtClean="0"/>
            <a:t>calculation</a:t>
          </a:r>
          <a:endParaRPr lang="de-DE" sz="2000"/>
        </a:p>
      </dgm:t>
    </dgm:pt>
    <dgm:pt modelId="{630530B6-EFF9-4FE6-BCF3-1E1607C2F355}" type="parTrans" cxnId="{0C2B4ED8-57BE-4EFB-9A8D-03A8318F9C3E}">
      <dgm:prSet/>
      <dgm:spPr/>
      <dgm:t>
        <a:bodyPr/>
        <a:lstStyle/>
        <a:p>
          <a:endParaRPr lang="de-DE"/>
        </a:p>
      </dgm:t>
    </dgm:pt>
    <dgm:pt modelId="{1BFE8A03-CA21-4654-9B13-B4DAFF44FAD6}" type="sibTrans" cxnId="{0C2B4ED8-57BE-4EFB-9A8D-03A8318F9C3E}">
      <dgm:prSet/>
      <dgm:spPr/>
      <dgm:t>
        <a:bodyPr/>
        <a:lstStyle/>
        <a:p>
          <a:endParaRPr lang="de-DE"/>
        </a:p>
      </dgm:t>
    </dgm:pt>
    <dgm:pt modelId="{3A05459A-2991-439B-ACE2-DEB9AB3E7F64}">
      <dgm:prSet phldrT="[Text]" custT="1"/>
      <dgm:spPr/>
      <dgm:t>
        <a:bodyPr/>
        <a:lstStyle/>
        <a:p>
          <a:r>
            <a:rPr lang="de-DE" sz="2000" err="1" smtClean="0"/>
            <a:t>Append</a:t>
          </a:r>
          <a:r>
            <a:rPr lang="de-DE" sz="2000" smtClean="0"/>
            <a:t>-Mode</a:t>
          </a:r>
          <a:endParaRPr lang="de-DE" sz="2000"/>
        </a:p>
      </dgm:t>
    </dgm:pt>
    <dgm:pt modelId="{12968C3A-5ECA-49B4-9BB1-46B3B5A6981A}" type="sibTrans" cxnId="{1424EA9F-6AF4-4011-B209-3AAE848A0A63}">
      <dgm:prSet/>
      <dgm:spPr/>
      <dgm:t>
        <a:bodyPr/>
        <a:lstStyle/>
        <a:p>
          <a:endParaRPr lang="de-DE"/>
        </a:p>
      </dgm:t>
    </dgm:pt>
    <dgm:pt modelId="{0F376D1B-B2DD-4BA7-B4D1-A801A4FE7678}" type="parTrans" cxnId="{1424EA9F-6AF4-4011-B209-3AAE848A0A63}">
      <dgm:prSet/>
      <dgm:spPr/>
      <dgm:t>
        <a:bodyPr/>
        <a:lstStyle/>
        <a:p>
          <a:endParaRPr lang="de-DE"/>
        </a:p>
      </dgm:t>
    </dgm:pt>
    <dgm:pt modelId="{6D327C14-CD9F-4D01-8F8F-B6352E86849E}" type="pres">
      <dgm:prSet presAssocID="{0194129A-B332-44EF-B0E1-36B0954BB39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0C5C36C5-C496-4462-A030-555EEAB26F3C}" type="pres">
      <dgm:prSet presAssocID="{00931FD6-C61C-4B68-B903-3FD04283F83D}" presName="centerShape" presStyleLbl="node0" presStyleIdx="0" presStyleCnt="1" custScaleX="197321" custScaleY="167730"/>
      <dgm:spPr/>
      <dgm:t>
        <a:bodyPr/>
        <a:lstStyle/>
        <a:p>
          <a:endParaRPr lang="de-DE"/>
        </a:p>
      </dgm:t>
    </dgm:pt>
    <dgm:pt modelId="{9AA324F5-8937-4938-9AD8-9762918BDD0A}" type="pres">
      <dgm:prSet presAssocID="{0D963714-350F-4393-8C59-6367AE47A54B}" presName="parTrans" presStyleLbl="sibTrans2D1" presStyleIdx="0" presStyleCnt="4"/>
      <dgm:spPr/>
      <dgm:t>
        <a:bodyPr/>
        <a:lstStyle/>
        <a:p>
          <a:endParaRPr lang="de-DE"/>
        </a:p>
      </dgm:t>
    </dgm:pt>
    <dgm:pt modelId="{973F3B7C-DD6C-4A0B-AD4B-07A598F4DF1E}" type="pres">
      <dgm:prSet presAssocID="{0D963714-350F-4393-8C59-6367AE47A54B}" presName="connectorText" presStyleLbl="sibTrans2D1" presStyleIdx="0" presStyleCnt="4"/>
      <dgm:spPr/>
      <dgm:t>
        <a:bodyPr/>
        <a:lstStyle/>
        <a:p>
          <a:endParaRPr lang="de-DE"/>
        </a:p>
      </dgm:t>
    </dgm:pt>
    <dgm:pt modelId="{F4BEBCD0-D000-4D30-8622-8E001B7878B1}" type="pres">
      <dgm:prSet presAssocID="{54F74DB5-9E9A-4169-8FFE-6508E85E9AB5}" presName="node" presStyleLbl="node1" presStyleIdx="0" presStyleCnt="4" custRadScaleRad="125013" custRadScaleInc="-13706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D394F58-0E1B-46EA-8124-CDD22175BAA0}" type="pres">
      <dgm:prSet presAssocID="{A02CE5BB-DD09-48B5-B025-8007DFC8A80A}" presName="parTrans" presStyleLbl="sibTrans2D1" presStyleIdx="1" presStyleCnt="4"/>
      <dgm:spPr/>
      <dgm:t>
        <a:bodyPr/>
        <a:lstStyle/>
        <a:p>
          <a:endParaRPr lang="de-DE"/>
        </a:p>
      </dgm:t>
    </dgm:pt>
    <dgm:pt modelId="{90E73B4D-44AE-4209-8876-C4C4D525EE11}" type="pres">
      <dgm:prSet presAssocID="{A02CE5BB-DD09-48B5-B025-8007DFC8A80A}" presName="connectorText" presStyleLbl="sibTrans2D1" presStyleIdx="1" presStyleCnt="4"/>
      <dgm:spPr/>
      <dgm:t>
        <a:bodyPr/>
        <a:lstStyle/>
        <a:p>
          <a:endParaRPr lang="de-DE"/>
        </a:p>
      </dgm:t>
    </dgm:pt>
    <dgm:pt modelId="{B653861A-9A7E-4E2F-AB0B-24340A72D9EE}" type="pres">
      <dgm:prSet presAssocID="{BB042185-0DD7-4DB3-8DCE-C27890ACFA4B}" presName="node" presStyleLbl="node1" presStyleIdx="1" presStyleCnt="4" custRadScaleRad="129600" custRadScaleInc="-716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721B70C-F462-4C83-8F64-9E20B998C78C}" type="pres">
      <dgm:prSet presAssocID="{0F376D1B-B2DD-4BA7-B4D1-A801A4FE7678}" presName="parTrans" presStyleLbl="sibTrans2D1" presStyleIdx="2" presStyleCnt="4"/>
      <dgm:spPr/>
      <dgm:t>
        <a:bodyPr/>
        <a:lstStyle/>
        <a:p>
          <a:endParaRPr lang="de-DE"/>
        </a:p>
      </dgm:t>
    </dgm:pt>
    <dgm:pt modelId="{1CEC021D-69D3-4552-A678-E3B90B577B55}" type="pres">
      <dgm:prSet presAssocID="{0F376D1B-B2DD-4BA7-B4D1-A801A4FE7678}" presName="connectorText" presStyleLbl="sibTrans2D1" presStyleIdx="2" presStyleCnt="4"/>
      <dgm:spPr/>
      <dgm:t>
        <a:bodyPr/>
        <a:lstStyle/>
        <a:p>
          <a:endParaRPr lang="de-DE"/>
        </a:p>
      </dgm:t>
    </dgm:pt>
    <dgm:pt modelId="{BB777973-AD24-4092-B6FC-9FEE1162D090}" type="pres">
      <dgm:prSet presAssocID="{3A05459A-2991-439B-ACE2-DEB9AB3E7F64}" presName="node" presStyleLbl="node1" presStyleIdx="2" presStyleCnt="4" custRadScaleRad="129814" custRadScaleInc="-15805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1123715-134C-4204-8F13-0DC9246B2782}" type="pres">
      <dgm:prSet presAssocID="{630530B6-EFF9-4FE6-BCF3-1E1607C2F355}" presName="parTrans" presStyleLbl="sibTrans2D1" presStyleIdx="3" presStyleCnt="4"/>
      <dgm:spPr/>
      <dgm:t>
        <a:bodyPr/>
        <a:lstStyle/>
        <a:p>
          <a:endParaRPr lang="de-DE"/>
        </a:p>
      </dgm:t>
    </dgm:pt>
    <dgm:pt modelId="{6C9DBC96-730C-4353-B278-B3CCA185792F}" type="pres">
      <dgm:prSet presAssocID="{630530B6-EFF9-4FE6-BCF3-1E1607C2F355}" presName="connectorText" presStyleLbl="sibTrans2D1" presStyleIdx="3" presStyleCnt="4"/>
      <dgm:spPr/>
      <dgm:t>
        <a:bodyPr/>
        <a:lstStyle/>
        <a:p>
          <a:endParaRPr lang="de-DE"/>
        </a:p>
      </dgm:t>
    </dgm:pt>
    <dgm:pt modelId="{2D600D64-1C62-434C-8122-1F82270B7393}" type="pres">
      <dgm:prSet presAssocID="{EA720FB7-97EA-492D-B418-3CB971A73549}" presName="node" presStyleLbl="node1" presStyleIdx="3" presStyleCnt="4" custScaleX="118568" custScaleY="98629" custRadScaleRad="126125" custRadScaleInc="-3291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75FE6FE8-530C-48FA-A205-92B574B52D2A}" srcId="{00931FD6-C61C-4B68-B903-3FD04283F83D}" destId="{54F74DB5-9E9A-4169-8FFE-6508E85E9AB5}" srcOrd="0" destOrd="0" parTransId="{0D963714-350F-4393-8C59-6367AE47A54B}" sibTransId="{C8ABE2C5-3B37-4A1C-B03C-EFFA7C843ADD}"/>
    <dgm:cxn modelId="{0C2B4ED8-57BE-4EFB-9A8D-03A8318F9C3E}" srcId="{00931FD6-C61C-4B68-B903-3FD04283F83D}" destId="{EA720FB7-97EA-492D-B418-3CB971A73549}" srcOrd="3" destOrd="0" parTransId="{630530B6-EFF9-4FE6-BCF3-1E1607C2F355}" sibTransId="{1BFE8A03-CA21-4654-9B13-B4DAFF44FAD6}"/>
    <dgm:cxn modelId="{C3148523-D3DE-4F6E-9A5D-2B0D664A965C}" type="presOf" srcId="{BB042185-0DD7-4DB3-8DCE-C27890ACFA4B}" destId="{B653861A-9A7E-4E2F-AB0B-24340A72D9EE}" srcOrd="0" destOrd="0" presId="urn:microsoft.com/office/officeart/2005/8/layout/radial5"/>
    <dgm:cxn modelId="{62002D45-28DC-4327-8EDA-04576AED20A8}" type="presOf" srcId="{0194129A-B332-44EF-B0E1-36B0954BB39B}" destId="{6D327C14-CD9F-4D01-8F8F-B6352E86849E}" srcOrd="0" destOrd="0" presId="urn:microsoft.com/office/officeart/2005/8/layout/radial5"/>
    <dgm:cxn modelId="{FA5C5BC0-862F-4472-82A0-70F337E13F37}" type="presOf" srcId="{00931FD6-C61C-4B68-B903-3FD04283F83D}" destId="{0C5C36C5-C496-4462-A030-555EEAB26F3C}" srcOrd="0" destOrd="0" presId="urn:microsoft.com/office/officeart/2005/8/layout/radial5"/>
    <dgm:cxn modelId="{AF80B30E-65DA-4F0D-89A4-60082DFD1217}" type="presOf" srcId="{0F376D1B-B2DD-4BA7-B4D1-A801A4FE7678}" destId="{4721B70C-F462-4C83-8F64-9E20B998C78C}" srcOrd="0" destOrd="0" presId="urn:microsoft.com/office/officeart/2005/8/layout/radial5"/>
    <dgm:cxn modelId="{99CBF262-C06F-4F96-8311-FEC63C2F742D}" type="presOf" srcId="{630530B6-EFF9-4FE6-BCF3-1E1607C2F355}" destId="{E1123715-134C-4204-8F13-0DC9246B2782}" srcOrd="0" destOrd="0" presId="urn:microsoft.com/office/officeart/2005/8/layout/radial5"/>
    <dgm:cxn modelId="{1424EA9F-6AF4-4011-B209-3AAE848A0A63}" srcId="{00931FD6-C61C-4B68-B903-3FD04283F83D}" destId="{3A05459A-2991-439B-ACE2-DEB9AB3E7F64}" srcOrd="2" destOrd="0" parTransId="{0F376D1B-B2DD-4BA7-B4D1-A801A4FE7678}" sibTransId="{12968C3A-5ECA-49B4-9BB1-46B3B5A6981A}"/>
    <dgm:cxn modelId="{B6CAD843-D0DD-43BA-A9E2-00D8461D58C5}" type="presOf" srcId="{0D963714-350F-4393-8C59-6367AE47A54B}" destId="{9AA324F5-8937-4938-9AD8-9762918BDD0A}" srcOrd="0" destOrd="0" presId="urn:microsoft.com/office/officeart/2005/8/layout/radial5"/>
    <dgm:cxn modelId="{C738D182-892E-4D6C-BCAA-F4026CEEF26C}" srcId="{00931FD6-C61C-4B68-B903-3FD04283F83D}" destId="{BB042185-0DD7-4DB3-8DCE-C27890ACFA4B}" srcOrd="1" destOrd="0" parTransId="{A02CE5BB-DD09-48B5-B025-8007DFC8A80A}" sibTransId="{56750AE4-F4F5-4274-A1D4-B0F5270B5418}"/>
    <dgm:cxn modelId="{3F1B177C-5FB7-4C70-B066-9759B215A119}" srcId="{0194129A-B332-44EF-B0E1-36B0954BB39B}" destId="{00931FD6-C61C-4B68-B903-3FD04283F83D}" srcOrd="0" destOrd="0" parTransId="{3A18B5BF-B169-44D1-81E1-073189146708}" sibTransId="{CE7C1D2D-A7C7-4878-9D73-FC63D1E94BE6}"/>
    <dgm:cxn modelId="{AA9F0013-6BCC-47E5-A4FD-7F10C114793E}" type="presOf" srcId="{EA720FB7-97EA-492D-B418-3CB971A73549}" destId="{2D600D64-1C62-434C-8122-1F82270B7393}" srcOrd="0" destOrd="0" presId="urn:microsoft.com/office/officeart/2005/8/layout/radial5"/>
    <dgm:cxn modelId="{717EC630-2584-4346-B925-6AD7867A0903}" type="presOf" srcId="{54F74DB5-9E9A-4169-8FFE-6508E85E9AB5}" destId="{F4BEBCD0-D000-4D30-8622-8E001B7878B1}" srcOrd="0" destOrd="0" presId="urn:microsoft.com/office/officeart/2005/8/layout/radial5"/>
    <dgm:cxn modelId="{4225A964-5AC9-4608-9353-CE5FB6091147}" type="presOf" srcId="{0D963714-350F-4393-8C59-6367AE47A54B}" destId="{973F3B7C-DD6C-4A0B-AD4B-07A598F4DF1E}" srcOrd="1" destOrd="0" presId="urn:microsoft.com/office/officeart/2005/8/layout/radial5"/>
    <dgm:cxn modelId="{79A25E6D-833D-4884-B26D-F2B8BD58954A}" type="presOf" srcId="{3A05459A-2991-439B-ACE2-DEB9AB3E7F64}" destId="{BB777973-AD24-4092-B6FC-9FEE1162D090}" srcOrd="0" destOrd="0" presId="urn:microsoft.com/office/officeart/2005/8/layout/radial5"/>
    <dgm:cxn modelId="{FEA5EFA2-F85C-42FF-AFFB-9D151A20C1D6}" type="presOf" srcId="{0F376D1B-B2DD-4BA7-B4D1-A801A4FE7678}" destId="{1CEC021D-69D3-4552-A678-E3B90B577B55}" srcOrd="1" destOrd="0" presId="urn:microsoft.com/office/officeart/2005/8/layout/radial5"/>
    <dgm:cxn modelId="{E5678DE8-707A-40C6-93BE-D95B61694C08}" type="presOf" srcId="{A02CE5BB-DD09-48B5-B025-8007DFC8A80A}" destId="{DD394F58-0E1B-46EA-8124-CDD22175BAA0}" srcOrd="0" destOrd="0" presId="urn:microsoft.com/office/officeart/2005/8/layout/radial5"/>
    <dgm:cxn modelId="{A42FA546-6B97-46DA-AD9B-8BF5CCDFFE5A}" type="presOf" srcId="{630530B6-EFF9-4FE6-BCF3-1E1607C2F355}" destId="{6C9DBC96-730C-4353-B278-B3CCA185792F}" srcOrd="1" destOrd="0" presId="urn:microsoft.com/office/officeart/2005/8/layout/radial5"/>
    <dgm:cxn modelId="{9395E505-6879-4E6F-946A-32D31BAE50F2}" type="presOf" srcId="{A02CE5BB-DD09-48B5-B025-8007DFC8A80A}" destId="{90E73B4D-44AE-4209-8876-C4C4D525EE11}" srcOrd="1" destOrd="0" presId="urn:microsoft.com/office/officeart/2005/8/layout/radial5"/>
    <dgm:cxn modelId="{07500189-E2B6-4072-9432-5860885C4C57}" type="presParOf" srcId="{6D327C14-CD9F-4D01-8F8F-B6352E86849E}" destId="{0C5C36C5-C496-4462-A030-555EEAB26F3C}" srcOrd="0" destOrd="0" presId="urn:microsoft.com/office/officeart/2005/8/layout/radial5"/>
    <dgm:cxn modelId="{E18A2A34-9E12-4BBC-AB84-38B260291688}" type="presParOf" srcId="{6D327C14-CD9F-4D01-8F8F-B6352E86849E}" destId="{9AA324F5-8937-4938-9AD8-9762918BDD0A}" srcOrd="1" destOrd="0" presId="urn:microsoft.com/office/officeart/2005/8/layout/radial5"/>
    <dgm:cxn modelId="{41CAFCC9-F486-4B97-8A3A-BC34EC8F44AD}" type="presParOf" srcId="{9AA324F5-8937-4938-9AD8-9762918BDD0A}" destId="{973F3B7C-DD6C-4A0B-AD4B-07A598F4DF1E}" srcOrd="0" destOrd="0" presId="urn:microsoft.com/office/officeart/2005/8/layout/radial5"/>
    <dgm:cxn modelId="{CAC2F58D-FF65-485A-8078-C021B6149118}" type="presParOf" srcId="{6D327C14-CD9F-4D01-8F8F-B6352E86849E}" destId="{F4BEBCD0-D000-4D30-8622-8E001B7878B1}" srcOrd="2" destOrd="0" presId="urn:microsoft.com/office/officeart/2005/8/layout/radial5"/>
    <dgm:cxn modelId="{0473BD14-2A62-4E39-ABE0-0C704FB22204}" type="presParOf" srcId="{6D327C14-CD9F-4D01-8F8F-B6352E86849E}" destId="{DD394F58-0E1B-46EA-8124-CDD22175BAA0}" srcOrd="3" destOrd="0" presId="urn:microsoft.com/office/officeart/2005/8/layout/radial5"/>
    <dgm:cxn modelId="{5C986575-B981-498D-BFA4-D60B9C7DB34C}" type="presParOf" srcId="{DD394F58-0E1B-46EA-8124-CDD22175BAA0}" destId="{90E73B4D-44AE-4209-8876-C4C4D525EE11}" srcOrd="0" destOrd="0" presId="urn:microsoft.com/office/officeart/2005/8/layout/radial5"/>
    <dgm:cxn modelId="{1124B696-CDEB-4005-8340-69261629F570}" type="presParOf" srcId="{6D327C14-CD9F-4D01-8F8F-B6352E86849E}" destId="{B653861A-9A7E-4E2F-AB0B-24340A72D9EE}" srcOrd="4" destOrd="0" presId="urn:microsoft.com/office/officeart/2005/8/layout/radial5"/>
    <dgm:cxn modelId="{56D795B9-F2D4-4B21-98A0-9675467AACC2}" type="presParOf" srcId="{6D327C14-CD9F-4D01-8F8F-B6352E86849E}" destId="{4721B70C-F462-4C83-8F64-9E20B998C78C}" srcOrd="5" destOrd="0" presId="urn:microsoft.com/office/officeart/2005/8/layout/radial5"/>
    <dgm:cxn modelId="{6145BD0A-E729-48F3-8920-EEC4EF8241DF}" type="presParOf" srcId="{4721B70C-F462-4C83-8F64-9E20B998C78C}" destId="{1CEC021D-69D3-4552-A678-E3B90B577B55}" srcOrd="0" destOrd="0" presId="urn:microsoft.com/office/officeart/2005/8/layout/radial5"/>
    <dgm:cxn modelId="{39A95EDB-1C39-47FF-8813-4D301569D91D}" type="presParOf" srcId="{6D327C14-CD9F-4D01-8F8F-B6352E86849E}" destId="{BB777973-AD24-4092-B6FC-9FEE1162D090}" srcOrd="6" destOrd="0" presId="urn:microsoft.com/office/officeart/2005/8/layout/radial5"/>
    <dgm:cxn modelId="{25CEFA18-DD0B-44C4-987F-6D555B26BB03}" type="presParOf" srcId="{6D327C14-CD9F-4D01-8F8F-B6352E86849E}" destId="{E1123715-134C-4204-8F13-0DC9246B2782}" srcOrd="7" destOrd="0" presId="urn:microsoft.com/office/officeart/2005/8/layout/radial5"/>
    <dgm:cxn modelId="{8A3DEE36-1AE9-48A8-BBAC-40765FFA12E9}" type="presParOf" srcId="{E1123715-134C-4204-8F13-0DC9246B2782}" destId="{6C9DBC96-730C-4353-B278-B3CCA185792F}" srcOrd="0" destOrd="0" presId="urn:microsoft.com/office/officeart/2005/8/layout/radial5"/>
    <dgm:cxn modelId="{9880E679-7C23-4AA2-938C-8AF0D695D466}" type="presParOf" srcId="{6D327C14-CD9F-4D01-8F8F-B6352E86849E}" destId="{2D600D64-1C62-434C-8122-1F82270B739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A935F54-29C1-4CFD-A5F6-2EBAD8DF16B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1643A4C6-E136-4B79-B22A-8D0592A252C1}">
      <dgm:prSet phldrT="[Text]"/>
      <dgm:spPr/>
      <dgm:t>
        <a:bodyPr/>
        <a:lstStyle/>
        <a:p>
          <a:r>
            <a:rPr lang="de-DE" smtClean="0"/>
            <a:t>INFILE</a:t>
          </a:r>
          <a:endParaRPr lang="de-DE"/>
        </a:p>
      </dgm:t>
    </dgm:pt>
    <dgm:pt modelId="{5E7B0442-0C2C-493F-A49E-62974B6B1F14}" type="parTrans" cxnId="{3F859D66-2CED-40F4-9D9B-CA1E8F23DB08}">
      <dgm:prSet/>
      <dgm:spPr/>
      <dgm:t>
        <a:bodyPr/>
        <a:lstStyle/>
        <a:p>
          <a:endParaRPr lang="de-DE"/>
        </a:p>
      </dgm:t>
    </dgm:pt>
    <dgm:pt modelId="{A4223279-80FB-4190-B69E-B03A2B1191EC}" type="sibTrans" cxnId="{3F859D66-2CED-40F4-9D9B-CA1E8F23DB08}">
      <dgm:prSet/>
      <dgm:spPr/>
      <dgm:t>
        <a:bodyPr/>
        <a:lstStyle/>
        <a:p>
          <a:endParaRPr lang="de-DE"/>
        </a:p>
      </dgm:t>
    </dgm:pt>
    <dgm:pt modelId="{4EC7DAA8-E660-4B89-9117-82E279C8F53F}">
      <dgm:prSet phldrT="[Text]"/>
      <dgm:spPr/>
      <dgm:t>
        <a:bodyPr/>
        <a:lstStyle/>
        <a:p>
          <a:r>
            <a:rPr lang="de-DE" dirty="0" err="1" smtClean="0"/>
            <a:t>Selection</a:t>
          </a:r>
          <a:endParaRPr lang="de-DE" dirty="0" smtClean="0"/>
        </a:p>
      </dgm:t>
    </dgm:pt>
    <dgm:pt modelId="{B0B00133-E652-4924-97AC-EFA1FF45A335}" type="parTrans" cxnId="{1FABA033-A9A0-4F99-B636-D00D3A60635A}">
      <dgm:prSet/>
      <dgm:spPr/>
      <dgm:t>
        <a:bodyPr/>
        <a:lstStyle/>
        <a:p>
          <a:endParaRPr lang="de-DE"/>
        </a:p>
      </dgm:t>
    </dgm:pt>
    <dgm:pt modelId="{6E082D54-75C4-4019-9274-7A626598B661}" type="sibTrans" cxnId="{1FABA033-A9A0-4F99-B636-D00D3A60635A}">
      <dgm:prSet/>
      <dgm:spPr/>
      <dgm:t>
        <a:bodyPr/>
        <a:lstStyle/>
        <a:p>
          <a:endParaRPr lang="de-DE"/>
        </a:p>
      </dgm:t>
    </dgm:pt>
    <dgm:pt modelId="{B99069AA-3CCD-4554-93C1-FBEC3F678632}">
      <dgm:prSet phldrT="[Text]"/>
      <dgm:spPr/>
      <dgm:t>
        <a:bodyPr/>
        <a:lstStyle/>
        <a:p>
          <a:r>
            <a:rPr lang="de-DE" dirty="0" smtClean="0"/>
            <a:t>Mapping</a:t>
          </a:r>
          <a:endParaRPr lang="de-DE" dirty="0"/>
        </a:p>
      </dgm:t>
    </dgm:pt>
    <dgm:pt modelId="{283B09CC-C7A7-4F1E-8E0C-B11AF1DBB5B4}" type="parTrans" cxnId="{87C6FF25-6634-402A-9E59-63B0DF8FC999}">
      <dgm:prSet/>
      <dgm:spPr/>
      <dgm:t>
        <a:bodyPr/>
        <a:lstStyle/>
        <a:p>
          <a:endParaRPr lang="de-DE"/>
        </a:p>
      </dgm:t>
    </dgm:pt>
    <dgm:pt modelId="{DD5A9C14-33C8-4B4D-ACD2-C83C22E94D47}" type="sibTrans" cxnId="{87C6FF25-6634-402A-9E59-63B0DF8FC999}">
      <dgm:prSet/>
      <dgm:spPr/>
      <dgm:t>
        <a:bodyPr/>
        <a:lstStyle/>
        <a:p>
          <a:endParaRPr lang="de-DE"/>
        </a:p>
      </dgm:t>
    </dgm:pt>
    <dgm:pt modelId="{EE5697C8-1E41-4AA3-93F3-CA27EDD50B60}">
      <dgm:prSet phldrT="[Text]"/>
      <dgm:spPr>
        <a:solidFill>
          <a:schemeClr val="accent1"/>
        </a:solidFill>
      </dgm:spPr>
      <dgm:t>
        <a:bodyPr/>
        <a:lstStyle/>
        <a:p>
          <a:r>
            <a:rPr lang="de-DE" dirty="0" smtClean="0"/>
            <a:t>CMOR</a:t>
          </a:r>
          <a:endParaRPr lang="de-DE" dirty="0"/>
        </a:p>
      </dgm:t>
    </dgm:pt>
    <dgm:pt modelId="{C0B291D2-704E-4786-932C-7ED35466C20C}" type="parTrans" cxnId="{A6823959-2616-44B4-9536-866AE89A76F0}">
      <dgm:prSet/>
      <dgm:spPr/>
      <dgm:t>
        <a:bodyPr/>
        <a:lstStyle/>
        <a:p>
          <a:endParaRPr lang="en-GB"/>
        </a:p>
      </dgm:t>
    </dgm:pt>
    <dgm:pt modelId="{55A44B13-2A6E-4F95-A03A-1451030FE9E3}" type="sibTrans" cxnId="{A6823959-2616-44B4-9536-866AE89A76F0}">
      <dgm:prSet/>
      <dgm:spPr/>
      <dgm:t>
        <a:bodyPr/>
        <a:lstStyle/>
        <a:p>
          <a:endParaRPr lang="en-GB"/>
        </a:p>
      </dgm:t>
    </dgm:pt>
    <dgm:pt modelId="{68DFFBE3-776E-4A87-82F7-23074CEDA2DD}">
      <dgm:prSet phldrT="[Text]"/>
      <dgm:spPr/>
      <dgm:t>
        <a:bodyPr/>
        <a:lstStyle/>
        <a:p>
          <a:r>
            <a:rPr lang="de-DE" dirty="0" smtClean="0"/>
            <a:t>per </a:t>
          </a:r>
          <a:r>
            <a:rPr lang="de-DE" dirty="0" err="1" smtClean="0"/>
            <a:t>command</a:t>
          </a:r>
          <a:r>
            <a:rPr lang="de-DE" dirty="0" smtClean="0"/>
            <a:t> </a:t>
          </a:r>
          <a:r>
            <a:rPr lang="de-DE" dirty="0" err="1" smtClean="0"/>
            <a:t>line</a:t>
          </a:r>
          <a:endParaRPr lang="de-DE" dirty="0"/>
        </a:p>
      </dgm:t>
    </dgm:pt>
    <dgm:pt modelId="{1B80BE13-FB10-4C2B-A8B1-A11251CEB2F4}" type="parTrans" cxnId="{94D89011-F031-42AD-A4D5-67C839D7F3A3}">
      <dgm:prSet/>
      <dgm:spPr/>
      <dgm:t>
        <a:bodyPr/>
        <a:lstStyle/>
        <a:p>
          <a:endParaRPr lang="en-GB"/>
        </a:p>
      </dgm:t>
    </dgm:pt>
    <dgm:pt modelId="{62D60FA8-FCA5-4E06-917E-48395A6C0C23}" type="sibTrans" cxnId="{94D89011-F031-42AD-A4D5-67C839D7F3A3}">
      <dgm:prSet/>
      <dgm:spPr/>
      <dgm:t>
        <a:bodyPr/>
        <a:lstStyle/>
        <a:p>
          <a:endParaRPr lang="en-GB"/>
        </a:p>
      </dgm:t>
    </dgm:pt>
    <dgm:pt modelId="{2961F3FA-12E4-4C2B-AC94-9D796975709E}">
      <dgm:prSet phldrT="[Text]"/>
      <dgm:spPr/>
      <dgm:t>
        <a:bodyPr/>
        <a:lstStyle/>
        <a:p>
          <a:r>
            <a:rPr lang="de-DE" dirty="0" err="1" smtClean="0"/>
            <a:t>with</a:t>
          </a:r>
          <a:r>
            <a:rPr lang="de-DE" dirty="0" smtClean="0"/>
            <a:t> a </a:t>
          </a:r>
          <a:r>
            <a:rPr lang="de-DE" dirty="0" err="1" smtClean="0"/>
            <a:t>table</a:t>
          </a:r>
          <a:endParaRPr lang="de-DE" dirty="0"/>
        </a:p>
      </dgm:t>
    </dgm:pt>
    <dgm:pt modelId="{70E7ED1A-B261-4242-ACFE-ACDE8801F783}" type="parTrans" cxnId="{033EAB0A-B11B-460B-823E-614D38FAF15C}">
      <dgm:prSet/>
      <dgm:spPr/>
      <dgm:t>
        <a:bodyPr/>
        <a:lstStyle/>
        <a:p>
          <a:endParaRPr lang="en-GB"/>
        </a:p>
      </dgm:t>
    </dgm:pt>
    <dgm:pt modelId="{F8102E4A-B475-4027-B98B-CC9E57D10907}" type="sibTrans" cxnId="{033EAB0A-B11B-460B-823E-614D38FAF15C}">
      <dgm:prSet/>
      <dgm:spPr/>
      <dgm:t>
        <a:bodyPr/>
        <a:lstStyle/>
        <a:p>
          <a:endParaRPr lang="en-GB"/>
        </a:p>
      </dgm:t>
    </dgm:pt>
    <dgm:pt modelId="{832CEC1D-E6AE-49C8-B95E-CCD6DC6FA16F}" type="pres">
      <dgm:prSet presAssocID="{DA935F54-29C1-4CFD-A5F6-2EBAD8DF16B3}" presName="Name0" presStyleCnt="0">
        <dgm:presLayoutVars>
          <dgm:dir/>
          <dgm:resizeHandles val="exact"/>
        </dgm:presLayoutVars>
      </dgm:prSet>
      <dgm:spPr/>
    </dgm:pt>
    <dgm:pt modelId="{C70A1282-A39E-4F2D-BB55-24150F21A434}" type="pres">
      <dgm:prSet presAssocID="{1643A4C6-E136-4B79-B22A-8D0592A252C1}" presName="node" presStyleLbl="node1" presStyleIdx="0" presStyleCnt="4" custScaleX="39597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6DB9171-0E61-43F8-81E2-DCA65106670D}" type="pres">
      <dgm:prSet presAssocID="{A4223279-80FB-4190-B69E-B03A2B1191EC}" presName="sibTrans" presStyleLbl="sibTrans2D1" presStyleIdx="0" presStyleCnt="3"/>
      <dgm:spPr/>
      <dgm:t>
        <a:bodyPr/>
        <a:lstStyle/>
        <a:p>
          <a:endParaRPr lang="de-DE"/>
        </a:p>
      </dgm:t>
    </dgm:pt>
    <dgm:pt modelId="{8A6F1E3E-9D6D-445B-94F2-F60AD7290A4C}" type="pres">
      <dgm:prSet presAssocID="{A4223279-80FB-4190-B69E-B03A2B1191EC}" presName="connectorText" presStyleLbl="sibTrans2D1" presStyleIdx="0" presStyleCnt="3"/>
      <dgm:spPr/>
      <dgm:t>
        <a:bodyPr/>
        <a:lstStyle/>
        <a:p>
          <a:endParaRPr lang="de-DE"/>
        </a:p>
      </dgm:t>
    </dgm:pt>
    <dgm:pt modelId="{D67B7541-662C-40B5-885E-7858300707F8}" type="pres">
      <dgm:prSet presAssocID="{4EC7DAA8-E660-4B89-9117-82E279C8F53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BC35415-FBCD-4627-AEEF-79E42E162713}" type="pres">
      <dgm:prSet presAssocID="{6E082D54-75C4-4019-9274-7A626598B661}" presName="sibTrans" presStyleLbl="sibTrans2D1" presStyleIdx="1" presStyleCnt="3"/>
      <dgm:spPr/>
      <dgm:t>
        <a:bodyPr/>
        <a:lstStyle/>
        <a:p>
          <a:endParaRPr lang="de-DE"/>
        </a:p>
      </dgm:t>
    </dgm:pt>
    <dgm:pt modelId="{0842782E-10EA-4EA4-A296-92675C583A61}" type="pres">
      <dgm:prSet presAssocID="{6E082D54-75C4-4019-9274-7A626598B661}" presName="connectorText" presStyleLbl="sibTrans2D1" presStyleIdx="1" presStyleCnt="3"/>
      <dgm:spPr/>
      <dgm:t>
        <a:bodyPr/>
        <a:lstStyle/>
        <a:p>
          <a:endParaRPr lang="de-DE"/>
        </a:p>
      </dgm:t>
    </dgm:pt>
    <dgm:pt modelId="{14A343A0-85DF-48B6-B5B6-11CD71FF5A49}" type="pres">
      <dgm:prSet presAssocID="{B99069AA-3CCD-4554-93C1-FBEC3F67863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517297C-4FF1-4A28-B67C-42FF7DE26361}" type="pres">
      <dgm:prSet presAssocID="{DD5A9C14-33C8-4B4D-ACD2-C83C22E94D47}" presName="sibTrans" presStyleLbl="sibTrans2D1" presStyleIdx="2" presStyleCnt="3"/>
      <dgm:spPr/>
      <dgm:t>
        <a:bodyPr/>
        <a:lstStyle/>
        <a:p>
          <a:endParaRPr lang="de-DE"/>
        </a:p>
      </dgm:t>
    </dgm:pt>
    <dgm:pt modelId="{0ABD4BAB-6A23-4D86-9DE5-DA8DDBEBF5C6}" type="pres">
      <dgm:prSet presAssocID="{DD5A9C14-33C8-4B4D-ACD2-C83C22E94D47}" presName="connectorText" presStyleLbl="sibTrans2D1" presStyleIdx="2" presStyleCnt="3"/>
      <dgm:spPr/>
      <dgm:t>
        <a:bodyPr/>
        <a:lstStyle/>
        <a:p>
          <a:endParaRPr lang="de-DE"/>
        </a:p>
      </dgm:t>
    </dgm:pt>
    <dgm:pt modelId="{0870FA90-41A5-4540-A843-1EEB7FAA0210}" type="pres">
      <dgm:prSet presAssocID="{EE5697C8-1E41-4AA3-93F3-CA27EDD50B6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42B1498-D18F-40B0-9541-F476B0D8B9E1}" type="presOf" srcId="{2961F3FA-12E4-4C2B-AC94-9D796975709E}" destId="{14A343A0-85DF-48B6-B5B6-11CD71FF5A49}" srcOrd="0" destOrd="2" presId="urn:microsoft.com/office/officeart/2005/8/layout/process1"/>
    <dgm:cxn modelId="{26B0FC6C-B635-41ED-87DF-FCABF0F3231B}" type="presOf" srcId="{EE5697C8-1E41-4AA3-93F3-CA27EDD50B60}" destId="{0870FA90-41A5-4540-A843-1EEB7FAA0210}" srcOrd="0" destOrd="0" presId="urn:microsoft.com/office/officeart/2005/8/layout/process1"/>
    <dgm:cxn modelId="{D01593CD-A9E8-461D-B2F9-4A50B3C995DC}" type="presOf" srcId="{B99069AA-3CCD-4554-93C1-FBEC3F678632}" destId="{14A343A0-85DF-48B6-B5B6-11CD71FF5A49}" srcOrd="0" destOrd="0" presId="urn:microsoft.com/office/officeart/2005/8/layout/process1"/>
    <dgm:cxn modelId="{94D89011-F031-42AD-A4D5-67C839D7F3A3}" srcId="{B99069AA-3CCD-4554-93C1-FBEC3F678632}" destId="{68DFFBE3-776E-4A87-82F7-23074CEDA2DD}" srcOrd="0" destOrd="0" parTransId="{1B80BE13-FB10-4C2B-A8B1-A11251CEB2F4}" sibTransId="{62D60FA8-FCA5-4E06-917E-48395A6C0C23}"/>
    <dgm:cxn modelId="{A11C181F-1CAB-426F-BA04-B7D4A14CABC2}" type="presOf" srcId="{DA935F54-29C1-4CFD-A5F6-2EBAD8DF16B3}" destId="{832CEC1D-E6AE-49C8-B95E-CCD6DC6FA16F}" srcOrd="0" destOrd="0" presId="urn:microsoft.com/office/officeart/2005/8/layout/process1"/>
    <dgm:cxn modelId="{87C6FF25-6634-402A-9E59-63B0DF8FC999}" srcId="{DA935F54-29C1-4CFD-A5F6-2EBAD8DF16B3}" destId="{B99069AA-3CCD-4554-93C1-FBEC3F678632}" srcOrd="2" destOrd="0" parTransId="{283B09CC-C7A7-4F1E-8E0C-B11AF1DBB5B4}" sibTransId="{DD5A9C14-33C8-4B4D-ACD2-C83C22E94D47}"/>
    <dgm:cxn modelId="{F221E6AD-E4D8-45DB-A592-15FE4AAB55A3}" type="presOf" srcId="{6E082D54-75C4-4019-9274-7A626598B661}" destId="{BBC35415-FBCD-4627-AEEF-79E42E162713}" srcOrd="0" destOrd="0" presId="urn:microsoft.com/office/officeart/2005/8/layout/process1"/>
    <dgm:cxn modelId="{83CE5619-003D-4DAE-BFE4-BB47626F5C42}" type="presOf" srcId="{1643A4C6-E136-4B79-B22A-8D0592A252C1}" destId="{C70A1282-A39E-4F2D-BB55-24150F21A434}" srcOrd="0" destOrd="0" presId="urn:microsoft.com/office/officeart/2005/8/layout/process1"/>
    <dgm:cxn modelId="{033EAB0A-B11B-460B-823E-614D38FAF15C}" srcId="{B99069AA-3CCD-4554-93C1-FBEC3F678632}" destId="{2961F3FA-12E4-4C2B-AC94-9D796975709E}" srcOrd="1" destOrd="0" parTransId="{70E7ED1A-B261-4242-ACFE-ACDE8801F783}" sibTransId="{F8102E4A-B475-4027-B98B-CC9E57D10907}"/>
    <dgm:cxn modelId="{20C4FDD6-7AE8-4754-BB2E-753C07963501}" type="presOf" srcId="{4EC7DAA8-E660-4B89-9117-82E279C8F53F}" destId="{D67B7541-662C-40B5-885E-7858300707F8}" srcOrd="0" destOrd="0" presId="urn:microsoft.com/office/officeart/2005/8/layout/process1"/>
    <dgm:cxn modelId="{2DAD5098-5A4E-49AD-AA45-F6E875E6460B}" type="presOf" srcId="{A4223279-80FB-4190-B69E-B03A2B1191EC}" destId="{8A6F1E3E-9D6D-445B-94F2-F60AD7290A4C}" srcOrd="1" destOrd="0" presId="urn:microsoft.com/office/officeart/2005/8/layout/process1"/>
    <dgm:cxn modelId="{A6823959-2616-44B4-9536-866AE89A76F0}" srcId="{DA935F54-29C1-4CFD-A5F6-2EBAD8DF16B3}" destId="{EE5697C8-1E41-4AA3-93F3-CA27EDD50B60}" srcOrd="3" destOrd="0" parTransId="{C0B291D2-704E-4786-932C-7ED35466C20C}" sibTransId="{55A44B13-2A6E-4F95-A03A-1451030FE9E3}"/>
    <dgm:cxn modelId="{C390EF46-9119-40C2-933F-6D97C947A8E0}" type="presOf" srcId="{A4223279-80FB-4190-B69E-B03A2B1191EC}" destId="{D6DB9171-0E61-43F8-81E2-DCA65106670D}" srcOrd="0" destOrd="0" presId="urn:microsoft.com/office/officeart/2005/8/layout/process1"/>
    <dgm:cxn modelId="{61463AD2-F093-43F2-825F-B2E1080525F0}" type="presOf" srcId="{DD5A9C14-33C8-4B4D-ACD2-C83C22E94D47}" destId="{0ABD4BAB-6A23-4D86-9DE5-DA8DDBEBF5C6}" srcOrd="1" destOrd="0" presId="urn:microsoft.com/office/officeart/2005/8/layout/process1"/>
    <dgm:cxn modelId="{40614016-703D-414D-AF6D-78BA52225272}" type="presOf" srcId="{68DFFBE3-776E-4A87-82F7-23074CEDA2DD}" destId="{14A343A0-85DF-48B6-B5B6-11CD71FF5A49}" srcOrd="0" destOrd="1" presId="urn:microsoft.com/office/officeart/2005/8/layout/process1"/>
    <dgm:cxn modelId="{6A087458-753E-4A07-8216-6EB74BC7DA72}" type="presOf" srcId="{DD5A9C14-33C8-4B4D-ACD2-C83C22E94D47}" destId="{1517297C-4FF1-4A28-B67C-42FF7DE26361}" srcOrd="0" destOrd="0" presId="urn:microsoft.com/office/officeart/2005/8/layout/process1"/>
    <dgm:cxn modelId="{3F859D66-2CED-40F4-9D9B-CA1E8F23DB08}" srcId="{DA935F54-29C1-4CFD-A5F6-2EBAD8DF16B3}" destId="{1643A4C6-E136-4B79-B22A-8D0592A252C1}" srcOrd="0" destOrd="0" parTransId="{5E7B0442-0C2C-493F-A49E-62974B6B1F14}" sibTransId="{A4223279-80FB-4190-B69E-B03A2B1191EC}"/>
    <dgm:cxn modelId="{E038AC39-9FEB-413F-A8C7-F6E516622ABB}" type="presOf" srcId="{6E082D54-75C4-4019-9274-7A626598B661}" destId="{0842782E-10EA-4EA4-A296-92675C583A61}" srcOrd="1" destOrd="0" presId="urn:microsoft.com/office/officeart/2005/8/layout/process1"/>
    <dgm:cxn modelId="{1FABA033-A9A0-4F99-B636-D00D3A60635A}" srcId="{DA935F54-29C1-4CFD-A5F6-2EBAD8DF16B3}" destId="{4EC7DAA8-E660-4B89-9117-82E279C8F53F}" srcOrd="1" destOrd="0" parTransId="{B0B00133-E652-4924-97AC-EFA1FF45A335}" sibTransId="{6E082D54-75C4-4019-9274-7A626598B661}"/>
    <dgm:cxn modelId="{E87AE5AC-B449-433A-AD2C-6FE65CC1B643}" type="presParOf" srcId="{832CEC1D-E6AE-49C8-B95E-CCD6DC6FA16F}" destId="{C70A1282-A39E-4F2D-BB55-24150F21A434}" srcOrd="0" destOrd="0" presId="urn:microsoft.com/office/officeart/2005/8/layout/process1"/>
    <dgm:cxn modelId="{C430F713-D115-41CA-A13D-ECA0337BBA0F}" type="presParOf" srcId="{832CEC1D-E6AE-49C8-B95E-CCD6DC6FA16F}" destId="{D6DB9171-0E61-43F8-81E2-DCA65106670D}" srcOrd="1" destOrd="0" presId="urn:microsoft.com/office/officeart/2005/8/layout/process1"/>
    <dgm:cxn modelId="{DF18D92C-6835-4616-9F76-D8184212C179}" type="presParOf" srcId="{D6DB9171-0E61-43F8-81E2-DCA65106670D}" destId="{8A6F1E3E-9D6D-445B-94F2-F60AD7290A4C}" srcOrd="0" destOrd="0" presId="urn:microsoft.com/office/officeart/2005/8/layout/process1"/>
    <dgm:cxn modelId="{25621568-7663-4628-B980-08A56CBA12E1}" type="presParOf" srcId="{832CEC1D-E6AE-49C8-B95E-CCD6DC6FA16F}" destId="{D67B7541-662C-40B5-885E-7858300707F8}" srcOrd="2" destOrd="0" presId="urn:microsoft.com/office/officeart/2005/8/layout/process1"/>
    <dgm:cxn modelId="{F5D16F60-4EC6-4F6D-84AE-7AEDA19EA146}" type="presParOf" srcId="{832CEC1D-E6AE-49C8-B95E-CCD6DC6FA16F}" destId="{BBC35415-FBCD-4627-AEEF-79E42E162713}" srcOrd="3" destOrd="0" presId="urn:microsoft.com/office/officeart/2005/8/layout/process1"/>
    <dgm:cxn modelId="{8308767E-D558-4D8F-9667-607AF4CFB6E1}" type="presParOf" srcId="{BBC35415-FBCD-4627-AEEF-79E42E162713}" destId="{0842782E-10EA-4EA4-A296-92675C583A61}" srcOrd="0" destOrd="0" presId="urn:microsoft.com/office/officeart/2005/8/layout/process1"/>
    <dgm:cxn modelId="{864AB007-F38D-4488-9A43-19EF8BCF2315}" type="presParOf" srcId="{832CEC1D-E6AE-49C8-B95E-CCD6DC6FA16F}" destId="{14A343A0-85DF-48B6-B5B6-11CD71FF5A49}" srcOrd="4" destOrd="0" presId="urn:microsoft.com/office/officeart/2005/8/layout/process1"/>
    <dgm:cxn modelId="{0C416819-9F26-4230-BD4E-5CBDC7F49EED}" type="presParOf" srcId="{832CEC1D-E6AE-49C8-B95E-CCD6DC6FA16F}" destId="{1517297C-4FF1-4A28-B67C-42FF7DE26361}" srcOrd="5" destOrd="0" presId="urn:microsoft.com/office/officeart/2005/8/layout/process1"/>
    <dgm:cxn modelId="{88D4E24C-A624-4684-BC0C-76A4F27AE5E1}" type="presParOf" srcId="{1517297C-4FF1-4A28-B67C-42FF7DE26361}" destId="{0ABD4BAB-6A23-4D86-9DE5-DA8DDBEBF5C6}" srcOrd="0" destOrd="0" presId="urn:microsoft.com/office/officeart/2005/8/layout/process1"/>
    <dgm:cxn modelId="{278C44C2-89AC-451E-9AE9-C12BD43FCFDE}" type="presParOf" srcId="{832CEC1D-E6AE-49C8-B95E-CCD6DC6FA16F}" destId="{0870FA90-41A5-4540-A843-1EEB7FAA0210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870288-8D5B-44FF-87E4-69BD327478FB}">
      <dsp:nvSpPr>
        <dsp:cNvPr id="0" name=""/>
        <dsp:cNvSpPr/>
      </dsp:nvSpPr>
      <dsp:spPr>
        <a:xfrm>
          <a:off x="2778" y="553626"/>
          <a:ext cx="2709427" cy="547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900" kern="1200" smtClean="0"/>
            <a:t>CMIP6</a:t>
          </a:r>
          <a:endParaRPr lang="de-DE" sz="1900" kern="1200"/>
        </a:p>
      </dsp:txBody>
      <dsp:txXfrm>
        <a:off x="2778" y="553626"/>
        <a:ext cx="2709427" cy="547200"/>
      </dsp:txXfrm>
    </dsp:sp>
    <dsp:sp modelId="{00746EB7-145D-4D0C-9EED-BAEF99BEF607}">
      <dsp:nvSpPr>
        <dsp:cNvPr id="0" name=""/>
        <dsp:cNvSpPr/>
      </dsp:nvSpPr>
      <dsp:spPr>
        <a:xfrm>
          <a:off x="2778" y="1100826"/>
          <a:ext cx="2709427" cy="13698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900" kern="1200" err="1" smtClean="0"/>
            <a:t>Recent</a:t>
          </a:r>
          <a:r>
            <a:rPr lang="de-DE" sz="1900" kern="1200" smtClean="0"/>
            <a:t> </a:t>
          </a:r>
          <a:r>
            <a:rPr lang="de-DE" sz="1900" kern="1200" err="1" smtClean="0"/>
            <a:t>era</a:t>
          </a:r>
          <a:r>
            <a:rPr lang="de-DE" sz="1900" kern="1200" smtClean="0"/>
            <a:t> </a:t>
          </a:r>
          <a:r>
            <a:rPr lang="de-DE" sz="1900" kern="1200" err="1" smtClean="0"/>
            <a:t>of</a:t>
          </a:r>
          <a:r>
            <a:rPr lang="de-DE" sz="1900" kern="1200" smtClean="0"/>
            <a:t> </a:t>
          </a:r>
          <a:r>
            <a:rPr lang="de-DE" sz="1900" kern="1200" err="1" smtClean="0"/>
            <a:t>Coupled</a:t>
          </a:r>
          <a:r>
            <a:rPr lang="de-DE" sz="1900" kern="1200" smtClean="0"/>
            <a:t> Model Inter-</a:t>
          </a:r>
          <a:r>
            <a:rPr lang="de-DE" sz="1900" kern="1200" err="1" smtClean="0"/>
            <a:t>comparison</a:t>
          </a:r>
          <a:r>
            <a:rPr lang="de-DE" sz="1900" kern="1200" smtClean="0"/>
            <a:t> Project</a:t>
          </a:r>
          <a:endParaRPr lang="de-DE" sz="1900" kern="1200"/>
        </a:p>
      </dsp:txBody>
      <dsp:txXfrm>
        <a:off x="2778" y="1100826"/>
        <a:ext cx="2709427" cy="1369883"/>
      </dsp:txXfrm>
    </dsp:sp>
    <dsp:sp modelId="{BFB72B47-E4DC-44E7-A494-C1400939E92C}">
      <dsp:nvSpPr>
        <dsp:cNvPr id="0" name=""/>
        <dsp:cNvSpPr/>
      </dsp:nvSpPr>
      <dsp:spPr>
        <a:xfrm>
          <a:off x="3091526" y="553626"/>
          <a:ext cx="2709427" cy="547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900" kern="1200" smtClean="0"/>
            <a:t>CMIP </a:t>
          </a:r>
          <a:r>
            <a:rPr lang="de-DE" sz="1900" kern="1200" err="1" smtClean="0"/>
            <a:t>standard</a:t>
          </a:r>
          <a:endParaRPr lang="de-DE" sz="1900" kern="1200"/>
        </a:p>
      </dsp:txBody>
      <dsp:txXfrm>
        <a:off x="3091526" y="553626"/>
        <a:ext cx="2709427" cy="547200"/>
      </dsp:txXfrm>
    </dsp:sp>
    <dsp:sp modelId="{5D1E0B47-43CC-4D2A-9668-30B386EED933}">
      <dsp:nvSpPr>
        <dsp:cNvPr id="0" name=""/>
        <dsp:cNvSpPr/>
      </dsp:nvSpPr>
      <dsp:spPr>
        <a:xfrm>
          <a:off x="3091526" y="1100826"/>
          <a:ext cx="2709427" cy="13698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900" kern="1200" err="1" smtClean="0"/>
            <a:t>Convention</a:t>
          </a:r>
          <a:r>
            <a:rPr lang="de-DE" sz="1900" kern="1200" smtClean="0"/>
            <a:t> </a:t>
          </a:r>
          <a:r>
            <a:rPr lang="de-DE" sz="1900" kern="1200" err="1" smtClean="0"/>
            <a:t>about</a:t>
          </a:r>
          <a:r>
            <a:rPr lang="de-DE" sz="1900" kern="1200" smtClean="0"/>
            <a:t> </a:t>
          </a:r>
          <a:r>
            <a:rPr lang="de-DE" sz="1900" kern="1200" err="1" smtClean="0"/>
            <a:t>climate</a:t>
          </a:r>
          <a:r>
            <a:rPr lang="de-DE" sz="1900" kern="1200" smtClean="0"/>
            <a:t> </a:t>
          </a:r>
          <a:r>
            <a:rPr lang="de-DE" sz="1900" kern="1200" err="1" smtClean="0"/>
            <a:t>data</a:t>
          </a:r>
          <a:r>
            <a:rPr lang="de-DE" sz="1900" kern="1200" smtClean="0"/>
            <a:t> </a:t>
          </a:r>
          <a:r>
            <a:rPr lang="de-DE" sz="1900" kern="1200" err="1" smtClean="0"/>
            <a:t>format</a:t>
          </a:r>
          <a:r>
            <a:rPr lang="de-DE" sz="1900" kern="1200" smtClean="0"/>
            <a:t> </a:t>
          </a:r>
          <a:r>
            <a:rPr lang="de-DE" sz="1900" kern="1200" err="1" smtClean="0"/>
            <a:t>accepted</a:t>
          </a:r>
          <a:r>
            <a:rPr lang="de-DE" sz="1900" kern="1200" smtClean="0"/>
            <a:t> in CMIP</a:t>
          </a:r>
          <a:endParaRPr lang="de-DE" sz="1900" kern="120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900" kern="1200" smtClean="0">
              <a:hlinkClick xmlns:r="http://schemas.openxmlformats.org/officeDocument/2006/relationships" r:id="rId1"/>
            </a:rPr>
            <a:t>https://cmor.llnl.gov</a:t>
          </a:r>
          <a:endParaRPr lang="de-DE" sz="1900" kern="1200"/>
        </a:p>
      </dsp:txBody>
      <dsp:txXfrm>
        <a:off x="3091526" y="1100826"/>
        <a:ext cx="2709427" cy="1369883"/>
      </dsp:txXfrm>
    </dsp:sp>
    <dsp:sp modelId="{64D241C0-8C0F-4FDE-86FC-6640F6DD2511}">
      <dsp:nvSpPr>
        <dsp:cNvPr id="0" name=""/>
        <dsp:cNvSpPr/>
      </dsp:nvSpPr>
      <dsp:spPr>
        <a:xfrm>
          <a:off x="6180273" y="553626"/>
          <a:ext cx="2709427" cy="547200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900" kern="1200" smtClean="0"/>
            <a:t>cdo</a:t>
          </a:r>
          <a:endParaRPr lang="de-DE" sz="1900" kern="1200"/>
        </a:p>
      </dsp:txBody>
      <dsp:txXfrm>
        <a:off x="6180273" y="553626"/>
        <a:ext cx="2709427" cy="547200"/>
      </dsp:txXfrm>
    </dsp:sp>
    <dsp:sp modelId="{636225A6-998B-4259-B279-2C6174C1648F}">
      <dsp:nvSpPr>
        <dsp:cNvPr id="0" name=""/>
        <dsp:cNvSpPr/>
      </dsp:nvSpPr>
      <dsp:spPr>
        <a:xfrm>
          <a:off x="6180273" y="1100826"/>
          <a:ext cx="2709427" cy="1369883"/>
        </a:xfrm>
        <a:prstGeom prst="rect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rgbClr val="92D050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900" kern="1200" smtClean="0"/>
            <a:t>Collection </a:t>
          </a:r>
          <a:r>
            <a:rPr lang="de-DE" sz="1900" kern="1200" err="1" smtClean="0"/>
            <a:t>of</a:t>
          </a:r>
          <a:r>
            <a:rPr lang="de-DE" sz="1900" kern="1200" smtClean="0"/>
            <a:t> </a:t>
          </a:r>
          <a:r>
            <a:rPr lang="de-DE" sz="1900" kern="1200" err="1" smtClean="0"/>
            <a:t>operators</a:t>
          </a:r>
          <a:r>
            <a:rPr lang="de-DE" sz="1900" kern="1200" smtClean="0"/>
            <a:t> </a:t>
          </a:r>
          <a:r>
            <a:rPr lang="de-DE" sz="1900" kern="1200" err="1" smtClean="0"/>
            <a:t>to</a:t>
          </a:r>
          <a:r>
            <a:rPr lang="de-DE" sz="1900" kern="1200" smtClean="0"/>
            <a:t> </a:t>
          </a:r>
          <a:r>
            <a:rPr lang="de-DE" sz="1900" kern="1200" err="1" smtClean="0"/>
            <a:t>process</a:t>
          </a:r>
          <a:r>
            <a:rPr lang="de-DE" sz="1900" kern="1200" smtClean="0"/>
            <a:t> </a:t>
          </a:r>
          <a:r>
            <a:rPr lang="de-DE" sz="1900" kern="1200" err="1" smtClean="0"/>
            <a:t>climate</a:t>
          </a:r>
          <a:r>
            <a:rPr lang="de-DE" sz="1900" kern="1200" smtClean="0"/>
            <a:t> </a:t>
          </a:r>
          <a:r>
            <a:rPr lang="de-DE" sz="1900" kern="1200" err="1" smtClean="0"/>
            <a:t>data</a:t>
          </a:r>
          <a:endParaRPr lang="de-DE" sz="1900" kern="120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900" kern="1200" smtClean="0">
              <a:hlinkClick xmlns:r="http://schemas.openxmlformats.org/officeDocument/2006/relationships" r:id="rId2"/>
            </a:rPr>
            <a:t>http://code.zmaw.de/</a:t>
          </a:r>
          <a:br>
            <a:rPr lang="de-DE" sz="1900" kern="1200" smtClean="0">
              <a:hlinkClick xmlns:r="http://schemas.openxmlformats.org/officeDocument/2006/relationships" r:id="rId2"/>
            </a:rPr>
          </a:br>
          <a:r>
            <a:rPr lang="de-DE" sz="1900" kern="1200" err="1" smtClean="0">
              <a:hlinkClick xmlns:r="http://schemas.openxmlformats.org/officeDocument/2006/relationships" r:id="rId2"/>
            </a:rPr>
            <a:t>projects</a:t>
          </a:r>
          <a:r>
            <a:rPr lang="de-DE" sz="1900" kern="1200" smtClean="0">
              <a:hlinkClick xmlns:r="http://schemas.openxmlformats.org/officeDocument/2006/relationships" r:id="rId2"/>
            </a:rPr>
            <a:t>/</a:t>
          </a:r>
          <a:r>
            <a:rPr lang="de-DE" sz="1900" kern="1200" err="1" smtClean="0">
              <a:hlinkClick xmlns:r="http://schemas.openxmlformats.org/officeDocument/2006/relationships" r:id="rId2"/>
            </a:rPr>
            <a:t>cdo</a:t>
          </a:r>
          <a:r>
            <a:rPr lang="de-DE" sz="1900" kern="1200" smtClean="0"/>
            <a:t>/</a:t>
          </a:r>
          <a:endParaRPr lang="de-DE" sz="1900" kern="1200"/>
        </a:p>
      </dsp:txBody>
      <dsp:txXfrm>
        <a:off x="6180273" y="1100826"/>
        <a:ext cx="2709427" cy="136988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5C36C5-C496-4462-A030-555EEAB26F3C}">
      <dsp:nvSpPr>
        <dsp:cNvPr id="0" name=""/>
        <dsp:cNvSpPr/>
      </dsp:nvSpPr>
      <dsp:spPr>
        <a:xfrm>
          <a:off x="3209789" y="1946294"/>
          <a:ext cx="2879242" cy="2447460"/>
        </a:xfrm>
        <a:prstGeom prst="ellipse">
          <a:avLst/>
        </a:prstGeom>
        <a:solidFill>
          <a:schemeClr val="bg2">
            <a:lumMod val="5000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Development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the</a:t>
          </a:r>
          <a:r>
            <a:rPr lang="de-DE" sz="2000" kern="1200" smtClean="0"/>
            <a:t> </a:t>
          </a:r>
          <a:r>
            <a:rPr lang="de-DE" sz="2400" kern="1200" err="1" smtClean="0">
              <a:latin typeface="Jokerman" panose="04090605060D06020702" pitchFamily="82" charset="0"/>
            </a:rPr>
            <a:t>cdo</a:t>
          </a:r>
          <a:r>
            <a:rPr lang="de-DE" sz="2400" kern="1200" smtClean="0">
              <a:latin typeface="Jokerman" panose="04090605060D06020702" pitchFamily="82" charset="0"/>
            </a:rPr>
            <a:t> </a:t>
          </a:r>
          <a:r>
            <a:rPr lang="de-DE" sz="2400" kern="1200" err="1" smtClean="0">
              <a:latin typeface="Jokerman" panose="04090605060D06020702" pitchFamily="82" charset="0"/>
            </a:rPr>
            <a:t>cmor</a:t>
          </a:r>
          <a:r>
            <a:rPr lang="de-DE" sz="2400" kern="1200" smtClean="0">
              <a:latin typeface="Jokerman" panose="04090605060D06020702" pitchFamily="82" charset="0"/>
            </a:rPr>
            <a:t> </a:t>
          </a:r>
          <a:r>
            <a:rPr lang="de-DE" sz="2000" kern="1200" smtClean="0"/>
            <a:t>Operator </a:t>
          </a:r>
          <a:r>
            <a:rPr lang="de-DE" sz="2000" kern="1200" err="1" smtClean="0"/>
            <a:t>for</a:t>
          </a:r>
          <a:r>
            <a:rPr lang="de-DE" sz="2000" kern="1200" smtClean="0"/>
            <a:t> </a:t>
          </a:r>
          <a:r>
            <a:rPr lang="de-DE" sz="2000" kern="1200" err="1" smtClean="0"/>
            <a:t>producing</a:t>
          </a:r>
          <a:r>
            <a:rPr lang="de-DE" sz="2000" kern="1200" smtClean="0"/>
            <a:t> CMIP </a:t>
          </a:r>
          <a:r>
            <a:rPr lang="de-DE" sz="2000" kern="1200" err="1" smtClean="0"/>
            <a:t>compliant</a:t>
          </a:r>
          <a:r>
            <a:rPr lang="de-DE" sz="2000" kern="1200" smtClean="0"/>
            <a:t> </a:t>
          </a:r>
          <a:r>
            <a:rPr lang="de-DE" sz="2000" kern="1200" err="1" smtClean="0"/>
            <a:t>output</a:t>
          </a:r>
          <a:endParaRPr lang="de-DE" sz="2000" kern="1200"/>
        </a:p>
      </dsp:txBody>
      <dsp:txXfrm>
        <a:off x="3631444" y="2304716"/>
        <a:ext cx="2035932" cy="1730616"/>
      </dsp:txXfrm>
    </dsp:sp>
    <dsp:sp modelId="{9AA324F5-8937-4938-9AD8-9762918BDD0A}">
      <dsp:nvSpPr>
        <dsp:cNvPr id="0" name=""/>
        <dsp:cNvSpPr/>
      </dsp:nvSpPr>
      <dsp:spPr>
        <a:xfrm rot="12499380">
          <a:off x="2948648" y="2069979"/>
          <a:ext cx="37144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3053411" y="2209811"/>
        <a:ext cx="260009" cy="340194"/>
      </dsp:txXfrm>
    </dsp:sp>
    <dsp:sp modelId="{F4BEBCD0-D000-4D30-8622-8E001B7878B1}">
      <dsp:nvSpPr>
        <dsp:cNvPr id="0" name=""/>
        <dsp:cNvSpPr/>
      </dsp:nvSpPr>
      <dsp:spPr>
        <a:xfrm>
          <a:off x="1248846" y="952830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bg1">
              <a:lumMod val="9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Project </a:t>
          </a:r>
          <a:r>
            <a:rPr lang="de-DE" sz="2000" kern="1200" err="1" smtClean="0"/>
            <a:t>depen-dent</a:t>
          </a:r>
          <a:r>
            <a:rPr lang="de-DE" sz="2000" kern="1200" smtClean="0"/>
            <a:t> check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attributes</a:t>
          </a:r>
          <a:endParaRPr lang="de-DE" sz="2000" kern="1200"/>
        </a:p>
      </dsp:txBody>
      <dsp:txXfrm>
        <a:off x="1493063" y="1197047"/>
        <a:ext cx="1179185" cy="1179185"/>
      </dsp:txXfrm>
    </dsp:sp>
    <dsp:sp modelId="{DD394F58-0E1B-46EA-8124-CDD22175BAA0}">
      <dsp:nvSpPr>
        <dsp:cNvPr id="0" name=""/>
        <dsp:cNvSpPr/>
      </dsp:nvSpPr>
      <dsp:spPr>
        <a:xfrm rot="19665288">
          <a:off x="5924835" y="1944508"/>
          <a:ext cx="43573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5934915" y="2092778"/>
        <a:ext cx="305012" cy="340194"/>
      </dsp:txXfrm>
    </dsp:sp>
    <dsp:sp modelId="{B653861A-9A7E-4E2F-AB0B-24340A72D9EE}">
      <dsp:nvSpPr>
        <dsp:cNvPr id="0" name=""/>
        <dsp:cNvSpPr/>
      </dsp:nvSpPr>
      <dsp:spPr>
        <a:xfrm>
          <a:off x="6372205" y="723417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bg1">
              <a:lumMod val="9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Mapping </a:t>
          </a:r>
          <a:r>
            <a:rPr lang="de-DE" sz="2000" kern="1200" err="1" smtClean="0"/>
            <a:t>of</a:t>
          </a:r>
          <a:r>
            <a:rPr lang="de-DE" sz="2000" kern="1200" smtClean="0"/>
            <a:t> variables</a:t>
          </a:r>
          <a:endParaRPr lang="de-DE" sz="2000" kern="1200"/>
        </a:p>
      </dsp:txBody>
      <dsp:txXfrm>
        <a:off x="6616422" y="967634"/>
        <a:ext cx="1179185" cy="1179185"/>
      </dsp:txXfrm>
    </dsp:sp>
    <dsp:sp modelId="{4721B70C-F462-4C83-8F64-9E20B998C78C}">
      <dsp:nvSpPr>
        <dsp:cNvPr id="0" name=""/>
        <dsp:cNvSpPr/>
      </dsp:nvSpPr>
      <dsp:spPr>
        <a:xfrm rot="1132488">
          <a:off x="6136781" y="3465929"/>
          <a:ext cx="414695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6140126" y="3559204"/>
        <a:ext cx="290287" cy="340194"/>
      </dsp:txXfrm>
    </dsp:sp>
    <dsp:sp modelId="{BB777973-AD24-4092-B6FC-9FEE1162D090}">
      <dsp:nvSpPr>
        <dsp:cNvPr id="0" name=""/>
        <dsp:cNvSpPr/>
      </dsp:nvSpPr>
      <dsp:spPr>
        <a:xfrm>
          <a:off x="6680585" y="3315711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Append</a:t>
          </a:r>
          <a:r>
            <a:rPr lang="de-DE" sz="2000" kern="1200" smtClean="0"/>
            <a:t>-Mode</a:t>
          </a:r>
          <a:endParaRPr lang="de-DE" sz="2000" kern="1200"/>
        </a:p>
      </dsp:txBody>
      <dsp:txXfrm>
        <a:off x="6924802" y="3559928"/>
        <a:ext cx="1179185" cy="1179185"/>
      </dsp:txXfrm>
    </dsp:sp>
    <dsp:sp modelId="{E1123715-134C-4204-8F13-0DC9246B2782}">
      <dsp:nvSpPr>
        <dsp:cNvPr id="0" name=""/>
        <dsp:cNvSpPr/>
      </dsp:nvSpPr>
      <dsp:spPr>
        <a:xfrm rot="9911295">
          <a:off x="2874576" y="3317638"/>
          <a:ext cx="289011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2959838" y="3419953"/>
        <a:ext cx="202308" cy="340194"/>
      </dsp:txXfrm>
    </dsp:sp>
    <dsp:sp modelId="{2D600D64-1C62-434C-8122-1F82270B7393}">
      <dsp:nvSpPr>
        <dsp:cNvPr id="0" name=""/>
        <dsp:cNvSpPr/>
      </dsp:nvSpPr>
      <dsp:spPr>
        <a:xfrm>
          <a:off x="816778" y="3099688"/>
          <a:ext cx="1977262" cy="164475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Auxillary</a:t>
          </a:r>
          <a:r>
            <a:rPr lang="de-DE" sz="2000" kern="1200" smtClean="0"/>
            <a:t> variables </a:t>
          </a:r>
          <a:r>
            <a:rPr lang="de-DE" sz="2000" kern="1200" err="1" smtClean="0"/>
            <a:t>and</a:t>
          </a:r>
          <a:r>
            <a:rPr lang="de-DE" sz="2000" kern="1200" smtClean="0"/>
            <a:t> </a:t>
          </a:r>
          <a:r>
            <a:rPr lang="de-DE" sz="2000" kern="1200" err="1" smtClean="0"/>
            <a:t>bounds</a:t>
          </a:r>
          <a:r>
            <a:rPr lang="de-DE" sz="2000" kern="1200" smtClean="0"/>
            <a:t> </a:t>
          </a:r>
          <a:r>
            <a:rPr lang="de-DE" sz="2000" kern="1200" err="1" smtClean="0"/>
            <a:t>calculation</a:t>
          </a:r>
          <a:endParaRPr lang="de-DE" sz="2000" kern="1200"/>
        </a:p>
      </dsp:txBody>
      <dsp:txXfrm>
        <a:off x="1106341" y="3340557"/>
        <a:ext cx="1398136" cy="116301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07F16D-9511-43B7-ADDC-357DFD2B0076}">
      <dsp:nvSpPr>
        <dsp:cNvPr id="0" name=""/>
        <dsp:cNvSpPr/>
      </dsp:nvSpPr>
      <dsp:spPr>
        <a:xfrm>
          <a:off x="3937" y="67914"/>
          <a:ext cx="1220760" cy="7324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100" kern="1200" smtClean="0"/>
            <a:t>1850</a:t>
          </a:r>
          <a:endParaRPr lang="de-DE" sz="3100" kern="1200"/>
        </a:p>
      </dsp:txBody>
      <dsp:txXfrm>
        <a:off x="25390" y="89367"/>
        <a:ext cx="1177854" cy="689550"/>
      </dsp:txXfrm>
    </dsp:sp>
    <dsp:sp modelId="{2790CD31-33A5-473B-9B2E-98D0FF9CD32C}">
      <dsp:nvSpPr>
        <dsp:cNvPr id="0" name=""/>
        <dsp:cNvSpPr/>
      </dsp:nvSpPr>
      <dsp:spPr>
        <a:xfrm>
          <a:off x="1346774" y="282768"/>
          <a:ext cx="258801" cy="30274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300" kern="1200" dirty="0"/>
        </a:p>
      </dsp:txBody>
      <dsp:txXfrm>
        <a:off x="1346774" y="343318"/>
        <a:ext cx="181161" cy="181648"/>
      </dsp:txXfrm>
    </dsp:sp>
    <dsp:sp modelId="{924FCF66-1877-4699-854B-0E9C12DFEE11}">
      <dsp:nvSpPr>
        <dsp:cNvPr id="0" name=""/>
        <dsp:cNvSpPr/>
      </dsp:nvSpPr>
      <dsp:spPr>
        <a:xfrm>
          <a:off x="1713002" y="67914"/>
          <a:ext cx="1220760" cy="7324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100" kern="1200" smtClean="0"/>
            <a:t>1851</a:t>
          </a:r>
          <a:endParaRPr lang="de-DE" sz="3100" kern="1200"/>
        </a:p>
      </dsp:txBody>
      <dsp:txXfrm>
        <a:off x="1734455" y="89367"/>
        <a:ext cx="1177854" cy="689550"/>
      </dsp:txXfrm>
    </dsp:sp>
    <dsp:sp modelId="{1F222481-9DAF-4874-9A5D-4427EB01D387}">
      <dsp:nvSpPr>
        <dsp:cNvPr id="0" name=""/>
        <dsp:cNvSpPr/>
      </dsp:nvSpPr>
      <dsp:spPr>
        <a:xfrm>
          <a:off x="3055839" y="282768"/>
          <a:ext cx="258801" cy="30274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300" kern="1200"/>
        </a:p>
      </dsp:txBody>
      <dsp:txXfrm>
        <a:off x="3055839" y="343318"/>
        <a:ext cx="181161" cy="181648"/>
      </dsp:txXfrm>
    </dsp:sp>
    <dsp:sp modelId="{7A8219A1-6333-406D-9D25-FAA54B293EDD}">
      <dsp:nvSpPr>
        <dsp:cNvPr id="0" name=""/>
        <dsp:cNvSpPr/>
      </dsp:nvSpPr>
      <dsp:spPr>
        <a:xfrm>
          <a:off x="3422067" y="67914"/>
          <a:ext cx="1220760" cy="7324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100" kern="1200" smtClean="0"/>
            <a:t>1852</a:t>
          </a:r>
          <a:endParaRPr lang="de-DE" sz="3100" kern="1200"/>
        </a:p>
      </dsp:txBody>
      <dsp:txXfrm>
        <a:off x="3443520" y="89367"/>
        <a:ext cx="1177854" cy="689550"/>
      </dsp:txXfrm>
    </dsp:sp>
    <dsp:sp modelId="{CDAA3752-C3F1-4BCA-82A9-9379D1EF3594}">
      <dsp:nvSpPr>
        <dsp:cNvPr id="0" name=""/>
        <dsp:cNvSpPr/>
      </dsp:nvSpPr>
      <dsp:spPr>
        <a:xfrm>
          <a:off x="4764904" y="282768"/>
          <a:ext cx="258801" cy="30274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300" kern="1200"/>
        </a:p>
      </dsp:txBody>
      <dsp:txXfrm>
        <a:off x="4764904" y="343318"/>
        <a:ext cx="181161" cy="181648"/>
      </dsp:txXfrm>
    </dsp:sp>
    <dsp:sp modelId="{C5BFAFFA-B927-4589-B355-E1B0FFAF6D44}">
      <dsp:nvSpPr>
        <dsp:cNvPr id="0" name=""/>
        <dsp:cNvSpPr/>
      </dsp:nvSpPr>
      <dsp:spPr>
        <a:xfrm>
          <a:off x="5131132" y="67914"/>
          <a:ext cx="1220760" cy="7324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100" kern="1200" smtClean="0"/>
            <a:t>1853</a:t>
          </a:r>
          <a:endParaRPr lang="de-DE" sz="3100" kern="1200"/>
        </a:p>
      </dsp:txBody>
      <dsp:txXfrm>
        <a:off x="5152585" y="89367"/>
        <a:ext cx="1177854" cy="689550"/>
      </dsp:txXfrm>
    </dsp:sp>
    <dsp:sp modelId="{D73E5C0F-EB84-4B7B-8176-61128A1EBE09}">
      <dsp:nvSpPr>
        <dsp:cNvPr id="0" name=""/>
        <dsp:cNvSpPr/>
      </dsp:nvSpPr>
      <dsp:spPr>
        <a:xfrm>
          <a:off x="6473969" y="282768"/>
          <a:ext cx="258801" cy="30274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300" kern="1200"/>
        </a:p>
      </dsp:txBody>
      <dsp:txXfrm>
        <a:off x="6473969" y="343318"/>
        <a:ext cx="181161" cy="181648"/>
      </dsp:txXfrm>
    </dsp:sp>
    <dsp:sp modelId="{2123091D-D61D-4329-9932-CA711B831042}">
      <dsp:nvSpPr>
        <dsp:cNvPr id="0" name=""/>
        <dsp:cNvSpPr/>
      </dsp:nvSpPr>
      <dsp:spPr>
        <a:xfrm>
          <a:off x="6840197" y="67914"/>
          <a:ext cx="1220760" cy="7324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3100" kern="1200"/>
        </a:p>
      </dsp:txBody>
      <dsp:txXfrm>
        <a:off x="6861650" y="89367"/>
        <a:ext cx="1177854" cy="68955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5C36C5-C496-4462-A030-555EEAB26F3C}">
      <dsp:nvSpPr>
        <dsp:cNvPr id="0" name=""/>
        <dsp:cNvSpPr/>
      </dsp:nvSpPr>
      <dsp:spPr>
        <a:xfrm>
          <a:off x="3209789" y="1946294"/>
          <a:ext cx="2879242" cy="2447460"/>
        </a:xfrm>
        <a:prstGeom prst="ellipse">
          <a:avLst/>
        </a:prstGeom>
        <a:solidFill>
          <a:schemeClr val="bg2">
            <a:lumMod val="5000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Development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the</a:t>
          </a:r>
          <a:r>
            <a:rPr lang="de-DE" sz="2000" kern="1200" smtClean="0"/>
            <a:t> </a:t>
          </a:r>
          <a:r>
            <a:rPr lang="de-DE" sz="2400" kern="1200" err="1" smtClean="0">
              <a:latin typeface="Jokerman" panose="04090605060D06020702" pitchFamily="82" charset="0"/>
            </a:rPr>
            <a:t>cdo</a:t>
          </a:r>
          <a:r>
            <a:rPr lang="de-DE" sz="2400" kern="1200" smtClean="0">
              <a:latin typeface="Jokerman" panose="04090605060D06020702" pitchFamily="82" charset="0"/>
            </a:rPr>
            <a:t> </a:t>
          </a:r>
          <a:r>
            <a:rPr lang="de-DE" sz="2400" kern="1200" err="1" smtClean="0">
              <a:latin typeface="Jokerman" panose="04090605060D06020702" pitchFamily="82" charset="0"/>
            </a:rPr>
            <a:t>cmor</a:t>
          </a:r>
          <a:r>
            <a:rPr lang="de-DE" sz="2400" kern="1200" smtClean="0">
              <a:latin typeface="Jokerman" panose="04090605060D06020702" pitchFamily="82" charset="0"/>
            </a:rPr>
            <a:t> </a:t>
          </a:r>
          <a:r>
            <a:rPr lang="de-DE" sz="2000" kern="1200" smtClean="0"/>
            <a:t>Operator </a:t>
          </a:r>
          <a:r>
            <a:rPr lang="de-DE" sz="2000" kern="1200" err="1" smtClean="0"/>
            <a:t>for</a:t>
          </a:r>
          <a:r>
            <a:rPr lang="de-DE" sz="2000" kern="1200" smtClean="0"/>
            <a:t> </a:t>
          </a:r>
          <a:r>
            <a:rPr lang="de-DE" sz="2000" kern="1200" err="1" smtClean="0"/>
            <a:t>producing</a:t>
          </a:r>
          <a:r>
            <a:rPr lang="de-DE" sz="2000" kern="1200" smtClean="0"/>
            <a:t> CMIP </a:t>
          </a:r>
          <a:r>
            <a:rPr lang="de-DE" sz="2000" kern="1200" err="1" smtClean="0"/>
            <a:t>compliant</a:t>
          </a:r>
          <a:r>
            <a:rPr lang="de-DE" sz="2000" kern="1200" smtClean="0"/>
            <a:t> </a:t>
          </a:r>
          <a:r>
            <a:rPr lang="de-DE" sz="2000" kern="1200" err="1" smtClean="0"/>
            <a:t>output</a:t>
          </a:r>
          <a:endParaRPr lang="de-DE" sz="2000" kern="1200"/>
        </a:p>
      </dsp:txBody>
      <dsp:txXfrm>
        <a:off x="3631444" y="2304716"/>
        <a:ext cx="2035932" cy="1730616"/>
      </dsp:txXfrm>
    </dsp:sp>
    <dsp:sp modelId="{9AA324F5-8937-4938-9AD8-9762918BDD0A}">
      <dsp:nvSpPr>
        <dsp:cNvPr id="0" name=""/>
        <dsp:cNvSpPr/>
      </dsp:nvSpPr>
      <dsp:spPr>
        <a:xfrm rot="12499380">
          <a:off x="2948648" y="2069979"/>
          <a:ext cx="37144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3053411" y="2209811"/>
        <a:ext cx="260009" cy="340194"/>
      </dsp:txXfrm>
    </dsp:sp>
    <dsp:sp modelId="{F4BEBCD0-D000-4D30-8622-8E001B7878B1}">
      <dsp:nvSpPr>
        <dsp:cNvPr id="0" name=""/>
        <dsp:cNvSpPr/>
      </dsp:nvSpPr>
      <dsp:spPr>
        <a:xfrm>
          <a:off x="1248846" y="952830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bg1">
              <a:lumMod val="9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Project </a:t>
          </a:r>
          <a:r>
            <a:rPr lang="de-DE" sz="2000" kern="1200" err="1" smtClean="0"/>
            <a:t>depen-dent</a:t>
          </a:r>
          <a:r>
            <a:rPr lang="de-DE" sz="2000" kern="1200" smtClean="0"/>
            <a:t> check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attributes</a:t>
          </a:r>
          <a:endParaRPr lang="de-DE" sz="2000" kern="1200"/>
        </a:p>
      </dsp:txBody>
      <dsp:txXfrm>
        <a:off x="1493063" y="1197047"/>
        <a:ext cx="1179185" cy="1179185"/>
      </dsp:txXfrm>
    </dsp:sp>
    <dsp:sp modelId="{DD394F58-0E1B-46EA-8124-CDD22175BAA0}">
      <dsp:nvSpPr>
        <dsp:cNvPr id="0" name=""/>
        <dsp:cNvSpPr/>
      </dsp:nvSpPr>
      <dsp:spPr>
        <a:xfrm rot="19665288">
          <a:off x="5924835" y="1944508"/>
          <a:ext cx="43573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5934915" y="2092778"/>
        <a:ext cx="305012" cy="340194"/>
      </dsp:txXfrm>
    </dsp:sp>
    <dsp:sp modelId="{B653861A-9A7E-4E2F-AB0B-24340A72D9EE}">
      <dsp:nvSpPr>
        <dsp:cNvPr id="0" name=""/>
        <dsp:cNvSpPr/>
      </dsp:nvSpPr>
      <dsp:spPr>
        <a:xfrm>
          <a:off x="6372205" y="723417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bg1">
              <a:lumMod val="9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Mapping </a:t>
          </a:r>
          <a:r>
            <a:rPr lang="de-DE" sz="2000" kern="1200" err="1" smtClean="0"/>
            <a:t>of</a:t>
          </a:r>
          <a:r>
            <a:rPr lang="de-DE" sz="2000" kern="1200" smtClean="0"/>
            <a:t> variables</a:t>
          </a:r>
          <a:endParaRPr lang="de-DE" sz="2000" kern="1200"/>
        </a:p>
      </dsp:txBody>
      <dsp:txXfrm>
        <a:off x="6616422" y="967634"/>
        <a:ext cx="1179185" cy="1179185"/>
      </dsp:txXfrm>
    </dsp:sp>
    <dsp:sp modelId="{4721B70C-F462-4C83-8F64-9E20B998C78C}">
      <dsp:nvSpPr>
        <dsp:cNvPr id="0" name=""/>
        <dsp:cNvSpPr/>
      </dsp:nvSpPr>
      <dsp:spPr>
        <a:xfrm rot="1132488">
          <a:off x="6136781" y="3465929"/>
          <a:ext cx="414695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6140126" y="3559204"/>
        <a:ext cx="290287" cy="340194"/>
      </dsp:txXfrm>
    </dsp:sp>
    <dsp:sp modelId="{BB777973-AD24-4092-B6FC-9FEE1162D090}">
      <dsp:nvSpPr>
        <dsp:cNvPr id="0" name=""/>
        <dsp:cNvSpPr/>
      </dsp:nvSpPr>
      <dsp:spPr>
        <a:xfrm>
          <a:off x="6680585" y="3315711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bg1">
              <a:lumMod val="9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Append</a:t>
          </a:r>
          <a:r>
            <a:rPr lang="de-DE" sz="2000" kern="1200" smtClean="0"/>
            <a:t>-Mode</a:t>
          </a:r>
          <a:endParaRPr lang="de-DE" sz="2000" kern="1200"/>
        </a:p>
      </dsp:txBody>
      <dsp:txXfrm>
        <a:off x="6924802" y="3559928"/>
        <a:ext cx="1179185" cy="1179185"/>
      </dsp:txXfrm>
    </dsp:sp>
    <dsp:sp modelId="{E1123715-134C-4204-8F13-0DC9246B2782}">
      <dsp:nvSpPr>
        <dsp:cNvPr id="0" name=""/>
        <dsp:cNvSpPr/>
      </dsp:nvSpPr>
      <dsp:spPr>
        <a:xfrm rot="9911295">
          <a:off x="2874576" y="3317638"/>
          <a:ext cx="289011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2959838" y="3419953"/>
        <a:ext cx="202308" cy="340194"/>
      </dsp:txXfrm>
    </dsp:sp>
    <dsp:sp modelId="{2D600D64-1C62-434C-8122-1F82270B7393}">
      <dsp:nvSpPr>
        <dsp:cNvPr id="0" name=""/>
        <dsp:cNvSpPr/>
      </dsp:nvSpPr>
      <dsp:spPr>
        <a:xfrm>
          <a:off x="816778" y="3099688"/>
          <a:ext cx="1977262" cy="164475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Auxillary</a:t>
          </a:r>
          <a:r>
            <a:rPr lang="de-DE" sz="2000" kern="1200" smtClean="0"/>
            <a:t> variables </a:t>
          </a:r>
          <a:r>
            <a:rPr lang="de-DE" sz="2000" kern="1200" err="1" smtClean="0"/>
            <a:t>and</a:t>
          </a:r>
          <a:r>
            <a:rPr lang="de-DE" sz="2000" kern="1200" smtClean="0"/>
            <a:t> </a:t>
          </a:r>
          <a:r>
            <a:rPr lang="de-DE" sz="2000" kern="1200" err="1" smtClean="0"/>
            <a:t>bounds</a:t>
          </a:r>
          <a:r>
            <a:rPr lang="de-DE" sz="2000" kern="1200" smtClean="0"/>
            <a:t> </a:t>
          </a:r>
          <a:r>
            <a:rPr lang="de-DE" sz="2000" kern="1200" err="1" smtClean="0"/>
            <a:t>calculation</a:t>
          </a:r>
          <a:endParaRPr lang="de-DE" sz="2000" kern="1200"/>
        </a:p>
      </dsp:txBody>
      <dsp:txXfrm>
        <a:off x="1106341" y="3340557"/>
        <a:ext cx="1398136" cy="116301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0A1282-A39E-4F2D-BB55-24150F21A434}">
      <dsp:nvSpPr>
        <dsp:cNvPr id="0" name=""/>
        <dsp:cNvSpPr/>
      </dsp:nvSpPr>
      <dsp:spPr>
        <a:xfrm>
          <a:off x="853" y="367574"/>
          <a:ext cx="607836" cy="9210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smtClean="0"/>
            <a:t>INFILE</a:t>
          </a:r>
          <a:endParaRPr lang="de-DE" sz="1400" kern="1200"/>
        </a:p>
      </dsp:txBody>
      <dsp:txXfrm>
        <a:off x="18656" y="385377"/>
        <a:ext cx="572230" cy="885428"/>
      </dsp:txXfrm>
    </dsp:sp>
    <dsp:sp modelId="{D6DB9171-0E61-43F8-81E2-DCA65106670D}">
      <dsp:nvSpPr>
        <dsp:cNvPr id="0" name=""/>
        <dsp:cNvSpPr/>
      </dsp:nvSpPr>
      <dsp:spPr>
        <a:xfrm>
          <a:off x="762195" y="637744"/>
          <a:ext cx="325432" cy="3806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100" kern="1200"/>
        </a:p>
      </dsp:txBody>
      <dsp:txXfrm>
        <a:off x="762195" y="713883"/>
        <a:ext cx="227802" cy="228416"/>
      </dsp:txXfrm>
    </dsp:sp>
    <dsp:sp modelId="{D67B7541-662C-40B5-885E-7858300707F8}">
      <dsp:nvSpPr>
        <dsp:cNvPr id="0" name=""/>
        <dsp:cNvSpPr/>
      </dsp:nvSpPr>
      <dsp:spPr>
        <a:xfrm>
          <a:off x="1222712" y="367574"/>
          <a:ext cx="1535057" cy="9210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smtClean="0"/>
            <a:t>Auswahl</a:t>
          </a:r>
        </a:p>
      </dsp:txBody>
      <dsp:txXfrm>
        <a:off x="1249688" y="394550"/>
        <a:ext cx="1481105" cy="867082"/>
      </dsp:txXfrm>
    </dsp:sp>
    <dsp:sp modelId="{BBC35415-FBCD-4627-AEEF-79E42E162713}">
      <dsp:nvSpPr>
        <dsp:cNvPr id="0" name=""/>
        <dsp:cNvSpPr/>
      </dsp:nvSpPr>
      <dsp:spPr>
        <a:xfrm>
          <a:off x="2911275" y="637744"/>
          <a:ext cx="325432" cy="3806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100" kern="1200"/>
        </a:p>
      </dsp:txBody>
      <dsp:txXfrm>
        <a:off x="2911275" y="713883"/>
        <a:ext cx="227802" cy="228416"/>
      </dsp:txXfrm>
    </dsp:sp>
    <dsp:sp modelId="{14A343A0-85DF-48B6-B5B6-11CD71FF5A49}">
      <dsp:nvSpPr>
        <dsp:cNvPr id="0" name=""/>
        <dsp:cNvSpPr/>
      </dsp:nvSpPr>
      <dsp:spPr>
        <a:xfrm>
          <a:off x="3371793" y="367574"/>
          <a:ext cx="1535057" cy="9210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smtClean="0"/>
            <a:t>Mapping</a:t>
          </a:r>
          <a:endParaRPr lang="de-DE" sz="1400" kern="1200"/>
        </a:p>
      </dsp:txBody>
      <dsp:txXfrm>
        <a:off x="3398769" y="394550"/>
        <a:ext cx="1481105" cy="867082"/>
      </dsp:txXfrm>
    </dsp:sp>
    <dsp:sp modelId="{1517297C-4FF1-4A28-B67C-42FF7DE26361}">
      <dsp:nvSpPr>
        <dsp:cNvPr id="0" name=""/>
        <dsp:cNvSpPr/>
      </dsp:nvSpPr>
      <dsp:spPr>
        <a:xfrm rot="47247">
          <a:off x="5048276" y="652298"/>
          <a:ext cx="299881" cy="3806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100" kern="1200"/>
        </a:p>
      </dsp:txBody>
      <dsp:txXfrm>
        <a:off x="5048280" y="727819"/>
        <a:ext cx="209917" cy="228416"/>
      </dsp:txXfrm>
    </dsp:sp>
    <dsp:sp modelId="{602D2616-8297-4635-808D-F11FBD593B53}">
      <dsp:nvSpPr>
        <dsp:cNvPr id="0" name=""/>
        <dsp:cNvSpPr/>
      </dsp:nvSpPr>
      <dsp:spPr>
        <a:xfrm>
          <a:off x="5472611" y="396449"/>
          <a:ext cx="1535057" cy="921034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err="1" smtClean="0"/>
            <a:t>Cmdlinemapping</a:t>
          </a:r>
          <a:endParaRPr lang="de-DE" sz="1400" kern="1200"/>
        </a:p>
      </dsp:txBody>
      <dsp:txXfrm>
        <a:off x="5499587" y="423425"/>
        <a:ext cx="1481105" cy="8670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5C36C5-C496-4462-A030-555EEAB26F3C}">
      <dsp:nvSpPr>
        <dsp:cNvPr id="0" name=""/>
        <dsp:cNvSpPr/>
      </dsp:nvSpPr>
      <dsp:spPr>
        <a:xfrm>
          <a:off x="3209789" y="1946294"/>
          <a:ext cx="2879242" cy="2447460"/>
        </a:xfrm>
        <a:prstGeom prst="ellipse">
          <a:avLst/>
        </a:prstGeom>
        <a:solidFill>
          <a:schemeClr val="bg2">
            <a:lumMod val="5000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err="1" smtClean="0"/>
            <a:t>Aspects</a:t>
          </a:r>
          <a:r>
            <a:rPr lang="de-DE" sz="2000" kern="1200" dirty="0" smtClean="0"/>
            <a:t> </a:t>
          </a:r>
          <a:r>
            <a:rPr lang="de-DE" sz="2000" kern="1200" dirty="0" err="1" smtClean="0"/>
            <a:t>of</a:t>
          </a:r>
          <a:r>
            <a:rPr lang="de-DE" sz="2000" kern="1200" dirty="0" smtClean="0"/>
            <a:t> </a:t>
          </a:r>
          <a:r>
            <a:rPr lang="de-DE" sz="2000" kern="1200" dirty="0" err="1" smtClean="0"/>
            <a:t>the</a:t>
          </a:r>
          <a:r>
            <a:rPr lang="de-DE" sz="2000" kern="1200" dirty="0" smtClean="0"/>
            <a:t> </a:t>
          </a:r>
          <a:r>
            <a:rPr lang="de-DE" sz="2400" kern="1200" dirty="0" err="1" smtClean="0">
              <a:latin typeface="Jokerman" panose="04090605060D06020702" pitchFamily="82" charset="0"/>
            </a:rPr>
            <a:t>cdo</a:t>
          </a:r>
          <a:r>
            <a:rPr lang="de-DE" sz="2400" kern="1200" dirty="0" smtClean="0">
              <a:latin typeface="Jokerman" panose="04090605060D06020702" pitchFamily="82" charset="0"/>
            </a:rPr>
            <a:t> </a:t>
          </a:r>
          <a:r>
            <a:rPr lang="de-DE" sz="2400" kern="1200" dirty="0" err="1" smtClean="0">
              <a:latin typeface="Jokerman" panose="04090605060D06020702" pitchFamily="82" charset="0"/>
            </a:rPr>
            <a:t>cmor</a:t>
          </a:r>
          <a:r>
            <a:rPr lang="de-DE" sz="2400" kern="1200" dirty="0" smtClean="0">
              <a:latin typeface="Jokerman" panose="04090605060D06020702" pitchFamily="82" charset="0"/>
            </a:rPr>
            <a:t> </a:t>
          </a:r>
          <a:r>
            <a:rPr lang="de-DE" sz="2000" kern="1200" dirty="0" smtClean="0"/>
            <a:t>Operator </a:t>
          </a:r>
          <a:r>
            <a:rPr lang="de-DE" sz="2000" kern="1200" dirty="0" err="1" smtClean="0"/>
            <a:t>for</a:t>
          </a:r>
          <a:r>
            <a:rPr lang="de-DE" sz="2000" kern="1200" dirty="0" smtClean="0"/>
            <a:t> </a:t>
          </a:r>
          <a:r>
            <a:rPr lang="de-DE" sz="2000" kern="1200" dirty="0" err="1" smtClean="0"/>
            <a:t>producing</a:t>
          </a:r>
          <a:r>
            <a:rPr lang="de-DE" sz="2000" kern="1200" dirty="0" smtClean="0"/>
            <a:t> CMIP </a:t>
          </a:r>
          <a:r>
            <a:rPr lang="de-DE" sz="2000" kern="1200" dirty="0" err="1" smtClean="0"/>
            <a:t>compliant</a:t>
          </a:r>
          <a:r>
            <a:rPr lang="de-DE" sz="2000" kern="1200" dirty="0" smtClean="0"/>
            <a:t> </a:t>
          </a:r>
          <a:r>
            <a:rPr lang="de-DE" sz="2000" kern="1200" dirty="0" err="1" smtClean="0"/>
            <a:t>output</a:t>
          </a:r>
          <a:endParaRPr lang="de-DE" sz="2000" kern="1200" dirty="0"/>
        </a:p>
      </dsp:txBody>
      <dsp:txXfrm>
        <a:off x="3631444" y="2304716"/>
        <a:ext cx="2035932" cy="1730616"/>
      </dsp:txXfrm>
    </dsp:sp>
    <dsp:sp modelId="{9AA324F5-8937-4938-9AD8-9762918BDD0A}">
      <dsp:nvSpPr>
        <dsp:cNvPr id="0" name=""/>
        <dsp:cNvSpPr/>
      </dsp:nvSpPr>
      <dsp:spPr>
        <a:xfrm rot="12499380">
          <a:off x="2948648" y="2069979"/>
          <a:ext cx="37144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3053411" y="2209811"/>
        <a:ext cx="260009" cy="340194"/>
      </dsp:txXfrm>
    </dsp:sp>
    <dsp:sp modelId="{F4BEBCD0-D000-4D30-8622-8E001B7878B1}">
      <dsp:nvSpPr>
        <dsp:cNvPr id="0" name=""/>
        <dsp:cNvSpPr/>
      </dsp:nvSpPr>
      <dsp:spPr>
        <a:xfrm>
          <a:off x="1248846" y="952830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Project </a:t>
          </a:r>
          <a:r>
            <a:rPr lang="de-DE" sz="2000" kern="1200" err="1" smtClean="0"/>
            <a:t>depen-dent</a:t>
          </a:r>
          <a:r>
            <a:rPr lang="de-DE" sz="2000" kern="1200" smtClean="0"/>
            <a:t> check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attributes</a:t>
          </a:r>
          <a:endParaRPr lang="de-DE" sz="2000" kern="1200"/>
        </a:p>
      </dsp:txBody>
      <dsp:txXfrm>
        <a:off x="1493063" y="1197047"/>
        <a:ext cx="1179185" cy="1179185"/>
      </dsp:txXfrm>
    </dsp:sp>
    <dsp:sp modelId="{DD394F58-0E1B-46EA-8124-CDD22175BAA0}">
      <dsp:nvSpPr>
        <dsp:cNvPr id="0" name=""/>
        <dsp:cNvSpPr/>
      </dsp:nvSpPr>
      <dsp:spPr>
        <a:xfrm rot="19665288">
          <a:off x="5924835" y="1944508"/>
          <a:ext cx="43573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5934915" y="2092778"/>
        <a:ext cx="305012" cy="340194"/>
      </dsp:txXfrm>
    </dsp:sp>
    <dsp:sp modelId="{B653861A-9A7E-4E2F-AB0B-24340A72D9EE}">
      <dsp:nvSpPr>
        <dsp:cNvPr id="0" name=""/>
        <dsp:cNvSpPr/>
      </dsp:nvSpPr>
      <dsp:spPr>
        <a:xfrm>
          <a:off x="6372205" y="723417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Mapping </a:t>
          </a:r>
          <a:r>
            <a:rPr lang="de-DE" sz="2000" kern="1200" err="1" smtClean="0"/>
            <a:t>of</a:t>
          </a:r>
          <a:r>
            <a:rPr lang="de-DE" sz="2000" kern="1200" smtClean="0"/>
            <a:t> variables</a:t>
          </a:r>
          <a:endParaRPr lang="de-DE" sz="2000" kern="1200"/>
        </a:p>
      </dsp:txBody>
      <dsp:txXfrm>
        <a:off x="6616422" y="967634"/>
        <a:ext cx="1179185" cy="1179185"/>
      </dsp:txXfrm>
    </dsp:sp>
    <dsp:sp modelId="{4721B70C-F462-4C83-8F64-9E20B998C78C}">
      <dsp:nvSpPr>
        <dsp:cNvPr id="0" name=""/>
        <dsp:cNvSpPr/>
      </dsp:nvSpPr>
      <dsp:spPr>
        <a:xfrm rot="1132488">
          <a:off x="6136781" y="3465929"/>
          <a:ext cx="414695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6140126" y="3559204"/>
        <a:ext cx="290287" cy="340194"/>
      </dsp:txXfrm>
    </dsp:sp>
    <dsp:sp modelId="{BB777973-AD24-4092-B6FC-9FEE1162D090}">
      <dsp:nvSpPr>
        <dsp:cNvPr id="0" name=""/>
        <dsp:cNvSpPr/>
      </dsp:nvSpPr>
      <dsp:spPr>
        <a:xfrm>
          <a:off x="6680585" y="3315711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Append</a:t>
          </a:r>
          <a:r>
            <a:rPr lang="de-DE" sz="2000" kern="1200" smtClean="0"/>
            <a:t>-Mode</a:t>
          </a:r>
          <a:endParaRPr lang="de-DE" sz="2000" kern="1200"/>
        </a:p>
      </dsp:txBody>
      <dsp:txXfrm>
        <a:off x="6924802" y="3559928"/>
        <a:ext cx="1179185" cy="1179185"/>
      </dsp:txXfrm>
    </dsp:sp>
    <dsp:sp modelId="{E1123715-134C-4204-8F13-0DC9246B2782}">
      <dsp:nvSpPr>
        <dsp:cNvPr id="0" name=""/>
        <dsp:cNvSpPr/>
      </dsp:nvSpPr>
      <dsp:spPr>
        <a:xfrm rot="9911295">
          <a:off x="2874576" y="3317638"/>
          <a:ext cx="289011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2959838" y="3419953"/>
        <a:ext cx="202308" cy="340194"/>
      </dsp:txXfrm>
    </dsp:sp>
    <dsp:sp modelId="{2D600D64-1C62-434C-8122-1F82270B7393}">
      <dsp:nvSpPr>
        <dsp:cNvPr id="0" name=""/>
        <dsp:cNvSpPr/>
      </dsp:nvSpPr>
      <dsp:spPr>
        <a:xfrm>
          <a:off x="816778" y="3099688"/>
          <a:ext cx="1977262" cy="164475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Auxillary</a:t>
          </a:r>
          <a:r>
            <a:rPr lang="de-DE" sz="2000" kern="1200" smtClean="0"/>
            <a:t> variables </a:t>
          </a:r>
          <a:r>
            <a:rPr lang="de-DE" sz="2000" kern="1200" err="1" smtClean="0"/>
            <a:t>and</a:t>
          </a:r>
          <a:r>
            <a:rPr lang="de-DE" sz="2000" kern="1200" smtClean="0"/>
            <a:t> </a:t>
          </a:r>
          <a:r>
            <a:rPr lang="de-DE" sz="2000" kern="1200" err="1" smtClean="0"/>
            <a:t>bounds</a:t>
          </a:r>
          <a:r>
            <a:rPr lang="de-DE" sz="2000" kern="1200" smtClean="0"/>
            <a:t> </a:t>
          </a:r>
          <a:r>
            <a:rPr lang="de-DE" sz="2000" kern="1200" err="1" smtClean="0"/>
            <a:t>calculation</a:t>
          </a:r>
          <a:endParaRPr lang="de-DE" sz="2000" kern="1200"/>
        </a:p>
      </dsp:txBody>
      <dsp:txXfrm>
        <a:off x="1106341" y="3340557"/>
        <a:ext cx="1398136" cy="11630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5C36C5-C496-4462-A030-555EEAB26F3C}">
      <dsp:nvSpPr>
        <dsp:cNvPr id="0" name=""/>
        <dsp:cNvSpPr/>
      </dsp:nvSpPr>
      <dsp:spPr>
        <a:xfrm>
          <a:off x="3209789" y="1946294"/>
          <a:ext cx="2879242" cy="2447460"/>
        </a:xfrm>
        <a:prstGeom prst="ellipse">
          <a:avLst/>
        </a:prstGeom>
        <a:solidFill>
          <a:schemeClr val="bg2">
            <a:lumMod val="5000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Development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the</a:t>
          </a:r>
          <a:r>
            <a:rPr lang="de-DE" sz="2000" kern="1200" smtClean="0"/>
            <a:t> </a:t>
          </a:r>
          <a:r>
            <a:rPr lang="de-DE" sz="2400" kern="1200" err="1" smtClean="0">
              <a:latin typeface="Jokerman" panose="04090605060D06020702" pitchFamily="82" charset="0"/>
            </a:rPr>
            <a:t>cdo</a:t>
          </a:r>
          <a:r>
            <a:rPr lang="de-DE" sz="2400" kern="1200" smtClean="0">
              <a:latin typeface="Jokerman" panose="04090605060D06020702" pitchFamily="82" charset="0"/>
            </a:rPr>
            <a:t> </a:t>
          </a:r>
          <a:r>
            <a:rPr lang="de-DE" sz="2400" kern="1200" err="1" smtClean="0">
              <a:latin typeface="Jokerman" panose="04090605060D06020702" pitchFamily="82" charset="0"/>
            </a:rPr>
            <a:t>cmor</a:t>
          </a:r>
          <a:r>
            <a:rPr lang="de-DE" sz="2400" kern="1200" smtClean="0">
              <a:latin typeface="Jokerman" panose="04090605060D06020702" pitchFamily="82" charset="0"/>
            </a:rPr>
            <a:t> </a:t>
          </a:r>
          <a:r>
            <a:rPr lang="de-DE" sz="2000" kern="1200" smtClean="0"/>
            <a:t>Operator </a:t>
          </a:r>
          <a:r>
            <a:rPr lang="de-DE" sz="2000" kern="1200" err="1" smtClean="0"/>
            <a:t>for</a:t>
          </a:r>
          <a:r>
            <a:rPr lang="de-DE" sz="2000" kern="1200" smtClean="0"/>
            <a:t> </a:t>
          </a:r>
          <a:r>
            <a:rPr lang="de-DE" sz="2000" kern="1200" err="1" smtClean="0"/>
            <a:t>producing</a:t>
          </a:r>
          <a:r>
            <a:rPr lang="de-DE" sz="2000" kern="1200" smtClean="0"/>
            <a:t> CMIP </a:t>
          </a:r>
          <a:r>
            <a:rPr lang="de-DE" sz="2000" kern="1200" err="1" smtClean="0"/>
            <a:t>compliant</a:t>
          </a:r>
          <a:r>
            <a:rPr lang="de-DE" sz="2000" kern="1200" smtClean="0"/>
            <a:t> </a:t>
          </a:r>
          <a:r>
            <a:rPr lang="de-DE" sz="2000" kern="1200" err="1" smtClean="0"/>
            <a:t>output</a:t>
          </a:r>
          <a:endParaRPr lang="de-DE" sz="2000" kern="1200"/>
        </a:p>
      </dsp:txBody>
      <dsp:txXfrm>
        <a:off x="3631444" y="2304716"/>
        <a:ext cx="2035932" cy="1730616"/>
      </dsp:txXfrm>
    </dsp:sp>
    <dsp:sp modelId="{9AA324F5-8937-4938-9AD8-9762918BDD0A}">
      <dsp:nvSpPr>
        <dsp:cNvPr id="0" name=""/>
        <dsp:cNvSpPr/>
      </dsp:nvSpPr>
      <dsp:spPr>
        <a:xfrm rot="12499380">
          <a:off x="2948648" y="2069979"/>
          <a:ext cx="37144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3053411" y="2209811"/>
        <a:ext cx="260009" cy="340194"/>
      </dsp:txXfrm>
    </dsp:sp>
    <dsp:sp modelId="{F4BEBCD0-D000-4D30-8622-8E001B7878B1}">
      <dsp:nvSpPr>
        <dsp:cNvPr id="0" name=""/>
        <dsp:cNvSpPr/>
      </dsp:nvSpPr>
      <dsp:spPr>
        <a:xfrm>
          <a:off x="1248846" y="952830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bg1">
              <a:lumMod val="9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Project </a:t>
          </a:r>
          <a:r>
            <a:rPr lang="de-DE" sz="2000" kern="1200" err="1" smtClean="0"/>
            <a:t>depen-dent</a:t>
          </a:r>
          <a:r>
            <a:rPr lang="de-DE" sz="2000" kern="1200" smtClean="0"/>
            <a:t> check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attributes</a:t>
          </a:r>
          <a:endParaRPr lang="de-DE" sz="2000" kern="1200"/>
        </a:p>
      </dsp:txBody>
      <dsp:txXfrm>
        <a:off x="1493063" y="1197047"/>
        <a:ext cx="1179185" cy="1179185"/>
      </dsp:txXfrm>
    </dsp:sp>
    <dsp:sp modelId="{DD394F58-0E1B-46EA-8124-CDD22175BAA0}">
      <dsp:nvSpPr>
        <dsp:cNvPr id="0" name=""/>
        <dsp:cNvSpPr/>
      </dsp:nvSpPr>
      <dsp:spPr>
        <a:xfrm rot="19665288">
          <a:off x="5924835" y="1944508"/>
          <a:ext cx="43573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5934915" y="2092778"/>
        <a:ext cx="305012" cy="340194"/>
      </dsp:txXfrm>
    </dsp:sp>
    <dsp:sp modelId="{B653861A-9A7E-4E2F-AB0B-24340A72D9EE}">
      <dsp:nvSpPr>
        <dsp:cNvPr id="0" name=""/>
        <dsp:cNvSpPr/>
      </dsp:nvSpPr>
      <dsp:spPr>
        <a:xfrm>
          <a:off x="6372205" y="723417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Mapping </a:t>
          </a:r>
          <a:r>
            <a:rPr lang="de-DE" sz="2000" kern="1200" err="1" smtClean="0"/>
            <a:t>of</a:t>
          </a:r>
          <a:r>
            <a:rPr lang="de-DE" sz="2000" kern="1200" smtClean="0"/>
            <a:t> variables</a:t>
          </a:r>
          <a:endParaRPr lang="de-DE" sz="2000" kern="1200"/>
        </a:p>
      </dsp:txBody>
      <dsp:txXfrm>
        <a:off x="6616422" y="967634"/>
        <a:ext cx="1179185" cy="1179185"/>
      </dsp:txXfrm>
    </dsp:sp>
    <dsp:sp modelId="{4721B70C-F462-4C83-8F64-9E20B998C78C}">
      <dsp:nvSpPr>
        <dsp:cNvPr id="0" name=""/>
        <dsp:cNvSpPr/>
      </dsp:nvSpPr>
      <dsp:spPr>
        <a:xfrm rot="1132488">
          <a:off x="6136781" y="3465929"/>
          <a:ext cx="414695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6140126" y="3559204"/>
        <a:ext cx="290287" cy="340194"/>
      </dsp:txXfrm>
    </dsp:sp>
    <dsp:sp modelId="{BB777973-AD24-4092-B6FC-9FEE1162D090}">
      <dsp:nvSpPr>
        <dsp:cNvPr id="0" name=""/>
        <dsp:cNvSpPr/>
      </dsp:nvSpPr>
      <dsp:spPr>
        <a:xfrm>
          <a:off x="6680585" y="3315711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Append</a:t>
          </a:r>
          <a:r>
            <a:rPr lang="de-DE" sz="2000" kern="1200" smtClean="0"/>
            <a:t>-Mode</a:t>
          </a:r>
          <a:endParaRPr lang="de-DE" sz="2000" kern="1200"/>
        </a:p>
      </dsp:txBody>
      <dsp:txXfrm>
        <a:off x="6924802" y="3559928"/>
        <a:ext cx="1179185" cy="1179185"/>
      </dsp:txXfrm>
    </dsp:sp>
    <dsp:sp modelId="{E1123715-134C-4204-8F13-0DC9246B2782}">
      <dsp:nvSpPr>
        <dsp:cNvPr id="0" name=""/>
        <dsp:cNvSpPr/>
      </dsp:nvSpPr>
      <dsp:spPr>
        <a:xfrm rot="9911295">
          <a:off x="2874576" y="3317638"/>
          <a:ext cx="289011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2959838" y="3419953"/>
        <a:ext cx="202308" cy="340194"/>
      </dsp:txXfrm>
    </dsp:sp>
    <dsp:sp modelId="{2D600D64-1C62-434C-8122-1F82270B7393}">
      <dsp:nvSpPr>
        <dsp:cNvPr id="0" name=""/>
        <dsp:cNvSpPr/>
      </dsp:nvSpPr>
      <dsp:spPr>
        <a:xfrm>
          <a:off x="816778" y="3099688"/>
          <a:ext cx="1977262" cy="164475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Auxillary</a:t>
          </a:r>
          <a:r>
            <a:rPr lang="de-DE" sz="2000" kern="1200" smtClean="0"/>
            <a:t> variables </a:t>
          </a:r>
          <a:r>
            <a:rPr lang="de-DE" sz="2000" kern="1200" err="1" smtClean="0"/>
            <a:t>and</a:t>
          </a:r>
          <a:r>
            <a:rPr lang="de-DE" sz="2000" kern="1200" smtClean="0"/>
            <a:t> </a:t>
          </a:r>
          <a:r>
            <a:rPr lang="de-DE" sz="2000" kern="1200" err="1" smtClean="0"/>
            <a:t>bounds</a:t>
          </a:r>
          <a:r>
            <a:rPr lang="de-DE" sz="2000" kern="1200" smtClean="0"/>
            <a:t> </a:t>
          </a:r>
          <a:r>
            <a:rPr lang="de-DE" sz="2000" kern="1200" err="1" smtClean="0"/>
            <a:t>calculation</a:t>
          </a:r>
          <a:endParaRPr lang="de-DE" sz="2000" kern="1200"/>
        </a:p>
      </dsp:txBody>
      <dsp:txXfrm>
        <a:off x="1106341" y="3340557"/>
        <a:ext cx="1398136" cy="11630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5C36C5-C496-4462-A030-555EEAB26F3C}">
      <dsp:nvSpPr>
        <dsp:cNvPr id="0" name=""/>
        <dsp:cNvSpPr/>
      </dsp:nvSpPr>
      <dsp:spPr>
        <a:xfrm>
          <a:off x="3209789" y="1946294"/>
          <a:ext cx="2879242" cy="2447460"/>
        </a:xfrm>
        <a:prstGeom prst="ellipse">
          <a:avLst/>
        </a:prstGeom>
        <a:solidFill>
          <a:schemeClr val="bg2">
            <a:lumMod val="5000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Development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the</a:t>
          </a:r>
          <a:r>
            <a:rPr lang="de-DE" sz="2000" kern="1200" smtClean="0"/>
            <a:t> </a:t>
          </a:r>
          <a:r>
            <a:rPr lang="de-DE" sz="2400" kern="1200" err="1" smtClean="0">
              <a:latin typeface="Jokerman" panose="04090605060D06020702" pitchFamily="82" charset="0"/>
            </a:rPr>
            <a:t>cdo</a:t>
          </a:r>
          <a:r>
            <a:rPr lang="de-DE" sz="2400" kern="1200" smtClean="0">
              <a:latin typeface="Jokerman" panose="04090605060D06020702" pitchFamily="82" charset="0"/>
            </a:rPr>
            <a:t> </a:t>
          </a:r>
          <a:r>
            <a:rPr lang="de-DE" sz="2400" kern="1200" err="1" smtClean="0">
              <a:latin typeface="Jokerman" panose="04090605060D06020702" pitchFamily="82" charset="0"/>
            </a:rPr>
            <a:t>cmor</a:t>
          </a:r>
          <a:r>
            <a:rPr lang="de-DE" sz="2400" kern="1200" smtClean="0">
              <a:latin typeface="Jokerman" panose="04090605060D06020702" pitchFamily="82" charset="0"/>
            </a:rPr>
            <a:t> </a:t>
          </a:r>
          <a:r>
            <a:rPr lang="de-DE" sz="2000" kern="1200" smtClean="0"/>
            <a:t>Operator </a:t>
          </a:r>
          <a:r>
            <a:rPr lang="de-DE" sz="2000" kern="1200" err="1" smtClean="0"/>
            <a:t>for</a:t>
          </a:r>
          <a:r>
            <a:rPr lang="de-DE" sz="2000" kern="1200" smtClean="0"/>
            <a:t> </a:t>
          </a:r>
          <a:r>
            <a:rPr lang="de-DE" sz="2000" kern="1200" err="1" smtClean="0"/>
            <a:t>producing</a:t>
          </a:r>
          <a:r>
            <a:rPr lang="de-DE" sz="2000" kern="1200" smtClean="0"/>
            <a:t> CMIP </a:t>
          </a:r>
          <a:r>
            <a:rPr lang="de-DE" sz="2000" kern="1200" err="1" smtClean="0"/>
            <a:t>compliant</a:t>
          </a:r>
          <a:r>
            <a:rPr lang="de-DE" sz="2000" kern="1200" smtClean="0"/>
            <a:t> </a:t>
          </a:r>
          <a:r>
            <a:rPr lang="de-DE" sz="2000" kern="1200" err="1" smtClean="0"/>
            <a:t>output</a:t>
          </a:r>
          <a:endParaRPr lang="de-DE" sz="2000" kern="1200"/>
        </a:p>
      </dsp:txBody>
      <dsp:txXfrm>
        <a:off x="3631444" y="2304716"/>
        <a:ext cx="2035932" cy="1730616"/>
      </dsp:txXfrm>
    </dsp:sp>
    <dsp:sp modelId="{9AA324F5-8937-4938-9AD8-9762918BDD0A}">
      <dsp:nvSpPr>
        <dsp:cNvPr id="0" name=""/>
        <dsp:cNvSpPr/>
      </dsp:nvSpPr>
      <dsp:spPr>
        <a:xfrm rot="12499380">
          <a:off x="2948648" y="2069979"/>
          <a:ext cx="37144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3053411" y="2209811"/>
        <a:ext cx="260009" cy="340194"/>
      </dsp:txXfrm>
    </dsp:sp>
    <dsp:sp modelId="{F4BEBCD0-D000-4D30-8622-8E001B7878B1}">
      <dsp:nvSpPr>
        <dsp:cNvPr id="0" name=""/>
        <dsp:cNvSpPr/>
      </dsp:nvSpPr>
      <dsp:spPr>
        <a:xfrm>
          <a:off x="1248846" y="952830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bg1">
              <a:lumMod val="9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Project </a:t>
          </a:r>
          <a:r>
            <a:rPr lang="de-DE" sz="2000" kern="1200" err="1" smtClean="0"/>
            <a:t>depen-dent</a:t>
          </a:r>
          <a:r>
            <a:rPr lang="de-DE" sz="2000" kern="1200" smtClean="0"/>
            <a:t> check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attributes</a:t>
          </a:r>
          <a:endParaRPr lang="de-DE" sz="2000" kern="1200"/>
        </a:p>
      </dsp:txBody>
      <dsp:txXfrm>
        <a:off x="1493063" y="1197047"/>
        <a:ext cx="1179185" cy="1179185"/>
      </dsp:txXfrm>
    </dsp:sp>
    <dsp:sp modelId="{DD394F58-0E1B-46EA-8124-CDD22175BAA0}">
      <dsp:nvSpPr>
        <dsp:cNvPr id="0" name=""/>
        <dsp:cNvSpPr/>
      </dsp:nvSpPr>
      <dsp:spPr>
        <a:xfrm rot="19665288">
          <a:off x="5924835" y="1944508"/>
          <a:ext cx="43573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5934915" y="2092778"/>
        <a:ext cx="305012" cy="340194"/>
      </dsp:txXfrm>
    </dsp:sp>
    <dsp:sp modelId="{B653861A-9A7E-4E2F-AB0B-24340A72D9EE}">
      <dsp:nvSpPr>
        <dsp:cNvPr id="0" name=""/>
        <dsp:cNvSpPr/>
      </dsp:nvSpPr>
      <dsp:spPr>
        <a:xfrm>
          <a:off x="6372205" y="723417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Mapping </a:t>
          </a:r>
          <a:r>
            <a:rPr lang="de-DE" sz="2000" kern="1200" err="1" smtClean="0"/>
            <a:t>of</a:t>
          </a:r>
          <a:r>
            <a:rPr lang="de-DE" sz="2000" kern="1200" smtClean="0"/>
            <a:t> variables</a:t>
          </a:r>
          <a:endParaRPr lang="de-DE" sz="2000" kern="1200"/>
        </a:p>
      </dsp:txBody>
      <dsp:txXfrm>
        <a:off x="6616422" y="967634"/>
        <a:ext cx="1179185" cy="1179185"/>
      </dsp:txXfrm>
    </dsp:sp>
    <dsp:sp modelId="{4721B70C-F462-4C83-8F64-9E20B998C78C}">
      <dsp:nvSpPr>
        <dsp:cNvPr id="0" name=""/>
        <dsp:cNvSpPr/>
      </dsp:nvSpPr>
      <dsp:spPr>
        <a:xfrm rot="1132488">
          <a:off x="6136781" y="3465929"/>
          <a:ext cx="414695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6140126" y="3559204"/>
        <a:ext cx="290287" cy="340194"/>
      </dsp:txXfrm>
    </dsp:sp>
    <dsp:sp modelId="{BB777973-AD24-4092-B6FC-9FEE1162D090}">
      <dsp:nvSpPr>
        <dsp:cNvPr id="0" name=""/>
        <dsp:cNvSpPr/>
      </dsp:nvSpPr>
      <dsp:spPr>
        <a:xfrm>
          <a:off x="6680585" y="3315711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Append</a:t>
          </a:r>
          <a:r>
            <a:rPr lang="de-DE" sz="2000" kern="1200" smtClean="0"/>
            <a:t>-Mode</a:t>
          </a:r>
          <a:endParaRPr lang="de-DE" sz="2000" kern="1200"/>
        </a:p>
      </dsp:txBody>
      <dsp:txXfrm>
        <a:off x="6924802" y="3559928"/>
        <a:ext cx="1179185" cy="1179185"/>
      </dsp:txXfrm>
    </dsp:sp>
    <dsp:sp modelId="{E1123715-134C-4204-8F13-0DC9246B2782}">
      <dsp:nvSpPr>
        <dsp:cNvPr id="0" name=""/>
        <dsp:cNvSpPr/>
      </dsp:nvSpPr>
      <dsp:spPr>
        <a:xfrm rot="9911295">
          <a:off x="2874576" y="3317638"/>
          <a:ext cx="289011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2959838" y="3419953"/>
        <a:ext cx="202308" cy="340194"/>
      </dsp:txXfrm>
    </dsp:sp>
    <dsp:sp modelId="{2D600D64-1C62-434C-8122-1F82270B7393}">
      <dsp:nvSpPr>
        <dsp:cNvPr id="0" name=""/>
        <dsp:cNvSpPr/>
      </dsp:nvSpPr>
      <dsp:spPr>
        <a:xfrm>
          <a:off x="816778" y="3099688"/>
          <a:ext cx="1977262" cy="164475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Auxillary</a:t>
          </a:r>
          <a:r>
            <a:rPr lang="de-DE" sz="2000" kern="1200" smtClean="0"/>
            <a:t> variables </a:t>
          </a:r>
          <a:r>
            <a:rPr lang="de-DE" sz="2000" kern="1200" err="1" smtClean="0"/>
            <a:t>and</a:t>
          </a:r>
          <a:r>
            <a:rPr lang="de-DE" sz="2000" kern="1200" smtClean="0"/>
            <a:t> </a:t>
          </a:r>
          <a:r>
            <a:rPr lang="de-DE" sz="2000" kern="1200" err="1" smtClean="0"/>
            <a:t>bounds</a:t>
          </a:r>
          <a:r>
            <a:rPr lang="de-DE" sz="2000" kern="1200" smtClean="0"/>
            <a:t> </a:t>
          </a:r>
          <a:r>
            <a:rPr lang="de-DE" sz="2000" kern="1200" err="1" smtClean="0"/>
            <a:t>calculation</a:t>
          </a:r>
          <a:endParaRPr lang="de-DE" sz="2000" kern="1200"/>
        </a:p>
      </dsp:txBody>
      <dsp:txXfrm>
        <a:off x="1106341" y="3340557"/>
        <a:ext cx="1398136" cy="11630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5C36C5-C496-4462-A030-555EEAB26F3C}">
      <dsp:nvSpPr>
        <dsp:cNvPr id="0" name=""/>
        <dsp:cNvSpPr/>
      </dsp:nvSpPr>
      <dsp:spPr>
        <a:xfrm>
          <a:off x="3209789" y="1946294"/>
          <a:ext cx="2879242" cy="2447460"/>
        </a:xfrm>
        <a:prstGeom prst="ellipse">
          <a:avLst/>
        </a:prstGeom>
        <a:solidFill>
          <a:schemeClr val="bg2">
            <a:lumMod val="5000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Development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the</a:t>
          </a:r>
          <a:r>
            <a:rPr lang="de-DE" sz="2000" kern="1200" smtClean="0"/>
            <a:t> </a:t>
          </a:r>
          <a:r>
            <a:rPr lang="de-DE" sz="2400" kern="1200" err="1" smtClean="0">
              <a:latin typeface="Jokerman" panose="04090605060D06020702" pitchFamily="82" charset="0"/>
            </a:rPr>
            <a:t>cdo</a:t>
          </a:r>
          <a:r>
            <a:rPr lang="de-DE" sz="2400" kern="1200" smtClean="0">
              <a:latin typeface="Jokerman" panose="04090605060D06020702" pitchFamily="82" charset="0"/>
            </a:rPr>
            <a:t> </a:t>
          </a:r>
          <a:r>
            <a:rPr lang="de-DE" sz="2400" kern="1200" err="1" smtClean="0">
              <a:latin typeface="Jokerman" panose="04090605060D06020702" pitchFamily="82" charset="0"/>
            </a:rPr>
            <a:t>cmor</a:t>
          </a:r>
          <a:r>
            <a:rPr lang="de-DE" sz="2400" kern="1200" smtClean="0">
              <a:latin typeface="Jokerman" panose="04090605060D06020702" pitchFamily="82" charset="0"/>
            </a:rPr>
            <a:t> </a:t>
          </a:r>
          <a:r>
            <a:rPr lang="de-DE" sz="2000" kern="1200" smtClean="0"/>
            <a:t>Operator </a:t>
          </a:r>
          <a:r>
            <a:rPr lang="de-DE" sz="2000" kern="1200" err="1" smtClean="0"/>
            <a:t>for</a:t>
          </a:r>
          <a:r>
            <a:rPr lang="de-DE" sz="2000" kern="1200" smtClean="0"/>
            <a:t> </a:t>
          </a:r>
          <a:r>
            <a:rPr lang="de-DE" sz="2000" kern="1200" err="1" smtClean="0"/>
            <a:t>producing</a:t>
          </a:r>
          <a:r>
            <a:rPr lang="de-DE" sz="2000" kern="1200" smtClean="0"/>
            <a:t> CMIP </a:t>
          </a:r>
          <a:r>
            <a:rPr lang="de-DE" sz="2000" kern="1200" err="1" smtClean="0"/>
            <a:t>compliant</a:t>
          </a:r>
          <a:r>
            <a:rPr lang="de-DE" sz="2000" kern="1200" smtClean="0"/>
            <a:t> </a:t>
          </a:r>
          <a:r>
            <a:rPr lang="de-DE" sz="2000" kern="1200" err="1" smtClean="0"/>
            <a:t>output</a:t>
          </a:r>
          <a:endParaRPr lang="de-DE" sz="2000" kern="1200"/>
        </a:p>
      </dsp:txBody>
      <dsp:txXfrm>
        <a:off x="3631444" y="2304716"/>
        <a:ext cx="2035932" cy="1730616"/>
      </dsp:txXfrm>
    </dsp:sp>
    <dsp:sp modelId="{9AA324F5-8937-4938-9AD8-9762918BDD0A}">
      <dsp:nvSpPr>
        <dsp:cNvPr id="0" name=""/>
        <dsp:cNvSpPr/>
      </dsp:nvSpPr>
      <dsp:spPr>
        <a:xfrm rot="12499380">
          <a:off x="2948648" y="2069979"/>
          <a:ext cx="37144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3053411" y="2209811"/>
        <a:ext cx="260009" cy="340194"/>
      </dsp:txXfrm>
    </dsp:sp>
    <dsp:sp modelId="{F4BEBCD0-D000-4D30-8622-8E001B7878B1}">
      <dsp:nvSpPr>
        <dsp:cNvPr id="0" name=""/>
        <dsp:cNvSpPr/>
      </dsp:nvSpPr>
      <dsp:spPr>
        <a:xfrm>
          <a:off x="1248846" y="952830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bg1">
              <a:lumMod val="9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Project </a:t>
          </a:r>
          <a:r>
            <a:rPr lang="de-DE" sz="2000" kern="1200" err="1" smtClean="0"/>
            <a:t>depen-dent</a:t>
          </a:r>
          <a:r>
            <a:rPr lang="de-DE" sz="2000" kern="1200" smtClean="0"/>
            <a:t> check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attributes</a:t>
          </a:r>
          <a:endParaRPr lang="de-DE" sz="2000" kern="1200"/>
        </a:p>
      </dsp:txBody>
      <dsp:txXfrm>
        <a:off x="1493063" y="1197047"/>
        <a:ext cx="1179185" cy="1179185"/>
      </dsp:txXfrm>
    </dsp:sp>
    <dsp:sp modelId="{DD394F58-0E1B-46EA-8124-CDD22175BAA0}">
      <dsp:nvSpPr>
        <dsp:cNvPr id="0" name=""/>
        <dsp:cNvSpPr/>
      </dsp:nvSpPr>
      <dsp:spPr>
        <a:xfrm rot="19665288">
          <a:off x="5924835" y="1944508"/>
          <a:ext cx="43573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5934915" y="2092778"/>
        <a:ext cx="305012" cy="340194"/>
      </dsp:txXfrm>
    </dsp:sp>
    <dsp:sp modelId="{B653861A-9A7E-4E2F-AB0B-24340A72D9EE}">
      <dsp:nvSpPr>
        <dsp:cNvPr id="0" name=""/>
        <dsp:cNvSpPr/>
      </dsp:nvSpPr>
      <dsp:spPr>
        <a:xfrm>
          <a:off x="6372205" y="723417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Mapping </a:t>
          </a:r>
          <a:r>
            <a:rPr lang="de-DE" sz="2000" kern="1200" err="1" smtClean="0"/>
            <a:t>of</a:t>
          </a:r>
          <a:r>
            <a:rPr lang="de-DE" sz="2000" kern="1200" smtClean="0"/>
            <a:t> variables</a:t>
          </a:r>
          <a:endParaRPr lang="de-DE" sz="2000" kern="1200"/>
        </a:p>
      </dsp:txBody>
      <dsp:txXfrm>
        <a:off x="6616422" y="967634"/>
        <a:ext cx="1179185" cy="1179185"/>
      </dsp:txXfrm>
    </dsp:sp>
    <dsp:sp modelId="{4721B70C-F462-4C83-8F64-9E20B998C78C}">
      <dsp:nvSpPr>
        <dsp:cNvPr id="0" name=""/>
        <dsp:cNvSpPr/>
      </dsp:nvSpPr>
      <dsp:spPr>
        <a:xfrm rot="1132488">
          <a:off x="6136781" y="3465929"/>
          <a:ext cx="414695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6140126" y="3559204"/>
        <a:ext cx="290287" cy="340194"/>
      </dsp:txXfrm>
    </dsp:sp>
    <dsp:sp modelId="{BB777973-AD24-4092-B6FC-9FEE1162D090}">
      <dsp:nvSpPr>
        <dsp:cNvPr id="0" name=""/>
        <dsp:cNvSpPr/>
      </dsp:nvSpPr>
      <dsp:spPr>
        <a:xfrm>
          <a:off x="6680585" y="3315711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Append</a:t>
          </a:r>
          <a:r>
            <a:rPr lang="de-DE" sz="2000" kern="1200" smtClean="0"/>
            <a:t>-Mode</a:t>
          </a:r>
          <a:endParaRPr lang="de-DE" sz="2000" kern="1200"/>
        </a:p>
      </dsp:txBody>
      <dsp:txXfrm>
        <a:off x="6924802" y="3559928"/>
        <a:ext cx="1179185" cy="1179185"/>
      </dsp:txXfrm>
    </dsp:sp>
    <dsp:sp modelId="{E1123715-134C-4204-8F13-0DC9246B2782}">
      <dsp:nvSpPr>
        <dsp:cNvPr id="0" name=""/>
        <dsp:cNvSpPr/>
      </dsp:nvSpPr>
      <dsp:spPr>
        <a:xfrm rot="9911295">
          <a:off x="2874576" y="3317638"/>
          <a:ext cx="289011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2959838" y="3419953"/>
        <a:ext cx="202308" cy="340194"/>
      </dsp:txXfrm>
    </dsp:sp>
    <dsp:sp modelId="{2D600D64-1C62-434C-8122-1F82270B7393}">
      <dsp:nvSpPr>
        <dsp:cNvPr id="0" name=""/>
        <dsp:cNvSpPr/>
      </dsp:nvSpPr>
      <dsp:spPr>
        <a:xfrm>
          <a:off x="816778" y="3099688"/>
          <a:ext cx="1977262" cy="164475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Auxillary</a:t>
          </a:r>
          <a:r>
            <a:rPr lang="de-DE" sz="2000" kern="1200" smtClean="0"/>
            <a:t> variables </a:t>
          </a:r>
          <a:r>
            <a:rPr lang="de-DE" sz="2000" kern="1200" err="1" smtClean="0"/>
            <a:t>and</a:t>
          </a:r>
          <a:r>
            <a:rPr lang="de-DE" sz="2000" kern="1200" smtClean="0"/>
            <a:t> </a:t>
          </a:r>
          <a:r>
            <a:rPr lang="de-DE" sz="2000" kern="1200" err="1" smtClean="0"/>
            <a:t>bounds</a:t>
          </a:r>
          <a:r>
            <a:rPr lang="de-DE" sz="2000" kern="1200" smtClean="0"/>
            <a:t> </a:t>
          </a:r>
          <a:r>
            <a:rPr lang="de-DE" sz="2000" kern="1200" err="1" smtClean="0"/>
            <a:t>calculation</a:t>
          </a:r>
          <a:endParaRPr lang="de-DE" sz="2000" kern="1200"/>
        </a:p>
      </dsp:txBody>
      <dsp:txXfrm>
        <a:off x="1106341" y="3340557"/>
        <a:ext cx="1398136" cy="116301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5C36C5-C496-4462-A030-555EEAB26F3C}">
      <dsp:nvSpPr>
        <dsp:cNvPr id="0" name=""/>
        <dsp:cNvSpPr/>
      </dsp:nvSpPr>
      <dsp:spPr>
        <a:xfrm>
          <a:off x="3209789" y="1946294"/>
          <a:ext cx="2879242" cy="2447460"/>
        </a:xfrm>
        <a:prstGeom prst="ellipse">
          <a:avLst/>
        </a:prstGeom>
        <a:solidFill>
          <a:schemeClr val="bg2">
            <a:lumMod val="5000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Development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the</a:t>
          </a:r>
          <a:r>
            <a:rPr lang="de-DE" sz="2000" kern="1200" smtClean="0"/>
            <a:t> </a:t>
          </a:r>
          <a:r>
            <a:rPr lang="de-DE" sz="2400" kern="1200" err="1" smtClean="0">
              <a:latin typeface="Jokerman" panose="04090605060D06020702" pitchFamily="82" charset="0"/>
            </a:rPr>
            <a:t>cdo</a:t>
          </a:r>
          <a:r>
            <a:rPr lang="de-DE" sz="2400" kern="1200" smtClean="0">
              <a:latin typeface="Jokerman" panose="04090605060D06020702" pitchFamily="82" charset="0"/>
            </a:rPr>
            <a:t> </a:t>
          </a:r>
          <a:r>
            <a:rPr lang="de-DE" sz="2400" kern="1200" err="1" smtClean="0">
              <a:latin typeface="Jokerman" panose="04090605060D06020702" pitchFamily="82" charset="0"/>
            </a:rPr>
            <a:t>cmor</a:t>
          </a:r>
          <a:r>
            <a:rPr lang="de-DE" sz="2400" kern="1200" smtClean="0">
              <a:latin typeface="Jokerman" panose="04090605060D06020702" pitchFamily="82" charset="0"/>
            </a:rPr>
            <a:t> </a:t>
          </a:r>
          <a:r>
            <a:rPr lang="de-DE" sz="2000" kern="1200" smtClean="0"/>
            <a:t>Operator </a:t>
          </a:r>
          <a:r>
            <a:rPr lang="de-DE" sz="2000" kern="1200" err="1" smtClean="0"/>
            <a:t>for</a:t>
          </a:r>
          <a:r>
            <a:rPr lang="de-DE" sz="2000" kern="1200" smtClean="0"/>
            <a:t> </a:t>
          </a:r>
          <a:r>
            <a:rPr lang="de-DE" sz="2000" kern="1200" err="1" smtClean="0"/>
            <a:t>producing</a:t>
          </a:r>
          <a:r>
            <a:rPr lang="de-DE" sz="2000" kern="1200" smtClean="0"/>
            <a:t> CMIP </a:t>
          </a:r>
          <a:r>
            <a:rPr lang="de-DE" sz="2000" kern="1200" err="1" smtClean="0"/>
            <a:t>compliant</a:t>
          </a:r>
          <a:r>
            <a:rPr lang="de-DE" sz="2000" kern="1200" smtClean="0"/>
            <a:t> </a:t>
          </a:r>
          <a:r>
            <a:rPr lang="de-DE" sz="2000" kern="1200" err="1" smtClean="0"/>
            <a:t>output</a:t>
          </a:r>
          <a:endParaRPr lang="de-DE" sz="2000" kern="1200"/>
        </a:p>
      </dsp:txBody>
      <dsp:txXfrm>
        <a:off x="3631444" y="2304716"/>
        <a:ext cx="2035932" cy="1730616"/>
      </dsp:txXfrm>
    </dsp:sp>
    <dsp:sp modelId="{9AA324F5-8937-4938-9AD8-9762918BDD0A}">
      <dsp:nvSpPr>
        <dsp:cNvPr id="0" name=""/>
        <dsp:cNvSpPr/>
      </dsp:nvSpPr>
      <dsp:spPr>
        <a:xfrm rot="12499380">
          <a:off x="2948648" y="2069979"/>
          <a:ext cx="37144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3053411" y="2209811"/>
        <a:ext cx="260009" cy="340194"/>
      </dsp:txXfrm>
    </dsp:sp>
    <dsp:sp modelId="{F4BEBCD0-D000-4D30-8622-8E001B7878B1}">
      <dsp:nvSpPr>
        <dsp:cNvPr id="0" name=""/>
        <dsp:cNvSpPr/>
      </dsp:nvSpPr>
      <dsp:spPr>
        <a:xfrm>
          <a:off x="1248846" y="952830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Project </a:t>
          </a:r>
          <a:r>
            <a:rPr lang="de-DE" sz="2000" kern="1200" err="1" smtClean="0"/>
            <a:t>depen-dent</a:t>
          </a:r>
          <a:r>
            <a:rPr lang="de-DE" sz="2000" kern="1200" smtClean="0"/>
            <a:t> check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attributes</a:t>
          </a:r>
          <a:endParaRPr lang="de-DE" sz="2000" kern="1200"/>
        </a:p>
      </dsp:txBody>
      <dsp:txXfrm>
        <a:off x="1493063" y="1197047"/>
        <a:ext cx="1179185" cy="1179185"/>
      </dsp:txXfrm>
    </dsp:sp>
    <dsp:sp modelId="{DD394F58-0E1B-46EA-8124-CDD22175BAA0}">
      <dsp:nvSpPr>
        <dsp:cNvPr id="0" name=""/>
        <dsp:cNvSpPr/>
      </dsp:nvSpPr>
      <dsp:spPr>
        <a:xfrm rot="19665288">
          <a:off x="5924835" y="1944508"/>
          <a:ext cx="43573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5934915" y="2092778"/>
        <a:ext cx="305012" cy="340194"/>
      </dsp:txXfrm>
    </dsp:sp>
    <dsp:sp modelId="{B653861A-9A7E-4E2F-AB0B-24340A72D9EE}">
      <dsp:nvSpPr>
        <dsp:cNvPr id="0" name=""/>
        <dsp:cNvSpPr/>
      </dsp:nvSpPr>
      <dsp:spPr>
        <a:xfrm>
          <a:off x="6372205" y="723417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Mapping </a:t>
          </a:r>
          <a:r>
            <a:rPr lang="de-DE" sz="2000" kern="1200" err="1" smtClean="0"/>
            <a:t>of</a:t>
          </a:r>
          <a:r>
            <a:rPr lang="de-DE" sz="2000" kern="1200" smtClean="0"/>
            <a:t> variables</a:t>
          </a:r>
          <a:endParaRPr lang="de-DE" sz="2000" kern="1200"/>
        </a:p>
      </dsp:txBody>
      <dsp:txXfrm>
        <a:off x="6616422" y="967634"/>
        <a:ext cx="1179185" cy="1179185"/>
      </dsp:txXfrm>
    </dsp:sp>
    <dsp:sp modelId="{4721B70C-F462-4C83-8F64-9E20B998C78C}">
      <dsp:nvSpPr>
        <dsp:cNvPr id="0" name=""/>
        <dsp:cNvSpPr/>
      </dsp:nvSpPr>
      <dsp:spPr>
        <a:xfrm rot="1132488">
          <a:off x="6136781" y="3465929"/>
          <a:ext cx="414695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6140126" y="3559204"/>
        <a:ext cx="290287" cy="340194"/>
      </dsp:txXfrm>
    </dsp:sp>
    <dsp:sp modelId="{BB777973-AD24-4092-B6FC-9FEE1162D090}">
      <dsp:nvSpPr>
        <dsp:cNvPr id="0" name=""/>
        <dsp:cNvSpPr/>
      </dsp:nvSpPr>
      <dsp:spPr>
        <a:xfrm>
          <a:off x="6680585" y="3315711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Append</a:t>
          </a:r>
          <a:r>
            <a:rPr lang="de-DE" sz="2000" kern="1200" smtClean="0"/>
            <a:t>-Mode</a:t>
          </a:r>
          <a:endParaRPr lang="de-DE" sz="2000" kern="1200"/>
        </a:p>
      </dsp:txBody>
      <dsp:txXfrm>
        <a:off x="6924802" y="3559928"/>
        <a:ext cx="1179185" cy="1179185"/>
      </dsp:txXfrm>
    </dsp:sp>
    <dsp:sp modelId="{E1123715-134C-4204-8F13-0DC9246B2782}">
      <dsp:nvSpPr>
        <dsp:cNvPr id="0" name=""/>
        <dsp:cNvSpPr/>
      </dsp:nvSpPr>
      <dsp:spPr>
        <a:xfrm rot="9911295">
          <a:off x="2874576" y="3317638"/>
          <a:ext cx="289011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2959838" y="3419953"/>
        <a:ext cx="202308" cy="340194"/>
      </dsp:txXfrm>
    </dsp:sp>
    <dsp:sp modelId="{2D600D64-1C62-434C-8122-1F82270B7393}">
      <dsp:nvSpPr>
        <dsp:cNvPr id="0" name=""/>
        <dsp:cNvSpPr/>
      </dsp:nvSpPr>
      <dsp:spPr>
        <a:xfrm>
          <a:off x="816778" y="3099688"/>
          <a:ext cx="1977262" cy="164475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Auxillary</a:t>
          </a:r>
          <a:r>
            <a:rPr lang="de-DE" sz="2000" kern="1200" smtClean="0"/>
            <a:t> variables </a:t>
          </a:r>
          <a:r>
            <a:rPr lang="de-DE" sz="2000" kern="1200" err="1" smtClean="0"/>
            <a:t>and</a:t>
          </a:r>
          <a:r>
            <a:rPr lang="de-DE" sz="2000" kern="1200" smtClean="0"/>
            <a:t> </a:t>
          </a:r>
          <a:r>
            <a:rPr lang="de-DE" sz="2000" kern="1200" err="1" smtClean="0"/>
            <a:t>bounds</a:t>
          </a:r>
          <a:r>
            <a:rPr lang="de-DE" sz="2000" kern="1200" smtClean="0"/>
            <a:t> </a:t>
          </a:r>
          <a:r>
            <a:rPr lang="de-DE" sz="2000" kern="1200" err="1" smtClean="0"/>
            <a:t>calculation</a:t>
          </a:r>
          <a:endParaRPr lang="de-DE" sz="2000" kern="1200"/>
        </a:p>
      </dsp:txBody>
      <dsp:txXfrm>
        <a:off x="1106341" y="3340557"/>
        <a:ext cx="1398136" cy="116301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5C36C5-C496-4462-A030-555EEAB26F3C}">
      <dsp:nvSpPr>
        <dsp:cNvPr id="0" name=""/>
        <dsp:cNvSpPr/>
      </dsp:nvSpPr>
      <dsp:spPr>
        <a:xfrm>
          <a:off x="3209789" y="1946294"/>
          <a:ext cx="2879242" cy="2447460"/>
        </a:xfrm>
        <a:prstGeom prst="ellipse">
          <a:avLst/>
        </a:prstGeom>
        <a:solidFill>
          <a:schemeClr val="bg2">
            <a:lumMod val="5000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Development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the</a:t>
          </a:r>
          <a:r>
            <a:rPr lang="de-DE" sz="2000" kern="1200" smtClean="0"/>
            <a:t> </a:t>
          </a:r>
          <a:r>
            <a:rPr lang="de-DE" sz="2400" kern="1200" err="1" smtClean="0">
              <a:latin typeface="Jokerman" panose="04090605060D06020702" pitchFamily="82" charset="0"/>
            </a:rPr>
            <a:t>cdo</a:t>
          </a:r>
          <a:r>
            <a:rPr lang="de-DE" sz="2400" kern="1200" smtClean="0">
              <a:latin typeface="Jokerman" panose="04090605060D06020702" pitchFamily="82" charset="0"/>
            </a:rPr>
            <a:t> </a:t>
          </a:r>
          <a:r>
            <a:rPr lang="de-DE" sz="2400" kern="1200" err="1" smtClean="0">
              <a:latin typeface="Jokerman" panose="04090605060D06020702" pitchFamily="82" charset="0"/>
            </a:rPr>
            <a:t>cmor</a:t>
          </a:r>
          <a:r>
            <a:rPr lang="de-DE" sz="2400" kern="1200" smtClean="0">
              <a:latin typeface="Jokerman" panose="04090605060D06020702" pitchFamily="82" charset="0"/>
            </a:rPr>
            <a:t> </a:t>
          </a:r>
          <a:r>
            <a:rPr lang="de-DE" sz="2000" kern="1200" smtClean="0"/>
            <a:t>Operator </a:t>
          </a:r>
          <a:r>
            <a:rPr lang="de-DE" sz="2000" kern="1200" err="1" smtClean="0"/>
            <a:t>for</a:t>
          </a:r>
          <a:r>
            <a:rPr lang="de-DE" sz="2000" kern="1200" smtClean="0"/>
            <a:t> </a:t>
          </a:r>
          <a:r>
            <a:rPr lang="de-DE" sz="2000" kern="1200" err="1" smtClean="0"/>
            <a:t>producing</a:t>
          </a:r>
          <a:r>
            <a:rPr lang="de-DE" sz="2000" kern="1200" smtClean="0"/>
            <a:t> CMIP </a:t>
          </a:r>
          <a:r>
            <a:rPr lang="de-DE" sz="2000" kern="1200" err="1" smtClean="0"/>
            <a:t>compliant</a:t>
          </a:r>
          <a:r>
            <a:rPr lang="de-DE" sz="2000" kern="1200" smtClean="0"/>
            <a:t> </a:t>
          </a:r>
          <a:r>
            <a:rPr lang="de-DE" sz="2000" kern="1200" err="1" smtClean="0"/>
            <a:t>output</a:t>
          </a:r>
          <a:endParaRPr lang="de-DE" sz="2000" kern="1200"/>
        </a:p>
      </dsp:txBody>
      <dsp:txXfrm>
        <a:off x="3631444" y="2304716"/>
        <a:ext cx="2035932" cy="1730616"/>
      </dsp:txXfrm>
    </dsp:sp>
    <dsp:sp modelId="{9AA324F5-8937-4938-9AD8-9762918BDD0A}">
      <dsp:nvSpPr>
        <dsp:cNvPr id="0" name=""/>
        <dsp:cNvSpPr/>
      </dsp:nvSpPr>
      <dsp:spPr>
        <a:xfrm rot="12499380">
          <a:off x="2948648" y="2069979"/>
          <a:ext cx="37144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3053411" y="2209811"/>
        <a:ext cx="260009" cy="340194"/>
      </dsp:txXfrm>
    </dsp:sp>
    <dsp:sp modelId="{F4BEBCD0-D000-4D30-8622-8E001B7878B1}">
      <dsp:nvSpPr>
        <dsp:cNvPr id="0" name=""/>
        <dsp:cNvSpPr/>
      </dsp:nvSpPr>
      <dsp:spPr>
        <a:xfrm>
          <a:off x="1248846" y="952830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Project </a:t>
          </a:r>
          <a:r>
            <a:rPr lang="de-DE" sz="2000" kern="1200" err="1" smtClean="0"/>
            <a:t>depen-dent</a:t>
          </a:r>
          <a:r>
            <a:rPr lang="de-DE" sz="2000" kern="1200" smtClean="0"/>
            <a:t> check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attributes</a:t>
          </a:r>
          <a:endParaRPr lang="de-DE" sz="2000" kern="1200"/>
        </a:p>
      </dsp:txBody>
      <dsp:txXfrm>
        <a:off x="1493063" y="1197047"/>
        <a:ext cx="1179185" cy="1179185"/>
      </dsp:txXfrm>
    </dsp:sp>
    <dsp:sp modelId="{DD394F58-0E1B-46EA-8124-CDD22175BAA0}">
      <dsp:nvSpPr>
        <dsp:cNvPr id="0" name=""/>
        <dsp:cNvSpPr/>
      </dsp:nvSpPr>
      <dsp:spPr>
        <a:xfrm rot="19665288">
          <a:off x="5924835" y="1944508"/>
          <a:ext cx="43573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5934915" y="2092778"/>
        <a:ext cx="305012" cy="340194"/>
      </dsp:txXfrm>
    </dsp:sp>
    <dsp:sp modelId="{B653861A-9A7E-4E2F-AB0B-24340A72D9EE}">
      <dsp:nvSpPr>
        <dsp:cNvPr id="0" name=""/>
        <dsp:cNvSpPr/>
      </dsp:nvSpPr>
      <dsp:spPr>
        <a:xfrm>
          <a:off x="6372205" y="723417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Mapping </a:t>
          </a:r>
          <a:r>
            <a:rPr lang="de-DE" sz="2000" kern="1200" err="1" smtClean="0"/>
            <a:t>of</a:t>
          </a:r>
          <a:r>
            <a:rPr lang="de-DE" sz="2000" kern="1200" smtClean="0"/>
            <a:t> variables</a:t>
          </a:r>
          <a:endParaRPr lang="de-DE" sz="2000" kern="1200"/>
        </a:p>
      </dsp:txBody>
      <dsp:txXfrm>
        <a:off x="6616422" y="967634"/>
        <a:ext cx="1179185" cy="1179185"/>
      </dsp:txXfrm>
    </dsp:sp>
    <dsp:sp modelId="{4721B70C-F462-4C83-8F64-9E20B998C78C}">
      <dsp:nvSpPr>
        <dsp:cNvPr id="0" name=""/>
        <dsp:cNvSpPr/>
      </dsp:nvSpPr>
      <dsp:spPr>
        <a:xfrm rot="1132488">
          <a:off x="6136781" y="3465929"/>
          <a:ext cx="414695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6140126" y="3559204"/>
        <a:ext cx="290287" cy="340194"/>
      </dsp:txXfrm>
    </dsp:sp>
    <dsp:sp modelId="{BB777973-AD24-4092-B6FC-9FEE1162D090}">
      <dsp:nvSpPr>
        <dsp:cNvPr id="0" name=""/>
        <dsp:cNvSpPr/>
      </dsp:nvSpPr>
      <dsp:spPr>
        <a:xfrm>
          <a:off x="6680585" y="3315711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Append</a:t>
          </a:r>
          <a:r>
            <a:rPr lang="de-DE" sz="2000" kern="1200" smtClean="0"/>
            <a:t>-Mode</a:t>
          </a:r>
          <a:endParaRPr lang="de-DE" sz="2000" kern="1200"/>
        </a:p>
      </dsp:txBody>
      <dsp:txXfrm>
        <a:off x="6924802" y="3559928"/>
        <a:ext cx="1179185" cy="1179185"/>
      </dsp:txXfrm>
    </dsp:sp>
    <dsp:sp modelId="{E1123715-134C-4204-8F13-0DC9246B2782}">
      <dsp:nvSpPr>
        <dsp:cNvPr id="0" name=""/>
        <dsp:cNvSpPr/>
      </dsp:nvSpPr>
      <dsp:spPr>
        <a:xfrm rot="9911295">
          <a:off x="2874576" y="3317638"/>
          <a:ext cx="289011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2959838" y="3419953"/>
        <a:ext cx="202308" cy="340194"/>
      </dsp:txXfrm>
    </dsp:sp>
    <dsp:sp modelId="{2D600D64-1C62-434C-8122-1F82270B7393}">
      <dsp:nvSpPr>
        <dsp:cNvPr id="0" name=""/>
        <dsp:cNvSpPr/>
      </dsp:nvSpPr>
      <dsp:spPr>
        <a:xfrm>
          <a:off x="816778" y="3099688"/>
          <a:ext cx="1977262" cy="164475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Auxillary</a:t>
          </a:r>
          <a:r>
            <a:rPr lang="de-DE" sz="2000" kern="1200" smtClean="0"/>
            <a:t> variables </a:t>
          </a:r>
          <a:r>
            <a:rPr lang="de-DE" sz="2000" kern="1200" err="1" smtClean="0"/>
            <a:t>and</a:t>
          </a:r>
          <a:r>
            <a:rPr lang="de-DE" sz="2000" kern="1200" smtClean="0"/>
            <a:t> </a:t>
          </a:r>
          <a:r>
            <a:rPr lang="de-DE" sz="2000" kern="1200" err="1" smtClean="0"/>
            <a:t>bounds</a:t>
          </a:r>
          <a:r>
            <a:rPr lang="de-DE" sz="2000" kern="1200" smtClean="0"/>
            <a:t> </a:t>
          </a:r>
          <a:r>
            <a:rPr lang="de-DE" sz="2000" kern="1200" err="1" smtClean="0"/>
            <a:t>calculation</a:t>
          </a:r>
          <a:endParaRPr lang="de-DE" sz="2000" kern="1200"/>
        </a:p>
      </dsp:txBody>
      <dsp:txXfrm>
        <a:off x="1106341" y="3340557"/>
        <a:ext cx="1398136" cy="116301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5C36C5-C496-4462-A030-555EEAB26F3C}">
      <dsp:nvSpPr>
        <dsp:cNvPr id="0" name=""/>
        <dsp:cNvSpPr/>
      </dsp:nvSpPr>
      <dsp:spPr>
        <a:xfrm>
          <a:off x="3209789" y="1946294"/>
          <a:ext cx="2879242" cy="2447460"/>
        </a:xfrm>
        <a:prstGeom prst="ellipse">
          <a:avLst/>
        </a:prstGeom>
        <a:solidFill>
          <a:schemeClr val="bg2">
            <a:lumMod val="5000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Development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the</a:t>
          </a:r>
          <a:r>
            <a:rPr lang="de-DE" sz="2000" kern="1200" smtClean="0"/>
            <a:t> </a:t>
          </a:r>
          <a:r>
            <a:rPr lang="de-DE" sz="2400" kern="1200" err="1" smtClean="0">
              <a:latin typeface="Jokerman" panose="04090605060D06020702" pitchFamily="82" charset="0"/>
            </a:rPr>
            <a:t>cdo</a:t>
          </a:r>
          <a:r>
            <a:rPr lang="de-DE" sz="2400" kern="1200" smtClean="0">
              <a:latin typeface="Jokerman" panose="04090605060D06020702" pitchFamily="82" charset="0"/>
            </a:rPr>
            <a:t> </a:t>
          </a:r>
          <a:r>
            <a:rPr lang="de-DE" sz="2400" kern="1200" err="1" smtClean="0">
              <a:latin typeface="Jokerman" panose="04090605060D06020702" pitchFamily="82" charset="0"/>
            </a:rPr>
            <a:t>cmor</a:t>
          </a:r>
          <a:r>
            <a:rPr lang="de-DE" sz="2400" kern="1200" smtClean="0">
              <a:latin typeface="Jokerman" panose="04090605060D06020702" pitchFamily="82" charset="0"/>
            </a:rPr>
            <a:t> </a:t>
          </a:r>
          <a:r>
            <a:rPr lang="de-DE" sz="2000" kern="1200" smtClean="0"/>
            <a:t>Operator </a:t>
          </a:r>
          <a:r>
            <a:rPr lang="de-DE" sz="2000" kern="1200" err="1" smtClean="0"/>
            <a:t>for</a:t>
          </a:r>
          <a:r>
            <a:rPr lang="de-DE" sz="2000" kern="1200" smtClean="0"/>
            <a:t> </a:t>
          </a:r>
          <a:r>
            <a:rPr lang="de-DE" sz="2000" kern="1200" err="1" smtClean="0"/>
            <a:t>producing</a:t>
          </a:r>
          <a:r>
            <a:rPr lang="de-DE" sz="2000" kern="1200" smtClean="0"/>
            <a:t> CMIP </a:t>
          </a:r>
          <a:r>
            <a:rPr lang="de-DE" sz="2000" kern="1200" err="1" smtClean="0"/>
            <a:t>compliant</a:t>
          </a:r>
          <a:r>
            <a:rPr lang="de-DE" sz="2000" kern="1200" smtClean="0"/>
            <a:t> </a:t>
          </a:r>
          <a:r>
            <a:rPr lang="de-DE" sz="2000" kern="1200" err="1" smtClean="0"/>
            <a:t>output</a:t>
          </a:r>
          <a:endParaRPr lang="de-DE" sz="2000" kern="1200"/>
        </a:p>
      </dsp:txBody>
      <dsp:txXfrm>
        <a:off x="3631444" y="2304716"/>
        <a:ext cx="2035932" cy="1730616"/>
      </dsp:txXfrm>
    </dsp:sp>
    <dsp:sp modelId="{9AA324F5-8937-4938-9AD8-9762918BDD0A}">
      <dsp:nvSpPr>
        <dsp:cNvPr id="0" name=""/>
        <dsp:cNvSpPr/>
      </dsp:nvSpPr>
      <dsp:spPr>
        <a:xfrm rot="12499380">
          <a:off x="2948648" y="2069979"/>
          <a:ext cx="37144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3053411" y="2209811"/>
        <a:ext cx="260009" cy="340194"/>
      </dsp:txXfrm>
    </dsp:sp>
    <dsp:sp modelId="{F4BEBCD0-D000-4D30-8622-8E001B7878B1}">
      <dsp:nvSpPr>
        <dsp:cNvPr id="0" name=""/>
        <dsp:cNvSpPr/>
      </dsp:nvSpPr>
      <dsp:spPr>
        <a:xfrm>
          <a:off x="1248846" y="952830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bg1">
              <a:lumMod val="9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Project </a:t>
          </a:r>
          <a:r>
            <a:rPr lang="de-DE" sz="2000" kern="1200" err="1" smtClean="0"/>
            <a:t>depen-dent</a:t>
          </a:r>
          <a:r>
            <a:rPr lang="de-DE" sz="2000" kern="1200" smtClean="0"/>
            <a:t> check </a:t>
          </a:r>
          <a:r>
            <a:rPr lang="de-DE" sz="2000" kern="1200" err="1" smtClean="0"/>
            <a:t>of</a:t>
          </a:r>
          <a:r>
            <a:rPr lang="de-DE" sz="2000" kern="1200" smtClean="0"/>
            <a:t> </a:t>
          </a:r>
          <a:r>
            <a:rPr lang="de-DE" sz="2000" kern="1200" err="1" smtClean="0"/>
            <a:t>attributes</a:t>
          </a:r>
          <a:endParaRPr lang="de-DE" sz="2000" kern="1200"/>
        </a:p>
      </dsp:txBody>
      <dsp:txXfrm>
        <a:off x="1493063" y="1197047"/>
        <a:ext cx="1179185" cy="1179185"/>
      </dsp:txXfrm>
    </dsp:sp>
    <dsp:sp modelId="{DD394F58-0E1B-46EA-8124-CDD22175BAA0}">
      <dsp:nvSpPr>
        <dsp:cNvPr id="0" name=""/>
        <dsp:cNvSpPr/>
      </dsp:nvSpPr>
      <dsp:spPr>
        <a:xfrm rot="19665288">
          <a:off x="5924835" y="1944508"/>
          <a:ext cx="435732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5934915" y="2092778"/>
        <a:ext cx="305012" cy="340194"/>
      </dsp:txXfrm>
    </dsp:sp>
    <dsp:sp modelId="{B653861A-9A7E-4E2F-AB0B-24340A72D9EE}">
      <dsp:nvSpPr>
        <dsp:cNvPr id="0" name=""/>
        <dsp:cNvSpPr/>
      </dsp:nvSpPr>
      <dsp:spPr>
        <a:xfrm>
          <a:off x="6372205" y="723417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smtClean="0"/>
            <a:t>Mapping </a:t>
          </a:r>
          <a:r>
            <a:rPr lang="de-DE" sz="2000" kern="1200" err="1" smtClean="0"/>
            <a:t>of</a:t>
          </a:r>
          <a:r>
            <a:rPr lang="de-DE" sz="2000" kern="1200" smtClean="0"/>
            <a:t> variables</a:t>
          </a:r>
          <a:endParaRPr lang="de-DE" sz="2000" kern="1200"/>
        </a:p>
      </dsp:txBody>
      <dsp:txXfrm>
        <a:off x="6616422" y="967634"/>
        <a:ext cx="1179185" cy="1179185"/>
      </dsp:txXfrm>
    </dsp:sp>
    <dsp:sp modelId="{4721B70C-F462-4C83-8F64-9E20B998C78C}">
      <dsp:nvSpPr>
        <dsp:cNvPr id="0" name=""/>
        <dsp:cNvSpPr/>
      </dsp:nvSpPr>
      <dsp:spPr>
        <a:xfrm rot="1132488">
          <a:off x="6136781" y="3465929"/>
          <a:ext cx="414695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>
        <a:off x="6140126" y="3559204"/>
        <a:ext cx="290287" cy="340194"/>
      </dsp:txXfrm>
    </dsp:sp>
    <dsp:sp modelId="{BB777973-AD24-4092-B6FC-9FEE1162D090}">
      <dsp:nvSpPr>
        <dsp:cNvPr id="0" name=""/>
        <dsp:cNvSpPr/>
      </dsp:nvSpPr>
      <dsp:spPr>
        <a:xfrm>
          <a:off x="6680585" y="3315711"/>
          <a:ext cx="1667619" cy="166761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Append</a:t>
          </a:r>
          <a:r>
            <a:rPr lang="de-DE" sz="2000" kern="1200" smtClean="0"/>
            <a:t>-Mode</a:t>
          </a:r>
          <a:endParaRPr lang="de-DE" sz="2000" kern="1200"/>
        </a:p>
      </dsp:txBody>
      <dsp:txXfrm>
        <a:off x="6924802" y="3559928"/>
        <a:ext cx="1179185" cy="1179185"/>
      </dsp:txXfrm>
    </dsp:sp>
    <dsp:sp modelId="{E1123715-134C-4204-8F13-0DC9246B2782}">
      <dsp:nvSpPr>
        <dsp:cNvPr id="0" name=""/>
        <dsp:cNvSpPr/>
      </dsp:nvSpPr>
      <dsp:spPr>
        <a:xfrm rot="9911295">
          <a:off x="2874576" y="3317638"/>
          <a:ext cx="289011" cy="56699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kern="1200"/>
        </a:p>
      </dsp:txBody>
      <dsp:txXfrm rot="10800000">
        <a:off x="2959838" y="3419953"/>
        <a:ext cx="202308" cy="340194"/>
      </dsp:txXfrm>
    </dsp:sp>
    <dsp:sp modelId="{2D600D64-1C62-434C-8122-1F82270B7393}">
      <dsp:nvSpPr>
        <dsp:cNvPr id="0" name=""/>
        <dsp:cNvSpPr/>
      </dsp:nvSpPr>
      <dsp:spPr>
        <a:xfrm>
          <a:off x="816778" y="3099688"/>
          <a:ext cx="1977262" cy="164475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err="1" smtClean="0"/>
            <a:t>Auxillary</a:t>
          </a:r>
          <a:r>
            <a:rPr lang="de-DE" sz="2000" kern="1200" smtClean="0"/>
            <a:t> variables </a:t>
          </a:r>
          <a:r>
            <a:rPr lang="de-DE" sz="2000" kern="1200" err="1" smtClean="0"/>
            <a:t>and</a:t>
          </a:r>
          <a:r>
            <a:rPr lang="de-DE" sz="2000" kern="1200" smtClean="0"/>
            <a:t> </a:t>
          </a:r>
          <a:r>
            <a:rPr lang="de-DE" sz="2000" kern="1200" err="1" smtClean="0"/>
            <a:t>bounds</a:t>
          </a:r>
          <a:r>
            <a:rPr lang="de-DE" sz="2000" kern="1200" smtClean="0"/>
            <a:t> </a:t>
          </a:r>
          <a:r>
            <a:rPr lang="de-DE" sz="2000" kern="1200" err="1" smtClean="0"/>
            <a:t>calculation</a:t>
          </a:r>
          <a:endParaRPr lang="de-DE" sz="2000" kern="1200"/>
        </a:p>
      </dsp:txBody>
      <dsp:txXfrm>
        <a:off x="1106341" y="3340557"/>
        <a:ext cx="1398136" cy="116301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0A1282-A39E-4F2D-BB55-24150F21A434}">
      <dsp:nvSpPr>
        <dsp:cNvPr id="0" name=""/>
        <dsp:cNvSpPr/>
      </dsp:nvSpPr>
      <dsp:spPr>
        <a:xfrm>
          <a:off x="1028" y="525174"/>
          <a:ext cx="732472" cy="11098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700" kern="1200" smtClean="0"/>
            <a:t>INFILE</a:t>
          </a:r>
          <a:endParaRPr lang="de-DE" sz="1700" kern="1200"/>
        </a:p>
      </dsp:txBody>
      <dsp:txXfrm>
        <a:off x="22481" y="546627"/>
        <a:ext cx="689566" cy="1066985"/>
      </dsp:txXfrm>
    </dsp:sp>
    <dsp:sp modelId="{D6DB9171-0E61-43F8-81E2-DCA65106670D}">
      <dsp:nvSpPr>
        <dsp:cNvPr id="0" name=""/>
        <dsp:cNvSpPr/>
      </dsp:nvSpPr>
      <dsp:spPr>
        <a:xfrm>
          <a:off x="918483" y="850742"/>
          <a:ext cx="392161" cy="4587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400" kern="1200"/>
        </a:p>
      </dsp:txBody>
      <dsp:txXfrm>
        <a:off x="918483" y="942493"/>
        <a:ext cx="274513" cy="275253"/>
      </dsp:txXfrm>
    </dsp:sp>
    <dsp:sp modelId="{D67B7541-662C-40B5-885E-7858300707F8}">
      <dsp:nvSpPr>
        <dsp:cNvPr id="0" name=""/>
        <dsp:cNvSpPr/>
      </dsp:nvSpPr>
      <dsp:spPr>
        <a:xfrm>
          <a:off x="1473428" y="525174"/>
          <a:ext cx="1849818" cy="11098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700" kern="1200" dirty="0" err="1" smtClean="0"/>
            <a:t>Selection</a:t>
          </a:r>
          <a:endParaRPr lang="de-DE" sz="1700" kern="1200" dirty="0" smtClean="0"/>
        </a:p>
      </dsp:txBody>
      <dsp:txXfrm>
        <a:off x="1505936" y="557682"/>
        <a:ext cx="1784802" cy="1044875"/>
      </dsp:txXfrm>
    </dsp:sp>
    <dsp:sp modelId="{BBC35415-FBCD-4627-AEEF-79E42E162713}">
      <dsp:nvSpPr>
        <dsp:cNvPr id="0" name=""/>
        <dsp:cNvSpPr/>
      </dsp:nvSpPr>
      <dsp:spPr>
        <a:xfrm>
          <a:off x="3508229" y="850742"/>
          <a:ext cx="392161" cy="4587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400" kern="1200"/>
        </a:p>
      </dsp:txBody>
      <dsp:txXfrm>
        <a:off x="3508229" y="942493"/>
        <a:ext cx="274513" cy="275253"/>
      </dsp:txXfrm>
    </dsp:sp>
    <dsp:sp modelId="{14A343A0-85DF-48B6-B5B6-11CD71FF5A49}">
      <dsp:nvSpPr>
        <dsp:cNvPr id="0" name=""/>
        <dsp:cNvSpPr/>
      </dsp:nvSpPr>
      <dsp:spPr>
        <a:xfrm>
          <a:off x="4063174" y="525174"/>
          <a:ext cx="1849818" cy="11098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700" kern="1200" dirty="0" smtClean="0"/>
            <a:t>Mapping</a:t>
          </a:r>
          <a:endParaRPr lang="de-DE" sz="17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300" kern="1200" dirty="0" smtClean="0"/>
            <a:t>per </a:t>
          </a:r>
          <a:r>
            <a:rPr lang="de-DE" sz="1300" kern="1200" dirty="0" err="1" smtClean="0"/>
            <a:t>command</a:t>
          </a:r>
          <a:r>
            <a:rPr lang="de-DE" sz="1300" kern="1200" dirty="0" smtClean="0"/>
            <a:t> </a:t>
          </a:r>
          <a:r>
            <a:rPr lang="de-DE" sz="1300" kern="1200" dirty="0" err="1" smtClean="0"/>
            <a:t>line</a:t>
          </a:r>
          <a:endParaRPr lang="de-DE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300" kern="1200" dirty="0" err="1" smtClean="0"/>
            <a:t>with</a:t>
          </a:r>
          <a:r>
            <a:rPr lang="de-DE" sz="1300" kern="1200" dirty="0" smtClean="0"/>
            <a:t> a </a:t>
          </a:r>
          <a:r>
            <a:rPr lang="de-DE" sz="1300" kern="1200" dirty="0" err="1" smtClean="0"/>
            <a:t>table</a:t>
          </a:r>
          <a:endParaRPr lang="de-DE" sz="1300" kern="1200" dirty="0"/>
        </a:p>
      </dsp:txBody>
      <dsp:txXfrm>
        <a:off x="4095682" y="557682"/>
        <a:ext cx="1784802" cy="1044875"/>
      </dsp:txXfrm>
    </dsp:sp>
    <dsp:sp modelId="{1517297C-4FF1-4A28-B67C-42FF7DE26361}">
      <dsp:nvSpPr>
        <dsp:cNvPr id="0" name=""/>
        <dsp:cNvSpPr/>
      </dsp:nvSpPr>
      <dsp:spPr>
        <a:xfrm>
          <a:off x="6097975" y="850742"/>
          <a:ext cx="392161" cy="4587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400" kern="1200"/>
        </a:p>
      </dsp:txBody>
      <dsp:txXfrm>
        <a:off x="6097975" y="942493"/>
        <a:ext cx="274513" cy="275253"/>
      </dsp:txXfrm>
    </dsp:sp>
    <dsp:sp modelId="{0870FA90-41A5-4540-A843-1EEB7FAA0210}">
      <dsp:nvSpPr>
        <dsp:cNvPr id="0" name=""/>
        <dsp:cNvSpPr/>
      </dsp:nvSpPr>
      <dsp:spPr>
        <a:xfrm>
          <a:off x="6652920" y="525174"/>
          <a:ext cx="1849818" cy="1109891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700" kern="1200" dirty="0" smtClean="0"/>
            <a:t>CMOR</a:t>
          </a:r>
          <a:endParaRPr lang="de-DE" sz="1700" kern="1200" dirty="0"/>
        </a:p>
      </dsp:txBody>
      <dsp:txXfrm>
        <a:off x="6685428" y="557682"/>
        <a:ext cx="1784802" cy="10448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629279" y="1"/>
            <a:ext cx="4307742" cy="3402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75D7E6-5CEE-4527-9B33-12F7662C91C2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2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629279" y="6464300"/>
            <a:ext cx="4307742" cy="3402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8ED9B3-8E9B-42DA-A0CD-486AD3BD69B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0673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07047" cy="34028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629993" y="1"/>
            <a:ext cx="4307047" cy="34028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7212E3-624B-40F0-AA6A-8A5BD5514AE4}" type="datetimeFigureOut">
              <a:rPr lang="de-DE" smtClean="0"/>
              <a:t>09.10.2017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270250" y="511175"/>
            <a:ext cx="3400425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93935" y="3232666"/>
            <a:ext cx="7951470" cy="306252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2" y="6464152"/>
            <a:ext cx="4307047" cy="34028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629993" y="6464152"/>
            <a:ext cx="4307047" cy="34028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5946F-D950-46BC-962D-34B42882F1E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9290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308DD-4C05-41FC-995D-CF49EF1A4559}" type="slidenum">
              <a:rPr lang="de-DE" smtClean="0"/>
              <a:t>1</a:t>
            </a:fld>
            <a:endParaRPr lang="de-DE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de-DE" smtClean="0"/>
              <a:t>cdo und der CMIP Standard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28970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5946F-D950-46BC-962D-34B42882F1E8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56850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308DD-4C05-41FC-995D-CF49EF1A4559}" type="slidenum">
              <a:rPr lang="de-DE" smtClean="0"/>
              <a:t>48</a:t>
            </a:fld>
            <a:endParaRPr lang="de-DE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de-DE" smtClean="0"/>
              <a:t>cdo und der CMIP Standard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2897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err="1" smtClean="0"/>
              <a:t>quote</a:t>
            </a:r>
            <a:r>
              <a:rPr lang="de-DE" smtClean="0"/>
              <a:t>, </a:t>
            </a:r>
            <a:r>
              <a:rPr lang="de-DE" err="1" smtClean="0"/>
              <a:t>support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5946F-D950-46BC-962D-34B42882F1E8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7111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err="1" smtClean="0"/>
              <a:t>quote</a:t>
            </a:r>
            <a:r>
              <a:rPr lang="de-DE" smtClean="0"/>
              <a:t>, </a:t>
            </a:r>
            <a:r>
              <a:rPr lang="de-DE" err="1" smtClean="0"/>
              <a:t>support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5946F-D950-46BC-962D-34B42882F1E8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7111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err="1" smtClean="0"/>
              <a:t>quote</a:t>
            </a:r>
            <a:r>
              <a:rPr lang="de-DE" smtClean="0"/>
              <a:t>, </a:t>
            </a:r>
            <a:r>
              <a:rPr lang="de-DE" err="1" smtClean="0"/>
              <a:t>support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5946F-D950-46BC-962D-34B42882F1E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7111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err="1" smtClean="0"/>
              <a:t>quote</a:t>
            </a:r>
            <a:r>
              <a:rPr lang="de-DE" smtClean="0"/>
              <a:t>, </a:t>
            </a:r>
            <a:r>
              <a:rPr lang="de-DE" err="1" smtClean="0"/>
              <a:t>support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5946F-D950-46BC-962D-34B42882F1E8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7111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err="1" smtClean="0"/>
              <a:t>To</a:t>
            </a:r>
            <a:r>
              <a:rPr lang="de-DE" baseline="0" smtClean="0"/>
              <a:t> </a:t>
            </a:r>
            <a:r>
              <a:rPr lang="de-DE" baseline="0" err="1" smtClean="0"/>
              <a:t>have</a:t>
            </a:r>
            <a:r>
              <a:rPr lang="de-DE" baseline="0" smtClean="0"/>
              <a:t> a </a:t>
            </a:r>
            <a:r>
              <a:rPr lang="de-DE" baseline="0" err="1" smtClean="0"/>
              <a:t>usefull</a:t>
            </a:r>
            <a:r>
              <a:rPr lang="de-DE" baseline="0" smtClean="0"/>
              <a:t> </a:t>
            </a:r>
            <a:r>
              <a:rPr lang="de-DE" baseline="0" err="1" smtClean="0"/>
              <a:t>tool</a:t>
            </a:r>
            <a:r>
              <a:rPr lang="de-DE" baseline="0" smtClean="0"/>
              <a:t> </a:t>
            </a:r>
            <a:r>
              <a:rPr lang="de-DE" baseline="0" err="1" smtClean="0"/>
              <a:t>quickly</a:t>
            </a:r>
            <a:r>
              <a:rPr lang="de-DE" baseline="0" smtClean="0"/>
              <a:t> </a:t>
            </a:r>
            <a:r>
              <a:rPr lang="de-DE" baseline="0" err="1" smtClean="0"/>
              <a:t>applicable</a:t>
            </a:r>
            <a:r>
              <a:rPr lang="de-DE" baseline="0" smtClean="0"/>
              <a:t> </a:t>
            </a:r>
            <a:r>
              <a:rPr lang="de-DE" baseline="0" err="1" smtClean="0"/>
              <a:t>to</a:t>
            </a:r>
            <a:r>
              <a:rPr lang="de-DE" baseline="0" smtClean="0"/>
              <a:t> </a:t>
            </a:r>
            <a:r>
              <a:rPr lang="de-DE" baseline="0" err="1" smtClean="0"/>
              <a:t>finalize</a:t>
            </a:r>
            <a:r>
              <a:rPr lang="de-DE" baseline="0" smtClean="0"/>
              <a:t> CMIP6 </a:t>
            </a:r>
            <a:r>
              <a:rPr lang="de-DE" baseline="0" err="1" smtClean="0"/>
              <a:t>data</a:t>
            </a:r>
            <a:endParaRPr lang="de-DE" baseline="0" smtClean="0"/>
          </a:p>
          <a:p>
            <a:r>
              <a:rPr lang="de-DE" baseline="0" err="1" smtClean="0"/>
              <a:t>However</a:t>
            </a:r>
            <a:r>
              <a:rPr lang="de-DE" baseline="0" smtClean="0"/>
              <a:t> </a:t>
            </a:r>
            <a:r>
              <a:rPr lang="de-DE" baseline="0" err="1" smtClean="0"/>
              <a:t>the</a:t>
            </a:r>
            <a:r>
              <a:rPr lang="de-DE" baseline="0" smtClean="0"/>
              <a:t> ultimative </a:t>
            </a:r>
            <a:r>
              <a:rPr lang="de-DE" baseline="0" err="1" smtClean="0"/>
              <a:t>goal</a:t>
            </a:r>
            <a:r>
              <a:rPr lang="de-DE" baseline="0" smtClean="0"/>
              <a:t> </a:t>
            </a:r>
            <a:r>
              <a:rPr lang="de-DE" baseline="0" err="1" smtClean="0"/>
              <a:t>is</a:t>
            </a:r>
            <a:r>
              <a:rPr lang="de-DE" baseline="0" smtClean="0"/>
              <a:t> </a:t>
            </a:r>
            <a:r>
              <a:rPr lang="de-DE" baseline="0" err="1" smtClean="0"/>
              <a:t>to</a:t>
            </a:r>
            <a:r>
              <a:rPr lang="de-DE" baseline="0" smtClean="0"/>
              <a:t> </a:t>
            </a:r>
            <a:r>
              <a:rPr lang="de-DE" baseline="0" err="1" smtClean="0"/>
              <a:t>have</a:t>
            </a:r>
            <a:r>
              <a:rPr lang="de-DE" baseline="0" smtClean="0"/>
              <a:t> CMIP </a:t>
            </a:r>
            <a:r>
              <a:rPr lang="de-DE" baseline="0" err="1" smtClean="0"/>
              <a:t>compliant</a:t>
            </a:r>
            <a:r>
              <a:rPr lang="de-DE" baseline="0" smtClean="0"/>
              <a:t> </a:t>
            </a:r>
            <a:r>
              <a:rPr lang="de-DE" baseline="0" err="1" smtClean="0"/>
              <a:t>cdos</a:t>
            </a:r>
            <a:r>
              <a:rPr lang="de-DE" baseline="0" smtClean="0"/>
              <a:t> in </a:t>
            </a:r>
            <a:r>
              <a:rPr lang="de-DE" baseline="0" err="1" smtClean="0"/>
              <a:t>general</a:t>
            </a:r>
            <a:endParaRPr lang="de-DE" baseline="0" smtClean="0"/>
          </a:p>
          <a:p>
            <a:r>
              <a:rPr lang="de-DE" baseline="0" smtClean="0"/>
              <a:t>- </a:t>
            </a:r>
            <a:r>
              <a:rPr lang="de-DE" baseline="0" err="1" smtClean="0"/>
              <a:t>sustain</a:t>
            </a:r>
            <a:r>
              <a:rPr lang="de-DE" baseline="0" smtClean="0"/>
              <a:t> </a:t>
            </a:r>
            <a:r>
              <a:rPr lang="de-DE" baseline="0" err="1" smtClean="0"/>
              <a:t>the</a:t>
            </a:r>
            <a:r>
              <a:rPr lang="de-DE" baseline="0" smtClean="0"/>
              <a:t> CMIP </a:t>
            </a:r>
            <a:r>
              <a:rPr lang="de-DE" baseline="0" err="1" smtClean="0"/>
              <a:t>format</a:t>
            </a:r>
            <a:endParaRPr lang="de-DE" baseline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5946F-D950-46BC-962D-34B42882F1E8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3637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err="1" smtClean="0"/>
              <a:t>To</a:t>
            </a:r>
            <a:r>
              <a:rPr lang="de-DE" baseline="0" smtClean="0"/>
              <a:t> </a:t>
            </a:r>
            <a:r>
              <a:rPr lang="de-DE" baseline="0" err="1" smtClean="0"/>
              <a:t>have</a:t>
            </a:r>
            <a:r>
              <a:rPr lang="de-DE" baseline="0" smtClean="0"/>
              <a:t> a </a:t>
            </a:r>
            <a:r>
              <a:rPr lang="de-DE" baseline="0" err="1" smtClean="0"/>
              <a:t>usefull</a:t>
            </a:r>
            <a:r>
              <a:rPr lang="de-DE" baseline="0" smtClean="0"/>
              <a:t> </a:t>
            </a:r>
            <a:r>
              <a:rPr lang="de-DE" baseline="0" err="1" smtClean="0"/>
              <a:t>tool</a:t>
            </a:r>
            <a:r>
              <a:rPr lang="de-DE" baseline="0" smtClean="0"/>
              <a:t> </a:t>
            </a:r>
            <a:r>
              <a:rPr lang="de-DE" baseline="0" err="1" smtClean="0"/>
              <a:t>quickly</a:t>
            </a:r>
            <a:r>
              <a:rPr lang="de-DE" baseline="0" smtClean="0"/>
              <a:t> </a:t>
            </a:r>
            <a:r>
              <a:rPr lang="de-DE" baseline="0" err="1" smtClean="0"/>
              <a:t>applicable</a:t>
            </a:r>
            <a:r>
              <a:rPr lang="de-DE" baseline="0" smtClean="0"/>
              <a:t> </a:t>
            </a:r>
            <a:r>
              <a:rPr lang="de-DE" baseline="0" err="1" smtClean="0"/>
              <a:t>to</a:t>
            </a:r>
            <a:r>
              <a:rPr lang="de-DE" baseline="0" smtClean="0"/>
              <a:t> </a:t>
            </a:r>
            <a:r>
              <a:rPr lang="de-DE" baseline="0" err="1" smtClean="0"/>
              <a:t>finalize</a:t>
            </a:r>
            <a:r>
              <a:rPr lang="de-DE" baseline="0" smtClean="0"/>
              <a:t> CMIP6 </a:t>
            </a:r>
            <a:r>
              <a:rPr lang="de-DE" baseline="0" err="1" smtClean="0"/>
              <a:t>data</a:t>
            </a:r>
            <a:endParaRPr lang="de-DE" baseline="0" smtClean="0"/>
          </a:p>
          <a:p>
            <a:r>
              <a:rPr lang="de-DE" baseline="0" err="1" smtClean="0"/>
              <a:t>However</a:t>
            </a:r>
            <a:r>
              <a:rPr lang="de-DE" baseline="0" smtClean="0"/>
              <a:t> </a:t>
            </a:r>
            <a:r>
              <a:rPr lang="de-DE" baseline="0" err="1" smtClean="0"/>
              <a:t>the</a:t>
            </a:r>
            <a:r>
              <a:rPr lang="de-DE" baseline="0" smtClean="0"/>
              <a:t> ultimative </a:t>
            </a:r>
            <a:r>
              <a:rPr lang="de-DE" baseline="0" err="1" smtClean="0"/>
              <a:t>goal</a:t>
            </a:r>
            <a:r>
              <a:rPr lang="de-DE" baseline="0" smtClean="0"/>
              <a:t> </a:t>
            </a:r>
            <a:r>
              <a:rPr lang="de-DE" baseline="0" err="1" smtClean="0"/>
              <a:t>is</a:t>
            </a:r>
            <a:r>
              <a:rPr lang="de-DE" baseline="0" smtClean="0"/>
              <a:t> </a:t>
            </a:r>
            <a:r>
              <a:rPr lang="de-DE" baseline="0" err="1" smtClean="0"/>
              <a:t>to</a:t>
            </a:r>
            <a:r>
              <a:rPr lang="de-DE" baseline="0" smtClean="0"/>
              <a:t> </a:t>
            </a:r>
            <a:r>
              <a:rPr lang="de-DE" baseline="0" err="1" smtClean="0"/>
              <a:t>have</a:t>
            </a:r>
            <a:r>
              <a:rPr lang="de-DE" baseline="0" smtClean="0"/>
              <a:t> CMIP </a:t>
            </a:r>
            <a:r>
              <a:rPr lang="de-DE" baseline="0" err="1" smtClean="0"/>
              <a:t>compliant</a:t>
            </a:r>
            <a:r>
              <a:rPr lang="de-DE" baseline="0" smtClean="0"/>
              <a:t> </a:t>
            </a:r>
            <a:r>
              <a:rPr lang="de-DE" baseline="0" err="1" smtClean="0"/>
              <a:t>cdos</a:t>
            </a:r>
            <a:r>
              <a:rPr lang="de-DE" baseline="0" smtClean="0"/>
              <a:t> in </a:t>
            </a:r>
            <a:r>
              <a:rPr lang="de-DE" baseline="0" err="1" smtClean="0"/>
              <a:t>general</a:t>
            </a:r>
            <a:endParaRPr lang="de-DE" baseline="0" smtClean="0"/>
          </a:p>
          <a:p>
            <a:r>
              <a:rPr lang="de-DE" baseline="0" smtClean="0"/>
              <a:t>- </a:t>
            </a:r>
            <a:r>
              <a:rPr lang="de-DE" baseline="0" err="1" smtClean="0"/>
              <a:t>sustain</a:t>
            </a:r>
            <a:r>
              <a:rPr lang="de-DE" baseline="0" smtClean="0"/>
              <a:t> </a:t>
            </a:r>
            <a:r>
              <a:rPr lang="de-DE" baseline="0" err="1" smtClean="0"/>
              <a:t>the</a:t>
            </a:r>
            <a:r>
              <a:rPr lang="de-DE" baseline="0" smtClean="0"/>
              <a:t> CMIP </a:t>
            </a:r>
            <a:r>
              <a:rPr lang="de-DE" baseline="0" err="1" smtClean="0"/>
              <a:t>format</a:t>
            </a:r>
            <a:endParaRPr lang="de-DE" baseline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5946F-D950-46BC-962D-34B42882F1E8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3637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err="1" smtClean="0"/>
              <a:t>To</a:t>
            </a:r>
            <a:r>
              <a:rPr lang="de-DE" baseline="0" smtClean="0"/>
              <a:t> </a:t>
            </a:r>
            <a:r>
              <a:rPr lang="de-DE" baseline="0" err="1" smtClean="0"/>
              <a:t>have</a:t>
            </a:r>
            <a:r>
              <a:rPr lang="de-DE" baseline="0" smtClean="0"/>
              <a:t> a </a:t>
            </a:r>
            <a:r>
              <a:rPr lang="de-DE" baseline="0" err="1" smtClean="0"/>
              <a:t>usefull</a:t>
            </a:r>
            <a:r>
              <a:rPr lang="de-DE" baseline="0" smtClean="0"/>
              <a:t> </a:t>
            </a:r>
            <a:r>
              <a:rPr lang="de-DE" baseline="0" err="1" smtClean="0"/>
              <a:t>tool</a:t>
            </a:r>
            <a:r>
              <a:rPr lang="de-DE" baseline="0" smtClean="0"/>
              <a:t> </a:t>
            </a:r>
            <a:r>
              <a:rPr lang="de-DE" baseline="0" err="1" smtClean="0"/>
              <a:t>quickly</a:t>
            </a:r>
            <a:r>
              <a:rPr lang="de-DE" baseline="0" smtClean="0"/>
              <a:t> </a:t>
            </a:r>
            <a:r>
              <a:rPr lang="de-DE" baseline="0" err="1" smtClean="0"/>
              <a:t>applicable</a:t>
            </a:r>
            <a:r>
              <a:rPr lang="de-DE" baseline="0" smtClean="0"/>
              <a:t> </a:t>
            </a:r>
            <a:r>
              <a:rPr lang="de-DE" baseline="0" err="1" smtClean="0"/>
              <a:t>to</a:t>
            </a:r>
            <a:r>
              <a:rPr lang="de-DE" baseline="0" smtClean="0"/>
              <a:t> </a:t>
            </a:r>
            <a:r>
              <a:rPr lang="de-DE" baseline="0" err="1" smtClean="0"/>
              <a:t>finalize</a:t>
            </a:r>
            <a:r>
              <a:rPr lang="de-DE" baseline="0" smtClean="0"/>
              <a:t> CMIP6 </a:t>
            </a:r>
            <a:r>
              <a:rPr lang="de-DE" baseline="0" err="1" smtClean="0"/>
              <a:t>data</a:t>
            </a:r>
            <a:endParaRPr lang="de-DE" baseline="0" smtClean="0"/>
          </a:p>
          <a:p>
            <a:r>
              <a:rPr lang="de-DE" baseline="0" err="1" smtClean="0"/>
              <a:t>However</a:t>
            </a:r>
            <a:r>
              <a:rPr lang="de-DE" baseline="0" smtClean="0"/>
              <a:t> </a:t>
            </a:r>
            <a:r>
              <a:rPr lang="de-DE" baseline="0" err="1" smtClean="0"/>
              <a:t>the</a:t>
            </a:r>
            <a:r>
              <a:rPr lang="de-DE" baseline="0" smtClean="0"/>
              <a:t> ultimative </a:t>
            </a:r>
            <a:r>
              <a:rPr lang="de-DE" baseline="0" err="1" smtClean="0"/>
              <a:t>goal</a:t>
            </a:r>
            <a:r>
              <a:rPr lang="de-DE" baseline="0" smtClean="0"/>
              <a:t> </a:t>
            </a:r>
            <a:r>
              <a:rPr lang="de-DE" baseline="0" err="1" smtClean="0"/>
              <a:t>is</a:t>
            </a:r>
            <a:r>
              <a:rPr lang="de-DE" baseline="0" smtClean="0"/>
              <a:t> </a:t>
            </a:r>
            <a:r>
              <a:rPr lang="de-DE" baseline="0" err="1" smtClean="0"/>
              <a:t>to</a:t>
            </a:r>
            <a:r>
              <a:rPr lang="de-DE" baseline="0" smtClean="0"/>
              <a:t> </a:t>
            </a:r>
            <a:r>
              <a:rPr lang="de-DE" baseline="0" err="1" smtClean="0"/>
              <a:t>have</a:t>
            </a:r>
            <a:r>
              <a:rPr lang="de-DE" baseline="0" smtClean="0"/>
              <a:t> CMIP </a:t>
            </a:r>
            <a:r>
              <a:rPr lang="de-DE" baseline="0" err="1" smtClean="0"/>
              <a:t>compliant</a:t>
            </a:r>
            <a:r>
              <a:rPr lang="de-DE" baseline="0" smtClean="0"/>
              <a:t> </a:t>
            </a:r>
            <a:r>
              <a:rPr lang="de-DE" baseline="0" err="1" smtClean="0"/>
              <a:t>cdos</a:t>
            </a:r>
            <a:r>
              <a:rPr lang="de-DE" baseline="0" smtClean="0"/>
              <a:t> in </a:t>
            </a:r>
            <a:r>
              <a:rPr lang="de-DE" baseline="0" err="1" smtClean="0"/>
              <a:t>general</a:t>
            </a:r>
            <a:endParaRPr lang="de-DE" baseline="0" smtClean="0"/>
          </a:p>
          <a:p>
            <a:r>
              <a:rPr lang="de-DE" baseline="0" smtClean="0"/>
              <a:t>- </a:t>
            </a:r>
            <a:r>
              <a:rPr lang="de-DE" baseline="0" err="1" smtClean="0"/>
              <a:t>sustain</a:t>
            </a:r>
            <a:r>
              <a:rPr lang="de-DE" baseline="0" smtClean="0"/>
              <a:t> </a:t>
            </a:r>
            <a:r>
              <a:rPr lang="de-DE" baseline="0" err="1" smtClean="0"/>
              <a:t>the</a:t>
            </a:r>
            <a:r>
              <a:rPr lang="de-DE" baseline="0" smtClean="0"/>
              <a:t> CMIP </a:t>
            </a:r>
            <a:r>
              <a:rPr lang="de-DE" baseline="0" err="1" smtClean="0"/>
              <a:t>format</a:t>
            </a:r>
            <a:endParaRPr lang="de-DE" baseline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5946F-D950-46BC-962D-34B42882F1E8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36375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5946F-D950-46BC-962D-34B42882F1E8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5685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:\doc\Vorlagen\Powerpoint\DKRZ Logo Einzelne Schwinge-238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5"/>
          <a:stretch/>
        </p:blipFill>
        <p:spPr bwMode="auto">
          <a:xfrm rot="10800000">
            <a:off x="2855674" y="4033637"/>
            <a:ext cx="6288327" cy="233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:\doc\Vorlagen\Powerpoint\DKRZ Logo Einzelne Schwinge-238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5"/>
          <a:stretch/>
        </p:blipFill>
        <p:spPr bwMode="auto">
          <a:xfrm>
            <a:off x="1" y="491075"/>
            <a:ext cx="6288327" cy="233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el 3"/>
          <p:cNvSpPr>
            <a:spLocks noGrp="1"/>
          </p:cNvSpPr>
          <p:nvPr>
            <p:ph type="title"/>
          </p:nvPr>
        </p:nvSpPr>
        <p:spPr>
          <a:xfrm>
            <a:off x="395537" y="1383975"/>
            <a:ext cx="8249588" cy="1440160"/>
          </a:xfrm>
          <a:prstGeom prst="rect">
            <a:avLst/>
          </a:prstGeom>
        </p:spPr>
        <p:txBody>
          <a:bodyPr wrap="square">
            <a:noAutofit/>
          </a:bodyPr>
          <a:lstStyle>
            <a:lvl1pPr algn="ctr">
              <a:defRPr sz="3600">
                <a:solidFill>
                  <a:srgbClr val="005191"/>
                </a:solidFill>
                <a:latin typeface="Calibri" panose="020F0502020204030204" pitchFamily="34" charset="0"/>
                <a:ea typeface="CMU Sans Serif" pitchFamily="50" charset="0"/>
                <a:cs typeface="CMU Sans Serif" pitchFamily="50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1907704" y="5364456"/>
            <a:ext cx="5328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mtClean="0">
                <a:solidFill>
                  <a:srgbClr val="005191"/>
                </a:solidFill>
                <a:ea typeface="CMU Sans Serif" pitchFamily="50" charset="0"/>
                <a:cs typeface="CMU Sans Serif" pitchFamily="50" charset="0"/>
              </a:rPr>
              <a:t>Fabian Wachsmann</a:t>
            </a:r>
            <a:endParaRPr lang="de-DE">
              <a:solidFill>
                <a:srgbClr val="005191"/>
              </a:solidFill>
              <a:ea typeface="CMU Sans Serif" pitchFamily="50" charset="0"/>
              <a:cs typeface="CMU Sans Serif" pitchFamily="50" charset="0"/>
            </a:endParaRPr>
          </a:p>
          <a:p>
            <a:pPr algn="ctr"/>
            <a:r>
              <a:rPr lang="de-DE">
                <a:solidFill>
                  <a:srgbClr val="005191"/>
                </a:solidFill>
                <a:ea typeface="CMU Sans Serif" pitchFamily="50" charset="0"/>
                <a:cs typeface="CMU Sans Serif" pitchFamily="50" charset="0"/>
              </a:rPr>
              <a:t>Deutsches Klimarechenzentrum (DKRZ</a:t>
            </a:r>
            <a:r>
              <a:rPr lang="de-DE" smtClean="0">
                <a:solidFill>
                  <a:srgbClr val="005191"/>
                </a:solidFill>
                <a:ea typeface="CMU Sans Serif" pitchFamily="50" charset="0"/>
                <a:cs typeface="CMU Sans Serif" pitchFamily="50" charset="0"/>
              </a:rPr>
              <a:t>)</a:t>
            </a:r>
          </a:p>
          <a:p>
            <a:pPr algn="ctr"/>
            <a:r>
              <a:rPr lang="de-DE" smtClean="0">
                <a:solidFill>
                  <a:srgbClr val="005191"/>
                </a:solidFill>
                <a:ea typeface="CMU Sans Serif" pitchFamily="50" charset="0"/>
                <a:cs typeface="CMU Sans Serif" pitchFamily="50" charset="0"/>
              </a:rPr>
              <a:t>wachsmann@dkrz.de</a:t>
            </a:r>
            <a:endParaRPr lang="en-US">
              <a:solidFill>
                <a:srgbClr val="005191"/>
              </a:solidFill>
              <a:ea typeface="CMU Sans Serif" pitchFamily="50" charset="0"/>
              <a:cs typeface="CMU Sans Serif" pitchFamily="50" charset="0"/>
            </a:endParaRPr>
          </a:p>
        </p:txBody>
      </p:sp>
      <p:sp>
        <p:nvSpPr>
          <p:cNvPr id="21" name="Textplatzhalt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1459852" y="3112416"/>
            <a:ext cx="6120958" cy="1209485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005191"/>
                </a:solidFill>
              </a:defRPr>
            </a:lvl1pPr>
          </a:lstStyle>
          <a:p>
            <a:pPr lvl="0"/>
            <a:r>
              <a:rPr lang="de-DE" dirty="0"/>
              <a:t>Untertitel</a:t>
            </a:r>
          </a:p>
        </p:txBody>
      </p:sp>
    </p:spTree>
    <p:extLst>
      <p:ext uri="{BB962C8B-B14F-4D97-AF65-F5344CB8AC3E}">
        <p14:creationId xmlns:p14="http://schemas.microsoft.com/office/powerpoint/2010/main" val="3237063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196752"/>
            <a:ext cx="3898776" cy="5112568"/>
          </a:xfrm>
        </p:spPr>
        <p:txBody>
          <a:bodyPr anchor="ctr" anchorCtr="0">
            <a:normAutofit/>
          </a:bodyPr>
          <a:lstStyle>
            <a:lvl1pPr marL="342900" indent="-342900">
              <a:buClr>
                <a:srgbClr val="005191"/>
              </a:buClr>
              <a:buFont typeface="Wingdings" panose="05000000000000000000" pitchFamily="2" charset="2"/>
              <a:buChar char="§"/>
              <a:defRPr sz="2400"/>
            </a:lvl1pPr>
            <a:lvl2pPr marL="742950" indent="-285750">
              <a:buClr>
                <a:srgbClr val="005191"/>
              </a:buClr>
              <a:buFont typeface="Wingdings" panose="05000000000000000000" pitchFamily="2" charset="2"/>
              <a:buChar char="§"/>
              <a:defRPr sz="2000"/>
            </a:lvl2pPr>
            <a:lvl3pPr marL="1143000" indent="-228600">
              <a:buFont typeface="Wingdings" panose="05000000000000000000" pitchFamily="2" charset="2"/>
              <a:buChar char="§"/>
              <a:defRPr sz="1800"/>
            </a:lvl3pPr>
            <a:lvl4pPr marL="1714500" indent="-342900">
              <a:buFont typeface="Wingdings" panose="05000000000000000000" pitchFamily="2" charset="2"/>
              <a:buChar char="§"/>
              <a:defRPr sz="1600"/>
            </a:lvl4pPr>
            <a:lvl5pPr marL="2171700" indent="-342900">
              <a:buFont typeface="Wingdings" panose="05000000000000000000" pitchFamily="2" charset="2"/>
              <a:buChar char="§"/>
              <a:defRPr sz="1600"/>
            </a:lvl5pPr>
            <a:lvl6pPr marL="2628900" indent="-342900">
              <a:buFont typeface="Wingdings" panose="05000000000000000000" pitchFamily="2" charset="2"/>
              <a:buChar char="§"/>
              <a:defRPr/>
            </a:lvl6pPr>
            <a:lvl7pPr marL="3086100" indent="-342900">
              <a:buFont typeface="Wingdings" panose="05000000000000000000" pitchFamily="2" charset="2"/>
              <a:buChar char="§"/>
              <a:defRPr/>
            </a:lvl7pPr>
            <a:lvl8pPr marL="3543300" indent="-342900">
              <a:buFont typeface="Wingdings" panose="05000000000000000000" pitchFamily="2" charset="2"/>
              <a:buChar char="§"/>
              <a:defRPr/>
            </a:lvl8pPr>
            <a:lvl9pPr marL="4000500" indent="-342900">
              <a:buFont typeface="Wingdings" panose="05000000000000000000" pitchFamily="2" charset="2"/>
              <a:buChar char="§"/>
              <a:defRPr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3"/>
          </p:nvPr>
        </p:nvSpPr>
        <p:spPr>
          <a:xfrm>
            <a:off x="4716016" y="1196752"/>
            <a:ext cx="3898776" cy="5112568"/>
          </a:xfrm>
        </p:spPr>
        <p:txBody>
          <a:bodyPr anchor="ctr" anchorCtr="0">
            <a:normAutofit/>
          </a:bodyPr>
          <a:lstStyle>
            <a:lvl1pPr marL="342900" indent="-342900">
              <a:buClr>
                <a:srgbClr val="005191"/>
              </a:buClr>
              <a:buFont typeface="Wingdings" panose="05000000000000000000" pitchFamily="2" charset="2"/>
              <a:buChar char="§"/>
              <a:defRPr sz="2400"/>
            </a:lvl1pPr>
            <a:lvl2pPr marL="742950" indent="-285750">
              <a:buClr>
                <a:srgbClr val="005191"/>
              </a:buClr>
              <a:buFont typeface="Wingdings" panose="05000000000000000000" pitchFamily="2" charset="2"/>
              <a:buChar char="§"/>
              <a:defRPr sz="2000"/>
            </a:lvl2pPr>
            <a:lvl3pPr marL="1143000" indent="-228600">
              <a:buFont typeface="Wingdings" panose="05000000000000000000" pitchFamily="2" charset="2"/>
              <a:buChar char="§"/>
              <a:defRPr sz="1800"/>
            </a:lvl3pPr>
            <a:lvl4pPr marL="1714500" indent="-342900">
              <a:buFont typeface="Wingdings" panose="05000000000000000000" pitchFamily="2" charset="2"/>
              <a:buChar char="§"/>
              <a:defRPr sz="1600"/>
            </a:lvl4pPr>
            <a:lvl5pPr marL="2171700" indent="-342900">
              <a:buFont typeface="Wingdings" panose="05000000000000000000" pitchFamily="2" charset="2"/>
              <a:buChar char="§"/>
              <a:defRPr sz="1600"/>
            </a:lvl5pPr>
            <a:lvl6pPr marL="2628900" indent="-342900">
              <a:buFont typeface="Wingdings" panose="05000000000000000000" pitchFamily="2" charset="2"/>
              <a:buChar char="§"/>
              <a:defRPr/>
            </a:lvl6pPr>
            <a:lvl7pPr marL="3086100" indent="-342900">
              <a:buFont typeface="Wingdings" panose="05000000000000000000" pitchFamily="2" charset="2"/>
              <a:buChar char="§"/>
              <a:defRPr/>
            </a:lvl7pPr>
            <a:lvl8pPr marL="3543300" indent="-342900">
              <a:buFont typeface="Wingdings" panose="05000000000000000000" pitchFamily="2" charset="2"/>
              <a:buChar char="§"/>
              <a:defRPr/>
            </a:lvl8pPr>
            <a:lvl9pPr marL="4000500" indent="-342900">
              <a:buFont typeface="Wingdings" panose="05000000000000000000" pitchFamily="2" charset="2"/>
              <a:buChar char="§"/>
              <a:defRPr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0" y="6539746"/>
            <a:ext cx="3347864" cy="318256"/>
          </a:xfrm>
          <a:prstGeom prst="rect">
            <a:avLst/>
          </a:prstGeom>
        </p:spPr>
        <p:txBody>
          <a:bodyPr/>
          <a:lstStyle>
            <a:lvl1pPr algn="ct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0" y="14328"/>
            <a:ext cx="467544" cy="318254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11" name="Datumsplatzhalter 4"/>
          <p:cNvSpPr>
            <a:spLocks noGrp="1"/>
          </p:cNvSpPr>
          <p:nvPr>
            <p:ph type="dt" sz="half" idx="2"/>
          </p:nvPr>
        </p:nvSpPr>
        <p:spPr>
          <a:xfrm>
            <a:off x="7236296" y="6539747"/>
            <a:ext cx="1053480" cy="3192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F6F6F6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7D7DA8F2-1EE0-47F7-BD7B-D06449B910F3}" type="datetime1">
              <a:rPr lang="de-DE" smtClean="0"/>
              <a:t>09.10.2017</a:t>
            </a:fld>
            <a:endParaRPr lang="en-US"/>
          </a:p>
        </p:txBody>
      </p:sp>
      <p:sp>
        <p:nvSpPr>
          <p:cNvPr id="12" name="Titel 1"/>
          <p:cNvSpPr>
            <a:spLocks noGrp="1"/>
          </p:cNvSpPr>
          <p:nvPr>
            <p:ph type="title"/>
          </p:nvPr>
        </p:nvSpPr>
        <p:spPr>
          <a:xfrm>
            <a:off x="0" y="318256"/>
            <a:ext cx="9144000" cy="604866"/>
          </a:xfrm>
          <a:prstGeom prst="rect">
            <a:avLst/>
          </a:prstGeom>
          <a:solidFill>
            <a:srgbClr val="F6F6F6"/>
          </a:solidFill>
        </p:spPr>
        <p:txBody>
          <a:bodyPr wrap="square" lIns="180000" rIns="180000"/>
          <a:lstStyle>
            <a:lvl1pPr algn="l">
              <a:defRPr sz="2800">
                <a:solidFill>
                  <a:srgbClr val="005191"/>
                </a:solidFill>
                <a:latin typeface="Calibri" panose="020F0502020204030204" pitchFamily="34" charset="0"/>
                <a:ea typeface="CMU Sans Serif" pitchFamily="50" charset="0"/>
                <a:cs typeface="CMU Sans Serif" pitchFamily="50" charset="0"/>
              </a:defRPr>
            </a:lvl1pPr>
          </a:lstStyle>
          <a:p>
            <a:r>
              <a:rPr lang="de-DE" dirty="0" err="1" smtClean="0"/>
              <a:t>Ti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7993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-10928" y="6549455"/>
            <a:ext cx="3286784" cy="318256"/>
          </a:xfrm>
          <a:prstGeom prst="rect">
            <a:avLst/>
          </a:prstGeom>
        </p:spPr>
        <p:txBody>
          <a:bodyPr/>
          <a:lstStyle>
            <a:lvl1pPr algn="ct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395536" cy="318254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10" name="Datumsplatzhalter 4"/>
          <p:cNvSpPr>
            <a:spLocks noGrp="1"/>
          </p:cNvSpPr>
          <p:nvPr>
            <p:ph type="dt" sz="half" idx="2"/>
          </p:nvPr>
        </p:nvSpPr>
        <p:spPr>
          <a:xfrm>
            <a:off x="7236296" y="6539747"/>
            <a:ext cx="1053480" cy="3192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F6F6F6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24FC687B-8FA6-4603-9013-5A97C4900699}" type="datetime1">
              <a:rPr lang="de-DE" smtClean="0"/>
              <a:t>09.10.2017</a:t>
            </a:fld>
            <a:endParaRPr lang="en-US"/>
          </a:p>
        </p:txBody>
      </p:sp>
      <p:sp>
        <p:nvSpPr>
          <p:cNvPr id="5" name="Textfeld 4"/>
          <p:cNvSpPr txBox="1"/>
          <p:nvPr userDrawn="1"/>
        </p:nvSpPr>
        <p:spPr>
          <a:xfrm>
            <a:off x="2447764" y="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err="1" smtClean="0">
                <a:solidFill>
                  <a:schemeClr val="bg1"/>
                </a:solidFill>
              </a:rPr>
              <a:t>cdo</a:t>
            </a:r>
            <a:r>
              <a:rPr lang="de-DE" smtClean="0">
                <a:solidFill>
                  <a:schemeClr val="bg1"/>
                </a:solidFill>
              </a:rPr>
              <a:t> </a:t>
            </a:r>
            <a:r>
              <a:rPr lang="de-DE" err="1" smtClean="0">
                <a:solidFill>
                  <a:schemeClr val="bg1"/>
                </a:solidFill>
              </a:rPr>
              <a:t>cmor</a:t>
            </a:r>
            <a:r>
              <a:rPr lang="de-DE" smtClean="0">
                <a:solidFill>
                  <a:schemeClr val="bg1"/>
                </a:solidFill>
              </a:rPr>
              <a:t> </a:t>
            </a:r>
            <a:r>
              <a:rPr lang="de-DE" err="1" smtClean="0">
                <a:solidFill>
                  <a:schemeClr val="bg1"/>
                </a:solidFill>
              </a:rPr>
              <a:t>operator</a:t>
            </a:r>
            <a:endParaRPr lang="de-DE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694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 mit Wasserzei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:\doc\Vorlagen\Powerpoint\DKRZ Logo Einzelne Schwinge-238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5"/>
          <a:stretch/>
        </p:blipFill>
        <p:spPr bwMode="auto">
          <a:xfrm rot="10800000">
            <a:off x="2855674" y="4033637"/>
            <a:ext cx="6288327" cy="233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:\doc\Vorlagen\Powerpoint\DKRZ Logo Einzelne Schwinge-238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5"/>
          <a:stretch/>
        </p:blipFill>
        <p:spPr bwMode="auto">
          <a:xfrm>
            <a:off x="1" y="491075"/>
            <a:ext cx="6288327" cy="233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601" y="6539746"/>
            <a:ext cx="3143565" cy="318256"/>
          </a:xfrm>
          <a:prstGeom prst="rect">
            <a:avLst/>
          </a:prstGeom>
        </p:spPr>
        <p:txBody>
          <a:bodyPr/>
          <a:lstStyle>
            <a:lvl1pPr algn="ct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428" y="0"/>
            <a:ext cx="388111" cy="318254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12" name="Datumsplatzhalter 4"/>
          <p:cNvSpPr>
            <a:spLocks noGrp="1"/>
          </p:cNvSpPr>
          <p:nvPr>
            <p:ph type="dt" sz="half" idx="2"/>
          </p:nvPr>
        </p:nvSpPr>
        <p:spPr>
          <a:xfrm>
            <a:off x="7236296" y="6539747"/>
            <a:ext cx="1053480" cy="3192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F6F6F6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2" name="Textfeld 1"/>
          <p:cNvSpPr txBox="1"/>
          <p:nvPr userDrawn="1"/>
        </p:nvSpPr>
        <p:spPr>
          <a:xfrm>
            <a:off x="2447764" y="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err="1" smtClean="0">
                <a:solidFill>
                  <a:schemeClr val="bg1"/>
                </a:solidFill>
              </a:rPr>
              <a:t>cdo</a:t>
            </a:r>
            <a:r>
              <a:rPr lang="de-DE" smtClean="0">
                <a:solidFill>
                  <a:schemeClr val="bg1"/>
                </a:solidFill>
              </a:rPr>
              <a:t> </a:t>
            </a:r>
            <a:r>
              <a:rPr lang="de-DE" err="1" smtClean="0">
                <a:solidFill>
                  <a:schemeClr val="bg1"/>
                </a:solidFill>
              </a:rPr>
              <a:t>cmor</a:t>
            </a:r>
            <a:r>
              <a:rPr lang="de-DE" smtClean="0">
                <a:solidFill>
                  <a:schemeClr val="bg1"/>
                </a:solidFill>
              </a:rPr>
              <a:t> </a:t>
            </a:r>
            <a:r>
              <a:rPr lang="de-DE" err="1" smtClean="0">
                <a:solidFill>
                  <a:schemeClr val="bg1"/>
                </a:solidFill>
              </a:rPr>
              <a:t>operator</a:t>
            </a:r>
            <a:endParaRPr lang="de-DE">
              <a:solidFill>
                <a:schemeClr val="bg1"/>
              </a:solidFill>
            </a:endParaRPr>
          </a:p>
        </p:txBody>
      </p:sp>
      <p:sp>
        <p:nvSpPr>
          <p:cNvPr id="13" name="Textfeld 12"/>
          <p:cNvSpPr txBox="1"/>
          <p:nvPr userDrawn="1"/>
        </p:nvSpPr>
        <p:spPr>
          <a:xfrm>
            <a:off x="8030717" y="347167"/>
            <a:ext cx="1090363" cy="36933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de-DE" smtClean="0">
                <a:latin typeface="Baskerville Old Face" panose="02020602080505020303" pitchFamily="18" charset="0"/>
              </a:rPr>
              <a:t>Hands on</a:t>
            </a:r>
            <a:endParaRPr lang="de-DE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72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18256"/>
            <a:ext cx="9144000" cy="604866"/>
          </a:xfrm>
          <a:prstGeom prst="rect">
            <a:avLst/>
          </a:prstGeom>
          <a:solidFill>
            <a:srgbClr val="F6F6F6"/>
          </a:solidFill>
        </p:spPr>
        <p:txBody>
          <a:bodyPr wrap="square" lIns="180000" rIns="180000"/>
          <a:lstStyle>
            <a:lvl1pPr algn="l">
              <a:defRPr sz="2800">
                <a:solidFill>
                  <a:srgbClr val="005191"/>
                </a:solidFill>
                <a:latin typeface="Calibri" panose="020F0502020204030204" pitchFamily="34" charset="0"/>
                <a:ea typeface="CMU Sans Serif" pitchFamily="50" charset="0"/>
                <a:cs typeface="CMU Sans Serif" pitchFamily="50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anchor="ctr" anchorCtr="0"/>
          <a:lstStyle>
            <a:lvl1pPr marL="342900" indent="-342900">
              <a:buClr>
                <a:srgbClr val="005191"/>
              </a:buClr>
              <a:buFont typeface="Wingdings" panose="05000000000000000000" pitchFamily="2" charset="2"/>
              <a:buChar char="§"/>
              <a:defRPr/>
            </a:lvl1pPr>
            <a:lvl2pPr marL="742950" indent="-285750">
              <a:buClr>
                <a:srgbClr val="005191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buFont typeface="Wingdings" panose="05000000000000000000" pitchFamily="2" charset="2"/>
              <a:buChar char="§"/>
              <a:defRPr/>
            </a:lvl3pPr>
            <a:lvl4pPr marL="1714500" indent="-342900">
              <a:buFont typeface="Wingdings" panose="05000000000000000000" pitchFamily="2" charset="2"/>
              <a:buChar char="§"/>
              <a:defRPr/>
            </a:lvl4pPr>
            <a:lvl5pPr marL="2171700" indent="-342900">
              <a:buFont typeface="Wingdings" panose="05000000000000000000" pitchFamily="2" charset="2"/>
              <a:buChar char="§"/>
              <a:defRPr/>
            </a:lvl5pPr>
            <a:lvl6pPr marL="2628900" indent="-342900">
              <a:buFont typeface="Wingdings" panose="05000000000000000000" pitchFamily="2" charset="2"/>
              <a:buChar char="§"/>
              <a:defRPr/>
            </a:lvl6pPr>
            <a:lvl7pPr marL="3086100" indent="-342900">
              <a:buFont typeface="Wingdings" panose="05000000000000000000" pitchFamily="2" charset="2"/>
              <a:buChar char="§"/>
              <a:defRPr/>
            </a:lvl7pPr>
            <a:lvl8pPr marL="3543300" indent="-342900">
              <a:buFont typeface="Wingdings" panose="05000000000000000000" pitchFamily="2" charset="2"/>
              <a:buChar char="§"/>
              <a:defRPr/>
            </a:lvl8pPr>
            <a:lvl9pPr marL="4000500" indent="-342900">
              <a:buFont typeface="Wingdings" panose="05000000000000000000" pitchFamily="2" charset="2"/>
              <a:buChar char="§"/>
              <a:defRPr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39552" y="6539746"/>
            <a:ext cx="3096344" cy="318256"/>
          </a:xfrm>
          <a:prstGeom prst="rect">
            <a:avLst/>
          </a:prstGeom>
        </p:spPr>
        <p:txBody>
          <a:bodyPr/>
          <a:lstStyle>
            <a:lvl1pPr algn="l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395536" cy="318254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7" name="Datumsplatzhalter 4"/>
          <p:cNvSpPr>
            <a:spLocks noGrp="1"/>
          </p:cNvSpPr>
          <p:nvPr>
            <p:ph type="dt" sz="half" idx="2"/>
          </p:nvPr>
        </p:nvSpPr>
        <p:spPr>
          <a:xfrm>
            <a:off x="7236296" y="6539747"/>
            <a:ext cx="1053480" cy="3192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F6F6F6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847CC055-E485-4D4A-8EA4-BDA0C4F4E213}" type="datetime1">
              <a:rPr lang="de-DE" smtClean="0"/>
              <a:t>09.10.2017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985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:\doc\Vorlagen\Powerpoint\DKRZ Logo Einzelne Schwinge-238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5"/>
          <a:stretch/>
        </p:blipFill>
        <p:spPr bwMode="auto">
          <a:xfrm rot="10800000">
            <a:off x="2855674" y="4033637"/>
            <a:ext cx="6288327" cy="233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:\doc\Vorlagen\Powerpoint\DKRZ Logo Einzelne Schwinge-238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5"/>
          <a:stretch/>
        </p:blipFill>
        <p:spPr bwMode="auto">
          <a:xfrm>
            <a:off x="1" y="491075"/>
            <a:ext cx="6288327" cy="233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el 3"/>
          <p:cNvSpPr>
            <a:spLocks noGrp="1"/>
          </p:cNvSpPr>
          <p:nvPr>
            <p:ph type="title"/>
          </p:nvPr>
        </p:nvSpPr>
        <p:spPr>
          <a:xfrm>
            <a:off x="395537" y="1383975"/>
            <a:ext cx="8249588" cy="1440160"/>
          </a:xfrm>
          <a:prstGeom prst="rect">
            <a:avLst/>
          </a:prstGeom>
        </p:spPr>
        <p:txBody>
          <a:bodyPr wrap="square">
            <a:noAutofit/>
          </a:bodyPr>
          <a:lstStyle>
            <a:lvl1pPr algn="ctr">
              <a:defRPr sz="3600">
                <a:solidFill>
                  <a:srgbClr val="005191"/>
                </a:solidFill>
                <a:latin typeface="Calibri" panose="020F0502020204030204" pitchFamily="34" charset="0"/>
                <a:ea typeface="CMU Sans Serif" pitchFamily="50" charset="0"/>
                <a:cs typeface="CMU Sans Serif" pitchFamily="50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3" name="Textplatzhalt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1459852" y="3112416"/>
            <a:ext cx="6120958" cy="1209485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005191"/>
                </a:solidFill>
              </a:defRPr>
            </a:lvl1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" y="6539746"/>
            <a:ext cx="3144163" cy="318256"/>
          </a:xfrm>
          <a:prstGeom prst="rect">
            <a:avLst/>
          </a:prstGeom>
        </p:spPr>
        <p:txBody>
          <a:bodyPr/>
          <a:lstStyle>
            <a:lvl1pPr algn="ct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0" y="14328"/>
            <a:ext cx="395536" cy="318254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18" name="Datumsplatzhalter 4"/>
          <p:cNvSpPr>
            <a:spLocks noGrp="1"/>
          </p:cNvSpPr>
          <p:nvPr>
            <p:ph type="dt" sz="half" idx="2"/>
          </p:nvPr>
        </p:nvSpPr>
        <p:spPr>
          <a:xfrm>
            <a:off x="7236296" y="6539747"/>
            <a:ext cx="1053480" cy="3192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F6F6F6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BB6730DD-6C14-4A62-89CB-709BF88D9282}" type="datetime1">
              <a:rPr lang="de-DE" smtClean="0"/>
              <a:t>09.10.2017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671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196752"/>
            <a:ext cx="3898776" cy="5112568"/>
          </a:xfrm>
        </p:spPr>
        <p:txBody>
          <a:bodyPr anchor="ctr" anchorCtr="0">
            <a:normAutofit/>
          </a:bodyPr>
          <a:lstStyle>
            <a:lvl1pPr marL="342900" indent="-342900">
              <a:buClr>
                <a:srgbClr val="005191"/>
              </a:buClr>
              <a:buFont typeface="Wingdings" panose="05000000000000000000" pitchFamily="2" charset="2"/>
              <a:buChar char="§"/>
              <a:defRPr sz="2400"/>
            </a:lvl1pPr>
            <a:lvl2pPr marL="742950" indent="-285750">
              <a:buClr>
                <a:srgbClr val="005191"/>
              </a:buClr>
              <a:buFont typeface="Wingdings" panose="05000000000000000000" pitchFamily="2" charset="2"/>
              <a:buChar char="§"/>
              <a:defRPr sz="2000"/>
            </a:lvl2pPr>
            <a:lvl3pPr marL="1143000" indent="-228600">
              <a:buFont typeface="Wingdings" panose="05000000000000000000" pitchFamily="2" charset="2"/>
              <a:buChar char="§"/>
              <a:defRPr sz="1800"/>
            </a:lvl3pPr>
            <a:lvl4pPr marL="1714500" indent="-342900">
              <a:buFont typeface="Wingdings" panose="05000000000000000000" pitchFamily="2" charset="2"/>
              <a:buChar char="§"/>
              <a:defRPr sz="1600"/>
            </a:lvl4pPr>
            <a:lvl5pPr marL="2171700" indent="-342900">
              <a:buFont typeface="Wingdings" panose="05000000000000000000" pitchFamily="2" charset="2"/>
              <a:buChar char="§"/>
              <a:defRPr sz="1600"/>
            </a:lvl5pPr>
            <a:lvl6pPr marL="2628900" indent="-342900">
              <a:buFont typeface="Wingdings" panose="05000000000000000000" pitchFamily="2" charset="2"/>
              <a:buChar char="§"/>
              <a:defRPr/>
            </a:lvl6pPr>
            <a:lvl7pPr marL="3086100" indent="-342900">
              <a:buFont typeface="Wingdings" panose="05000000000000000000" pitchFamily="2" charset="2"/>
              <a:buChar char="§"/>
              <a:defRPr/>
            </a:lvl7pPr>
            <a:lvl8pPr marL="3543300" indent="-342900">
              <a:buFont typeface="Wingdings" panose="05000000000000000000" pitchFamily="2" charset="2"/>
              <a:buChar char="§"/>
              <a:defRPr/>
            </a:lvl8pPr>
            <a:lvl9pPr marL="4000500" indent="-342900">
              <a:buFont typeface="Wingdings" panose="05000000000000000000" pitchFamily="2" charset="2"/>
              <a:buChar char="§"/>
              <a:defRPr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3"/>
          </p:nvPr>
        </p:nvSpPr>
        <p:spPr>
          <a:xfrm>
            <a:off x="4716016" y="1196752"/>
            <a:ext cx="3898776" cy="5112568"/>
          </a:xfrm>
        </p:spPr>
        <p:txBody>
          <a:bodyPr anchor="ctr" anchorCtr="0">
            <a:normAutofit/>
          </a:bodyPr>
          <a:lstStyle>
            <a:lvl1pPr marL="342900" indent="-342900">
              <a:buClr>
                <a:srgbClr val="005191"/>
              </a:buClr>
              <a:buFont typeface="Wingdings" panose="05000000000000000000" pitchFamily="2" charset="2"/>
              <a:buChar char="§"/>
              <a:defRPr sz="2400"/>
            </a:lvl1pPr>
            <a:lvl2pPr marL="742950" indent="-285750">
              <a:buClr>
                <a:srgbClr val="005191"/>
              </a:buClr>
              <a:buFont typeface="Wingdings" panose="05000000000000000000" pitchFamily="2" charset="2"/>
              <a:buChar char="§"/>
              <a:defRPr sz="2000"/>
            </a:lvl2pPr>
            <a:lvl3pPr marL="1143000" indent="-228600">
              <a:buFont typeface="Wingdings" panose="05000000000000000000" pitchFamily="2" charset="2"/>
              <a:buChar char="§"/>
              <a:defRPr sz="1800"/>
            </a:lvl3pPr>
            <a:lvl4pPr marL="1714500" indent="-342900">
              <a:buFont typeface="Wingdings" panose="05000000000000000000" pitchFamily="2" charset="2"/>
              <a:buChar char="§"/>
              <a:defRPr sz="1600"/>
            </a:lvl4pPr>
            <a:lvl5pPr marL="2171700" indent="-342900">
              <a:buFont typeface="Wingdings" panose="05000000000000000000" pitchFamily="2" charset="2"/>
              <a:buChar char="§"/>
              <a:defRPr sz="1600"/>
            </a:lvl5pPr>
            <a:lvl6pPr marL="2628900" indent="-342900">
              <a:buFont typeface="Wingdings" panose="05000000000000000000" pitchFamily="2" charset="2"/>
              <a:buChar char="§"/>
              <a:defRPr/>
            </a:lvl6pPr>
            <a:lvl7pPr marL="3086100" indent="-342900">
              <a:buFont typeface="Wingdings" panose="05000000000000000000" pitchFamily="2" charset="2"/>
              <a:buChar char="§"/>
              <a:defRPr/>
            </a:lvl7pPr>
            <a:lvl8pPr marL="3543300" indent="-342900">
              <a:buFont typeface="Wingdings" panose="05000000000000000000" pitchFamily="2" charset="2"/>
              <a:buChar char="§"/>
              <a:defRPr/>
            </a:lvl8pPr>
            <a:lvl9pPr marL="4000500" indent="-342900">
              <a:buFont typeface="Wingdings" panose="05000000000000000000" pitchFamily="2" charset="2"/>
              <a:buChar char="§"/>
              <a:defRPr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0" y="6539746"/>
            <a:ext cx="3347864" cy="318256"/>
          </a:xfrm>
          <a:prstGeom prst="rect">
            <a:avLst/>
          </a:prstGeom>
        </p:spPr>
        <p:txBody>
          <a:bodyPr/>
          <a:lstStyle>
            <a:lvl1pPr algn="ct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0" y="14328"/>
            <a:ext cx="467544" cy="318254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11" name="Datumsplatzhalter 4"/>
          <p:cNvSpPr>
            <a:spLocks noGrp="1"/>
          </p:cNvSpPr>
          <p:nvPr>
            <p:ph type="dt" sz="half" idx="2"/>
          </p:nvPr>
        </p:nvSpPr>
        <p:spPr>
          <a:xfrm>
            <a:off x="7236296" y="6539747"/>
            <a:ext cx="1053480" cy="3192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F6F6F6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7D7DA8F2-1EE0-47F7-BD7B-D06449B910F3}" type="datetime1">
              <a:rPr lang="de-DE" smtClean="0"/>
              <a:t>09.10.2017</a:t>
            </a:fld>
            <a:endParaRPr lang="en-US"/>
          </a:p>
        </p:txBody>
      </p:sp>
      <p:sp>
        <p:nvSpPr>
          <p:cNvPr id="12" name="Titel 1"/>
          <p:cNvSpPr>
            <a:spLocks noGrp="1"/>
          </p:cNvSpPr>
          <p:nvPr>
            <p:ph type="title"/>
          </p:nvPr>
        </p:nvSpPr>
        <p:spPr>
          <a:xfrm>
            <a:off x="0" y="318256"/>
            <a:ext cx="9144000" cy="604866"/>
          </a:xfrm>
          <a:prstGeom prst="rect">
            <a:avLst/>
          </a:prstGeom>
          <a:solidFill>
            <a:srgbClr val="F6F6F6"/>
          </a:solidFill>
        </p:spPr>
        <p:txBody>
          <a:bodyPr wrap="square" lIns="180000" rIns="180000"/>
          <a:lstStyle>
            <a:lvl1pPr algn="l">
              <a:defRPr sz="2800">
                <a:solidFill>
                  <a:srgbClr val="005191"/>
                </a:solidFill>
                <a:latin typeface="Calibri" panose="020F0502020204030204" pitchFamily="34" charset="0"/>
                <a:ea typeface="CMU Sans Serif" pitchFamily="50" charset="0"/>
                <a:cs typeface="CMU Sans Serif" pitchFamily="50" charset="0"/>
              </a:defRPr>
            </a:lvl1pPr>
          </a:lstStyle>
          <a:p>
            <a:r>
              <a:rPr lang="de-DE" dirty="0" err="1" smtClean="0"/>
              <a:t>Ti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646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-10928" y="6549455"/>
            <a:ext cx="3286784" cy="318256"/>
          </a:xfrm>
          <a:prstGeom prst="rect">
            <a:avLst/>
          </a:prstGeom>
        </p:spPr>
        <p:txBody>
          <a:bodyPr/>
          <a:lstStyle>
            <a:lvl1pPr algn="ct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395536" cy="318254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10" name="Datumsplatzhalter 4"/>
          <p:cNvSpPr>
            <a:spLocks noGrp="1"/>
          </p:cNvSpPr>
          <p:nvPr>
            <p:ph type="dt" sz="half" idx="2"/>
          </p:nvPr>
        </p:nvSpPr>
        <p:spPr>
          <a:xfrm>
            <a:off x="7236296" y="6539747"/>
            <a:ext cx="1053480" cy="3192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F6F6F6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24FC687B-8FA6-4603-9013-5A97C4900699}" type="datetime1">
              <a:rPr lang="de-DE" smtClean="0"/>
              <a:t>09.10.2017</a:t>
            </a:fld>
            <a:endParaRPr lang="en-US"/>
          </a:p>
        </p:txBody>
      </p:sp>
      <p:sp>
        <p:nvSpPr>
          <p:cNvPr id="5" name="Textfeld 4"/>
          <p:cNvSpPr txBox="1"/>
          <p:nvPr userDrawn="1"/>
        </p:nvSpPr>
        <p:spPr>
          <a:xfrm>
            <a:off x="2447764" y="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err="1" smtClean="0">
                <a:solidFill>
                  <a:schemeClr val="bg1"/>
                </a:solidFill>
              </a:rPr>
              <a:t>cdo</a:t>
            </a:r>
            <a:r>
              <a:rPr lang="de-DE" baseline="0" smtClean="0">
                <a:solidFill>
                  <a:schemeClr val="bg1"/>
                </a:solidFill>
              </a:rPr>
              <a:t> </a:t>
            </a:r>
            <a:r>
              <a:rPr lang="de-DE" baseline="0" err="1" smtClean="0">
                <a:solidFill>
                  <a:schemeClr val="bg1"/>
                </a:solidFill>
              </a:rPr>
              <a:t>cmor</a:t>
            </a:r>
            <a:r>
              <a:rPr lang="de-DE" baseline="0" smtClean="0">
                <a:solidFill>
                  <a:schemeClr val="bg1"/>
                </a:solidFill>
              </a:rPr>
              <a:t> </a:t>
            </a:r>
            <a:r>
              <a:rPr lang="de-DE" baseline="0" err="1" smtClean="0">
                <a:solidFill>
                  <a:schemeClr val="bg1"/>
                </a:solidFill>
              </a:rPr>
              <a:t>operator</a:t>
            </a:r>
            <a:endParaRPr lang="de-DE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13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 mit Wasserzei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:\doc\Vorlagen\Powerpoint\DKRZ Logo Einzelne Schwinge-238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5"/>
          <a:stretch/>
        </p:blipFill>
        <p:spPr bwMode="auto">
          <a:xfrm rot="10800000">
            <a:off x="2855674" y="4033637"/>
            <a:ext cx="6288327" cy="233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:\doc\Vorlagen\Powerpoint\DKRZ Logo Einzelne Schwinge-238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5"/>
          <a:stretch/>
        </p:blipFill>
        <p:spPr bwMode="auto">
          <a:xfrm>
            <a:off x="1" y="491075"/>
            <a:ext cx="6288327" cy="233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601" y="6539746"/>
            <a:ext cx="3143565" cy="318256"/>
          </a:xfrm>
          <a:prstGeom prst="rect">
            <a:avLst/>
          </a:prstGeom>
        </p:spPr>
        <p:txBody>
          <a:bodyPr/>
          <a:lstStyle>
            <a:lvl1pPr algn="ct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428" y="0"/>
            <a:ext cx="388111" cy="318254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12" name="Datumsplatzhalter 4"/>
          <p:cNvSpPr>
            <a:spLocks noGrp="1"/>
          </p:cNvSpPr>
          <p:nvPr>
            <p:ph type="dt" sz="half" idx="2"/>
          </p:nvPr>
        </p:nvSpPr>
        <p:spPr>
          <a:xfrm>
            <a:off x="7236296" y="6539747"/>
            <a:ext cx="1053480" cy="3192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F6F6F6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2" name="Textfeld 1"/>
          <p:cNvSpPr txBox="1"/>
          <p:nvPr userDrawn="1"/>
        </p:nvSpPr>
        <p:spPr>
          <a:xfrm>
            <a:off x="2447764" y="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err="1" smtClean="0">
                <a:solidFill>
                  <a:schemeClr val="bg1"/>
                </a:solidFill>
              </a:rPr>
              <a:t>cdo</a:t>
            </a:r>
            <a:r>
              <a:rPr lang="de-DE" smtClean="0">
                <a:solidFill>
                  <a:schemeClr val="bg1"/>
                </a:solidFill>
              </a:rPr>
              <a:t> </a:t>
            </a:r>
            <a:r>
              <a:rPr lang="de-DE" err="1" smtClean="0">
                <a:solidFill>
                  <a:schemeClr val="bg1"/>
                </a:solidFill>
              </a:rPr>
              <a:t>cmor</a:t>
            </a:r>
            <a:r>
              <a:rPr lang="de-DE" smtClean="0">
                <a:solidFill>
                  <a:schemeClr val="bg1"/>
                </a:solidFill>
              </a:rPr>
              <a:t> </a:t>
            </a:r>
            <a:r>
              <a:rPr lang="de-DE" err="1" smtClean="0">
                <a:solidFill>
                  <a:schemeClr val="bg1"/>
                </a:solidFill>
              </a:rPr>
              <a:t>operator</a:t>
            </a:r>
            <a:endParaRPr lang="de-DE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993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:\doc\Vorlagen\Powerpoint\DKRZ Logo Einzelne Schwinge-238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5"/>
          <a:stretch/>
        </p:blipFill>
        <p:spPr bwMode="auto">
          <a:xfrm rot="10800000">
            <a:off x="2855674" y="4033637"/>
            <a:ext cx="6288327" cy="233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:\doc\Vorlagen\Powerpoint\DKRZ Logo Einzelne Schwinge-238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5"/>
          <a:stretch/>
        </p:blipFill>
        <p:spPr bwMode="auto">
          <a:xfrm>
            <a:off x="1" y="491075"/>
            <a:ext cx="6288327" cy="233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el 3"/>
          <p:cNvSpPr>
            <a:spLocks noGrp="1"/>
          </p:cNvSpPr>
          <p:nvPr>
            <p:ph type="title"/>
          </p:nvPr>
        </p:nvSpPr>
        <p:spPr>
          <a:xfrm>
            <a:off x="395537" y="1383975"/>
            <a:ext cx="8249588" cy="1440160"/>
          </a:xfrm>
          <a:prstGeom prst="rect">
            <a:avLst/>
          </a:prstGeom>
        </p:spPr>
        <p:txBody>
          <a:bodyPr wrap="square">
            <a:noAutofit/>
          </a:bodyPr>
          <a:lstStyle>
            <a:lvl1pPr algn="ctr">
              <a:defRPr sz="3600">
                <a:solidFill>
                  <a:srgbClr val="005191"/>
                </a:solidFill>
                <a:latin typeface="Calibri" panose="020F0502020204030204" pitchFamily="34" charset="0"/>
                <a:ea typeface="CMU Sans Serif" pitchFamily="50" charset="0"/>
                <a:cs typeface="CMU Sans Serif" pitchFamily="50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1907704" y="5364456"/>
            <a:ext cx="5328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mtClean="0">
                <a:solidFill>
                  <a:srgbClr val="005191"/>
                </a:solidFill>
                <a:ea typeface="CMU Sans Serif" pitchFamily="50" charset="0"/>
                <a:cs typeface="CMU Sans Serif" pitchFamily="50" charset="0"/>
              </a:rPr>
              <a:t>Fabian Wachsmann</a:t>
            </a:r>
            <a:endParaRPr lang="de-DE">
              <a:solidFill>
                <a:srgbClr val="005191"/>
              </a:solidFill>
              <a:ea typeface="CMU Sans Serif" pitchFamily="50" charset="0"/>
              <a:cs typeface="CMU Sans Serif" pitchFamily="50" charset="0"/>
            </a:endParaRPr>
          </a:p>
          <a:p>
            <a:pPr algn="ctr"/>
            <a:r>
              <a:rPr lang="de-DE">
                <a:solidFill>
                  <a:srgbClr val="005191"/>
                </a:solidFill>
                <a:ea typeface="CMU Sans Serif" pitchFamily="50" charset="0"/>
                <a:cs typeface="CMU Sans Serif" pitchFamily="50" charset="0"/>
              </a:rPr>
              <a:t>Deutsches Klimarechenzentrum (DKRZ</a:t>
            </a:r>
            <a:r>
              <a:rPr lang="de-DE" smtClean="0">
                <a:solidFill>
                  <a:srgbClr val="005191"/>
                </a:solidFill>
                <a:ea typeface="CMU Sans Serif" pitchFamily="50" charset="0"/>
                <a:cs typeface="CMU Sans Serif" pitchFamily="50" charset="0"/>
              </a:rPr>
              <a:t>)</a:t>
            </a:r>
          </a:p>
          <a:p>
            <a:pPr algn="ctr"/>
            <a:r>
              <a:rPr lang="de-DE" smtClean="0">
                <a:solidFill>
                  <a:srgbClr val="005191"/>
                </a:solidFill>
                <a:ea typeface="CMU Sans Serif" pitchFamily="50" charset="0"/>
                <a:cs typeface="CMU Sans Serif" pitchFamily="50" charset="0"/>
              </a:rPr>
              <a:t>wachsmann@dkrz.de</a:t>
            </a:r>
            <a:endParaRPr lang="en-US">
              <a:solidFill>
                <a:srgbClr val="005191"/>
              </a:solidFill>
              <a:ea typeface="CMU Sans Serif" pitchFamily="50" charset="0"/>
              <a:cs typeface="CMU Sans Serif" pitchFamily="50" charset="0"/>
            </a:endParaRPr>
          </a:p>
        </p:txBody>
      </p:sp>
      <p:sp>
        <p:nvSpPr>
          <p:cNvPr id="21" name="Textplatzhalt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1459852" y="3112416"/>
            <a:ext cx="6120958" cy="1209485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005191"/>
                </a:solidFill>
              </a:defRPr>
            </a:lvl1pPr>
          </a:lstStyle>
          <a:p>
            <a:pPr lvl="0"/>
            <a:r>
              <a:rPr lang="de-DE" dirty="0"/>
              <a:t>Untertitel</a:t>
            </a:r>
          </a:p>
        </p:txBody>
      </p:sp>
    </p:spTree>
    <p:extLst>
      <p:ext uri="{BB962C8B-B14F-4D97-AF65-F5344CB8AC3E}">
        <p14:creationId xmlns:p14="http://schemas.microsoft.com/office/powerpoint/2010/main" val="1091068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18256"/>
            <a:ext cx="9144000" cy="604866"/>
          </a:xfrm>
          <a:prstGeom prst="rect">
            <a:avLst/>
          </a:prstGeom>
          <a:solidFill>
            <a:srgbClr val="F6F6F6"/>
          </a:solidFill>
        </p:spPr>
        <p:txBody>
          <a:bodyPr wrap="square" lIns="180000" rIns="180000"/>
          <a:lstStyle>
            <a:lvl1pPr algn="l">
              <a:defRPr sz="2800">
                <a:solidFill>
                  <a:srgbClr val="005191"/>
                </a:solidFill>
                <a:latin typeface="Calibri" panose="020F0502020204030204" pitchFamily="34" charset="0"/>
                <a:ea typeface="CMU Sans Serif" pitchFamily="50" charset="0"/>
                <a:cs typeface="CMU Sans Serif" pitchFamily="50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anchor="ctr" anchorCtr="0"/>
          <a:lstStyle>
            <a:lvl1pPr marL="342900" indent="-342900">
              <a:buClr>
                <a:srgbClr val="005191"/>
              </a:buClr>
              <a:buFont typeface="Wingdings" panose="05000000000000000000" pitchFamily="2" charset="2"/>
              <a:buChar char="§"/>
              <a:defRPr/>
            </a:lvl1pPr>
            <a:lvl2pPr marL="742950" indent="-285750">
              <a:buClr>
                <a:srgbClr val="005191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buFont typeface="Wingdings" panose="05000000000000000000" pitchFamily="2" charset="2"/>
              <a:buChar char="§"/>
              <a:defRPr/>
            </a:lvl3pPr>
            <a:lvl4pPr marL="1714500" indent="-342900">
              <a:buFont typeface="Wingdings" panose="05000000000000000000" pitchFamily="2" charset="2"/>
              <a:buChar char="§"/>
              <a:defRPr/>
            </a:lvl4pPr>
            <a:lvl5pPr marL="2171700" indent="-342900">
              <a:buFont typeface="Wingdings" panose="05000000000000000000" pitchFamily="2" charset="2"/>
              <a:buChar char="§"/>
              <a:defRPr/>
            </a:lvl5pPr>
            <a:lvl6pPr marL="2628900" indent="-342900">
              <a:buFont typeface="Wingdings" panose="05000000000000000000" pitchFamily="2" charset="2"/>
              <a:buChar char="§"/>
              <a:defRPr/>
            </a:lvl6pPr>
            <a:lvl7pPr marL="3086100" indent="-342900">
              <a:buFont typeface="Wingdings" panose="05000000000000000000" pitchFamily="2" charset="2"/>
              <a:buChar char="§"/>
              <a:defRPr/>
            </a:lvl7pPr>
            <a:lvl8pPr marL="3543300" indent="-342900">
              <a:buFont typeface="Wingdings" panose="05000000000000000000" pitchFamily="2" charset="2"/>
              <a:buChar char="§"/>
              <a:defRPr/>
            </a:lvl8pPr>
            <a:lvl9pPr marL="4000500" indent="-342900">
              <a:buFont typeface="Wingdings" panose="05000000000000000000" pitchFamily="2" charset="2"/>
              <a:buChar char="§"/>
              <a:defRPr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39552" y="6539746"/>
            <a:ext cx="3096344" cy="318256"/>
          </a:xfrm>
          <a:prstGeom prst="rect">
            <a:avLst/>
          </a:prstGeom>
        </p:spPr>
        <p:txBody>
          <a:bodyPr/>
          <a:lstStyle>
            <a:lvl1pPr algn="l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395536" cy="318254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7" name="Datumsplatzhalter 4"/>
          <p:cNvSpPr>
            <a:spLocks noGrp="1"/>
          </p:cNvSpPr>
          <p:nvPr>
            <p:ph type="dt" sz="half" idx="2"/>
          </p:nvPr>
        </p:nvSpPr>
        <p:spPr>
          <a:xfrm>
            <a:off x="7236296" y="6539747"/>
            <a:ext cx="1053480" cy="3192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F6F6F6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847CC055-E485-4D4A-8EA4-BDA0C4F4E213}" type="datetime1">
              <a:rPr lang="de-DE" smtClean="0"/>
              <a:t>09.10.2017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182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:\doc\Vorlagen\Powerpoint\DKRZ Logo Einzelne Schwinge-238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5"/>
          <a:stretch/>
        </p:blipFill>
        <p:spPr bwMode="auto">
          <a:xfrm rot="10800000">
            <a:off x="2855674" y="4033637"/>
            <a:ext cx="6288327" cy="233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:\doc\Vorlagen\Powerpoint\DKRZ Logo Einzelne Schwinge-238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5"/>
          <a:stretch/>
        </p:blipFill>
        <p:spPr bwMode="auto">
          <a:xfrm>
            <a:off x="1" y="491075"/>
            <a:ext cx="6288327" cy="233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el 3"/>
          <p:cNvSpPr>
            <a:spLocks noGrp="1"/>
          </p:cNvSpPr>
          <p:nvPr>
            <p:ph type="title"/>
          </p:nvPr>
        </p:nvSpPr>
        <p:spPr>
          <a:xfrm>
            <a:off x="395537" y="1383975"/>
            <a:ext cx="8249588" cy="1440160"/>
          </a:xfrm>
          <a:prstGeom prst="rect">
            <a:avLst/>
          </a:prstGeom>
        </p:spPr>
        <p:txBody>
          <a:bodyPr wrap="square">
            <a:noAutofit/>
          </a:bodyPr>
          <a:lstStyle>
            <a:lvl1pPr algn="ctr">
              <a:defRPr sz="3600">
                <a:solidFill>
                  <a:srgbClr val="005191"/>
                </a:solidFill>
                <a:latin typeface="Calibri" panose="020F0502020204030204" pitchFamily="34" charset="0"/>
                <a:ea typeface="CMU Sans Serif" pitchFamily="50" charset="0"/>
                <a:cs typeface="CMU Sans Serif" pitchFamily="50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3" name="Textplatzhalt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1459852" y="3112416"/>
            <a:ext cx="6120958" cy="1209485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005191"/>
                </a:solidFill>
              </a:defRPr>
            </a:lvl1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" y="6539746"/>
            <a:ext cx="3144163" cy="318256"/>
          </a:xfrm>
          <a:prstGeom prst="rect">
            <a:avLst/>
          </a:prstGeom>
        </p:spPr>
        <p:txBody>
          <a:bodyPr/>
          <a:lstStyle>
            <a:lvl1pPr algn="ct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endParaRPr lang="de-DE">
              <a:solidFill>
                <a:prstClr val="white"/>
              </a:solidFill>
            </a:endParaRPr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0" y="14328"/>
            <a:ext cx="395536" cy="318254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chemeClr val="bg1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‹Nr.›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18" name="Datumsplatzhalter 4"/>
          <p:cNvSpPr>
            <a:spLocks noGrp="1"/>
          </p:cNvSpPr>
          <p:nvPr>
            <p:ph type="dt" sz="half" idx="2"/>
          </p:nvPr>
        </p:nvSpPr>
        <p:spPr>
          <a:xfrm>
            <a:off x="7236296" y="6539747"/>
            <a:ext cx="1053480" cy="3192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F6F6F6"/>
                </a:solidFill>
                <a:latin typeface="Calibri" panose="020F0502020204030204" pitchFamily="34" charset="0"/>
                <a:ea typeface="CMU Bright" pitchFamily="50" charset="0"/>
                <a:cs typeface="CMU Bright" pitchFamily="50" charset="0"/>
              </a:defRPr>
            </a:lvl1pPr>
          </a:lstStyle>
          <a:p>
            <a:fld id="{BB6730DD-6C14-4A62-89CB-709BF88D9282}" type="datetime1">
              <a:rPr lang="de-DE" smtClean="0"/>
              <a:t>09.10.2017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460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8229600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Rechteck 7"/>
          <p:cNvSpPr/>
          <p:nvPr/>
        </p:nvSpPr>
        <p:spPr>
          <a:xfrm>
            <a:off x="0" y="6544069"/>
            <a:ext cx="9144000" cy="313932"/>
          </a:xfrm>
          <a:prstGeom prst="rect">
            <a:avLst/>
          </a:prstGeom>
          <a:solidFill>
            <a:srgbClr val="005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 userDrawn="1"/>
        </p:nvSpPr>
        <p:spPr>
          <a:xfrm>
            <a:off x="0" y="0"/>
            <a:ext cx="9144000" cy="318254"/>
          </a:xfrm>
          <a:prstGeom prst="rect">
            <a:avLst/>
          </a:prstGeom>
          <a:solidFill>
            <a:srgbClr val="005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4896"/>
            <a:ext cx="722236" cy="23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8713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iming>
    <p:tnLst>
      <p:par>
        <p:cTn id="1" dur="indefinite" restart="never" nodeType="tmRoot"/>
      </p:par>
    </p:tnLst>
  </p:timing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Char char="§"/>
        <a:tabLst>
          <a:tab pos="342000" algn="l"/>
          <a:tab pos="741600" algn="l"/>
          <a:tab pos="1144800" algn="l"/>
          <a:tab pos="1713600" algn="l"/>
          <a:tab pos="2170800" algn="l"/>
        </a:tabLst>
        <a:defRPr sz="2800" kern="1200">
          <a:solidFill>
            <a:schemeClr val="tx1"/>
          </a:solidFill>
          <a:latin typeface="Calibri" panose="020F0502020204030204" pitchFamily="34" charset="0"/>
          <a:ea typeface="CMU Sans Serif" pitchFamily="50" charset="0"/>
          <a:cs typeface="CMU Sans Serif" pitchFamily="50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Char char="§"/>
        <a:tabLst>
          <a:tab pos="342000" algn="l"/>
          <a:tab pos="741600" algn="l"/>
          <a:tab pos="1144800" algn="l"/>
          <a:tab pos="1713600" algn="l"/>
          <a:tab pos="2170800" algn="l"/>
        </a:tabLst>
        <a:defRPr sz="2400" kern="1200">
          <a:solidFill>
            <a:schemeClr val="tx1"/>
          </a:solidFill>
          <a:latin typeface="Calibri" panose="020F0502020204030204" pitchFamily="34" charset="0"/>
          <a:ea typeface="CMU Sans Serif" pitchFamily="50" charset="0"/>
          <a:cs typeface="CMU Sans Serif" pitchFamily="50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Char char="§"/>
        <a:tabLst>
          <a:tab pos="342000" algn="l"/>
          <a:tab pos="741600" algn="l"/>
          <a:tab pos="1144800" algn="l"/>
          <a:tab pos="1713600" algn="l"/>
          <a:tab pos="2170800" algn="l"/>
        </a:tabLst>
        <a:defRPr sz="2000" kern="1200">
          <a:solidFill>
            <a:schemeClr val="tx1"/>
          </a:solidFill>
          <a:latin typeface="Calibri" panose="020F0502020204030204" pitchFamily="34" charset="0"/>
          <a:ea typeface="CMU Sans Serif" pitchFamily="50" charset="0"/>
          <a:cs typeface="CMU Sans Serif" pitchFamily="50" charset="0"/>
        </a:defRPr>
      </a:lvl3pPr>
      <a:lvl4pPr marL="1714500" indent="-34290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Char char="§"/>
        <a:tabLst>
          <a:tab pos="342000" algn="l"/>
          <a:tab pos="741600" algn="l"/>
          <a:tab pos="1144800" algn="l"/>
          <a:tab pos="1713600" algn="l"/>
          <a:tab pos="2170800" algn="l"/>
        </a:tabLst>
        <a:defRPr sz="1800" kern="1200">
          <a:solidFill>
            <a:schemeClr val="tx1"/>
          </a:solidFill>
          <a:latin typeface="Calibri" panose="020F0502020204030204" pitchFamily="34" charset="0"/>
          <a:ea typeface="CMU Sans Serif" pitchFamily="50" charset="0"/>
          <a:cs typeface="CMU Sans Serif" pitchFamily="50" charset="0"/>
        </a:defRPr>
      </a:lvl4pPr>
      <a:lvl5pPr marL="2171700" indent="-34290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Char char="§"/>
        <a:tabLst>
          <a:tab pos="342000" algn="l"/>
          <a:tab pos="741600" algn="l"/>
          <a:tab pos="1144800" algn="l"/>
          <a:tab pos="1713600" algn="l"/>
          <a:tab pos="2170800" algn="l"/>
        </a:tabLst>
        <a:defRPr sz="1800" kern="1200">
          <a:solidFill>
            <a:schemeClr val="tx1"/>
          </a:solidFill>
          <a:latin typeface="Calibri" panose="020F0502020204030204" pitchFamily="34" charset="0"/>
          <a:ea typeface="CMU Sans Serif" pitchFamily="50" charset="0"/>
          <a:cs typeface="CMU Sans Serif" pitchFamily="50" charset="0"/>
        </a:defRPr>
      </a:lvl5pPr>
      <a:lvl6pPr marL="2286000" indent="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indent="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indent="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indent="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8229600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Rechteck 7"/>
          <p:cNvSpPr/>
          <p:nvPr/>
        </p:nvSpPr>
        <p:spPr>
          <a:xfrm>
            <a:off x="0" y="6544069"/>
            <a:ext cx="9144000" cy="31393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 userDrawn="1"/>
        </p:nvSpPr>
        <p:spPr>
          <a:xfrm>
            <a:off x="0" y="0"/>
            <a:ext cx="9144000" cy="31825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4896"/>
            <a:ext cx="722236" cy="23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152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</p:sldLayoutIdLst>
  <p:timing>
    <p:tnLst>
      <p:par>
        <p:cTn id="1" dur="indefinite" restart="never" nodeType="tmRoot"/>
      </p:par>
    </p:tnLst>
  </p:timing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Char char="§"/>
        <a:tabLst>
          <a:tab pos="342000" algn="l"/>
          <a:tab pos="741600" algn="l"/>
          <a:tab pos="1144800" algn="l"/>
          <a:tab pos="1713600" algn="l"/>
          <a:tab pos="2170800" algn="l"/>
        </a:tabLst>
        <a:defRPr sz="2800" kern="1200">
          <a:solidFill>
            <a:schemeClr val="tx1"/>
          </a:solidFill>
          <a:latin typeface="Calibri" panose="020F0502020204030204" pitchFamily="34" charset="0"/>
          <a:ea typeface="CMU Sans Serif" pitchFamily="50" charset="0"/>
          <a:cs typeface="CMU Sans Serif" pitchFamily="50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Char char="§"/>
        <a:tabLst>
          <a:tab pos="342000" algn="l"/>
          <a:tab pos="741600" algn="l"/>
          <a:tab pos="1144800" algn="l"/>
          <a:tab pos="1713600" algn="l"/>
          <a:tab pos="2170800" algn="l"/>
        </a:tabLst>
        <a:defRPr sz="2400" kern="1200">
          <a:solidFill>
            <a:schemeClr val="tx1"/>
          </a:solidFill>
          <a:latin typeface="Calibri" panose="020F0502020204030204" pitchFamily="34" charset="0"/>
          <a:ea typeface="CMU Sans Serif" pitchFamily="50" charset="0"/>
          <a:cs typeface="CMU Sans Serif" pitchFamily="50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Char char="§"/>
        <a:tabLst>
          <a:tab pos="342000" algn="l"/>
          <a:tab pos="741600" algn="l"/>
          <a:tab pos="1144800" algn="l"/>
          <a:tab pos="1713600" algn="l"/>
          <a:tab pos="2170800" algn="l"/>
        </a:tabLst>
        <a:defRPr sz="2000" kern="1200">
          <a:solidFill>
            <a:schemeClr val="tx1"/>
          </a:solidFill>
          <a:latin typeface="Calibri" panose="020F0502020204030204" pitchFamily="34" charset="0"/>
          <a:ea typeface="CMU Sans Serif" pitchFamily="50" charset="0"/>
          <a:cs typeface="CMU Sans Serif" pitchFamily="50" charset="0"/>
        </a:defRPr>
      </a:lvl3pPr>
      <a:lvl4pPr marL="1714500" indent="-34290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Char char="§"/>
        <a:tabLst>
          <a:tab pos="342000" algn="l"/>
          <a:tab pos="741600" algn="l"/>
          <a:tab pos="1144800" algn="l"/>
          <a:tab pos="1713600" algn="l"/>
          <a:tab pos="2170800" algn="l"/>
        </a:tabLst>
        <a:defRPr sz="1800" kern="1200">
          <a:solidFill>
            <a:schemeClr val="tx1"/>
          </a:solidFill>
          <a:latin typeface="Calibri" panose="020F0502020204030204" pitchFamily="34" charset="0"/>
          <a:ea typeface="CMU Sans Serif" pitchFamily="50" charset="0"/>
          <a:cs typeface="CMU Sans Serif" pitchFamily="50" charset="0"/>
        </a:defRPr>
      </a:lvl4pPr>
      <a:lvl5pPr marL="2171700" indent="-34290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Char char="§"/>
        <a:tabLst>
          <a:tab pos="342000" algn="l"/>
          <a:tab pos="741600" algn="l"/>
          <a:tab pos="1144800" algn="l"/>
          <a:tab pos="1713600" algn="l"/>
          <a:tab pos="2170800" algn="l"/>
        </a:tabLst>
        <a:defRPr sz="1800" kern="1200">
          <a:solidFill>
            <a:schemeClr val="tx1"/>
          </a:solidFill>
          <a:latin typeface="Calibri" panose="020F0502020204030204" pitchFamily="34" charset="0"/>
          <a:ea typeface="CMU Sans Serif" pitchFamily="50" charset="0"/>
          <a:cs typeface="CMU Sans Serif" pitchFamily="50" charset="0"/>
        </a:defRPr>
      </a:lvl5pPr>
      <a:lvl6pPr marL="2286000" indent="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indent="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indent="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indent="0" algn="l" defTabSz="914400" rtl="0" eaLnBrk="1" latinLnBrk="0" hangingPunct="1">
        <a:spcBef>
          <a:spcPct val="20000"/>
        </a:spcBef>
        <a:buClr>
          <a:srgbClr val="005191"/>
        </a:buClr>
        <a:buFont typeface="Wingdings" panose="05000000000000000000" pitchFamily="2" charset="2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c6dreq.dkrz.de/cdocmorinfo" TargetMode="Externa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10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c6dreq.dkrz.de" TargetMode="Externa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10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c6dreq.dkrz.de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cdo</a:t>
            </a:r>
            <a:r>
              <a:rPr lang="de-DE" dirty="0" smtClean="0"/>
              <a:t> </a:t>
            </a:r>
            <a:r>
              <a:rPr lang="de-DE" dirty="0" err="1" smtClean="0"/>
              <a:t>cmor</a:t>
            </a:r>
            <a:r>
              <a:rPr lang="de-DE" dirty="0" smtClean="0"/>
              <a:t> </a:t>
            </a:r>
            <a:r>
              <a:rPr lang="de-DE" dirty="0" err="1" smtClean="0"/>
              <a:t>operator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CMIP6 </a:t>
            </a:r>
            <a:r>
              <a:rPr lang="de-DE" dirty="0" err="1" smtClean="0"/>
              <a:t>project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174" y="401318"/>
            <a:ext cx="1638580" cy="95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33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10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395536" y="2559387"/>
            <a:ext cx="8552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 smtClean="0">
                <a:latin typeface="Courier"/>
              </a:rPr>
              <a:t>cdo</a:t>
            </a:r>
            <a:r>
              <a:rPr lang="de-DE" sz="1200" dirty="0" smtClean="0">
                <a:latin typeface="Courier"/>
              </a:rPr>
              <a:t> cmor,cmip6_mip_tables_325/CMIP6_Amon.json,i=infotable.txt,mt=mapping_table.txt test.nc</a:t>
            </a:r>
            <a:endParaRPr lang="en-GB" sz="1200" dirty="0">
              <a:latin typeface="Courier"/>
            </a:endParaRPr>
          </a:p>
        </p:txBody>
      </p:sp>
      <p:sp>
        <p:nvSpPr>
          <p:cNvPr id="6" name="Wolkenförmige Legende 5"/>
          <p:cNvSpPr/>
          <p:nvPr/>
        </p:nvSpPr>
        <p:spPr>
          <a:xfrm>
            <a:off x="395536" y="404664"/>
            <a:ext cx="8748464" cy="1872208"/>
          </a:xfrm>
          <a:prstGeom prst="cloudCallout">
            <a:avLst>
              <a:gd name="adj1" fmla="val -21245"/>
              <a:gd name="adj2" fmla="val 63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>
                <a:latin typeface="Courier" pitchFamily="49" charset="0"/>
              </a:rPr>
              <a:t>„</a:t>
            </a:r>
            <a:r>
              <a:rPr lang="de-DE" dirty="0" err="1">
                <a:latin typeface="Courier" pitchFamily="49" charset="0"/>
              </a:rPr>
              <a:t>variable_entry</a:t>
            </a:r>
            <a:r>
              <a:rPr lang="de-DE" dirty="0">
                <a:latin typeface="Courier" pitchFamily="49" charset="0"/>
              </a:rPr>
              <a:t>“:{</a:t>
            </a:r>
          </a:p>
          <a:p>
            <a:r>
              <a:rPr lang="de-DE" dirty="0">
                <a:latin typeface="Courier" pitchFamily="49" charset="0"/>
              </a:rPr>
              <a:t>    „</a:t>
            </a:r>
            <a:r>
              <a:rPr lang="de-DE" dirty="0" err="1">
                <a:latin typeface="Courier" pitchFamily="49" charset="0"/>
              </a:rPr>
              <a:t>ccb</a:t>
            </a:r>
            <a:r>
              <a:rPr lang="de-DE" dirty="0">
                <a:latin typeface="Courier" pitchFamily="49" charset="0"/>
              </a:rPr>
              <a:t>“: {</a:t>
            </a:r>
          </a:p>
          <a:p>
            <a:r>
              <a:rPr lang="de-DE" dirty="0">
                <a:latin typeface="Courier" pitchFamily="49" charset="0"/>
              </a:rPr>
              <a:t>        „</a:t>
            </a:r>
            <a:r>
              <a:rPr lang="de-DE" dirty="0" err="1">
                <a:latin typeface="Courier" pitchFamily="49" charset="0"/>
              </a:rPr>
              <a:t>frequency</a:t>
            </a:r>
            <a:r>
              <a:rPr lang="de-DE" dirty="0">
                <a:latin typeface="Courier" pitchFamily="49" charset="0"/>
              </a:rPr>
              <a:t>“: „</a:t>
            </a:r>
            <a:r>
              <a:rPr lang="de-DE" dirty="0" err="1">
                <a:latin typeface="Courier" pitchFamily="49" charset="0"/>
              </a:rPr>
              <a:t>mon</a:t>
            </a:r>
            <a:r>
              <a:rPr lang="de-DE" dirty="0">
                <a:latin typeface="Courier" pitchFamily="49" charset="0"/>
              </a:rPr>
              <a:t>“,</a:t>
            </a:r>
          </a:p>
          <a:p>
            <a:r>
              <a:rPr lang="de-DE" dirty="0">
                <a:latin typeface="Courier" pitchFamily="49" charset="0"/>
              </a:rPr>
              <a:t>        „modeling_</a:t>
            </a:r>
            <a:r>
              <a:rPr lang="de-DE" dirty="0" err="1">
                <a:latin typeface="Courier" pitchFamily="49" charset="0"/>
              </a:rPr>
              <a:t>realm</a:t>
            </a:r>
            <a:r>
              <a:rPr lang="de-DE" dirty="0">
                <a:latin typeface="Courier" pitchFamily="49" charset="0"/>
              </a:rPr>
              <a:t>“:“</a:t>
            </a:r>
            <a:r>
              <a:rPr lang="de-DE" dirty="0" err="1">
                <a:latin typeface="Courier" pitchFamily="49" charset="0"/>
              </a:rPr>
              <a:t>atmos</a:t>
            </a:r>
            <a:r>
              <a:rPr lang="de-DE" dirty="0">
                <a:latin typeface="Courier" pitchFamily="49" charset="0"/>
              </a:rPr>
              <a:t>“,</a:t>
            </a:r>
          </a:p>
        </p:txBody>
      </p:sp>
      <p:sp>
        <p:nvSpPr>
          <p:cNvPr id="7" name="Rechteck 6"/>
          <p:cNvSpPr/>
          <p:nvPr/>
        </p:nvSpPr>
        <p:spPr>
          <a:xfrm>
            <a:off x="4572082" y="548680"/>
            <a:ext cx="3192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MIP-Table</a:t>
            </a:r>
            <a:endParaRPr lang="de-DE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8" name="Fensterinhalt vertikal verschieben 7"/>
          <p:cNvSpPr/>
          <p:nvPr/>
        </p:nvSpPr>
        <p:spPr>
          <a:xfrm>
            <a:off x="251520" y="3429000"/>
            <a:ext cx="3168352" cy="2880320"/>
          </a:xfrm>
          <a:prstGeom prst="vertic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200" dirty="0" err="1" smtClean="0">
                <a:latin typeface="Courier"/>
              </a:rPr>
              <a:t>institude_id</a:t>
            </a:r>
            <a:r>
              <a:rPr lang="de-DE" sz="1200" dirty="0" smtClean="0">
                <a:latin typeface="Courier"/>
              </a:rPr>
              <a:t>=MPI-M</a:t>
            </a:r>
            <a:endParaRPr lang="de-DE" sz="1200" dirty="0">
              <a:latin typeface="Courier"/>
            </a:endParaRPr>
          </a:p>
          <a:p>
            <a:r>
              <a:rPr lang="de-DE" sz="1200" dirty="0" err="1" smtClean="0">
                <a:latin typeface="Courier"/>
              </a:rPr>
              <a:t>source_id</a:t>
            </a:r>
            <a:r>
              <a:rPr lang="de-DE" sz="1200" dirty="0" smtClean="0">
                <a:latin typeface="Courier"/>
              </a:rPr>
              <a:t>=MPIESM-1-2-HR</a:t>
            </a:r>
          </a:p>
          <a:p>
            <a:r>
              <a:rPr lang="de-DE" sz="1200" dirty="0" err="1" smtClean="0">
                <a:latin typeface="Courier"/>
              </a:rPr>
              <a:t>experiment_id</a:t>
            </a:r>
            <a:r>
              <a:rPr lang="de-DE" sz="1200" dirty="0" smtClean="0">
                <a:latin typeface="Courier"/>
              </a:rPr>
              <a:t>=</a:t>
            </a:r>
            <a:r>
              <a:rPr lang="de-DE" sz="1200" dirty="0" err="1" smtClean="0">
                <a:latin typeface="Courier"/>
              </a:rPr>
              <a:t>historical</a:t>
            </a:r>
            <a:endParaRPr lang="en-GB" sz="1200" dirty="0"/>
          </a:p>
          <a:p>
            <a:r>
              <a:rPr lang="de-DE" sz="1200" dirty="0" err="1" smtClean="0">
                <a:latin typeface="Courier"/>
              </a:rPr>
              <a:t>realization_index</a:t>
            </a:r>
            <a:r>
              <a:rPr lang="de-DE" sz="1200" dirty="0" smtClean="0">
                <a:latin typeface="Courier"/>
              </a:rPr>
              <a:t>=1</a:t>
            </a:r>
          </a:p>
          <a:p>
            <a:r>
              <a:rPr lang="de-DE" sz="1200" dirty="0" err="1" smtClean="0">
                <a:latin typeface="Courier"/>
              </a:rPr>
              <a:t>physics_index</a:t>
            </a:r>
            <a:r>
              <a:rPr lang="de-DE" sz="1200" dirty="0" smtClean="0">
                <a:latin typeface="Courier"/>
              </a:rPr>
              <a:t>=1</a:t>
            </a:r>
          </a:p>
          <a:p>
            <a:r>
              <a:rPr lang="de-DE" sz="1200" dirty="0" err="1" smtClean="0">
                <a:latin typeface="Courier"/>
              </a:rPr>
              <a:t>initialization_index</a:t>
            </a:r>
            <a:r>
              <a:rPr lang="de-DE" sz="1200" dirty="0" smtClean="0">
                <a:latin typeface="Courier"/>
              </a:rPr>
              <a:t>=1</a:t>
            </a:r>
          </a:p>
          <a:p>
            <a:r>
              <a:rPr lang="de-DE" sz="1200" dirty="0" err="1" smtClean="0">
                <a:latin typeface="Courier"/>
              </a:rPr>
              <a:t>forcing_index</a:t>
            </a:r>
            <a:r>
              <a:rPr lang="de-DE" sz="1200" dirty="0" smtClean="0">
                <a:latin typeface="Courier"/>
              </a:rPr>
              <a:t>=1</a:t>
            </a:r>
          </a:p>
          <a:p>
            <a:r>
              <a:rPr lang="de-DE" sz="1200" dirty="0" err="1" smtClean="0">
                <a:latin typeface="Courier"/>
              </a:rPr>
              <a:t>activity_id</a:t>
            </a:r>
            <a:r>
              <a:rPr lang="de-DE" sz="1200" dirty="0" smtClean="0">
                <a:latin typeface="Courier"/>
              </a:rPr>
              <a:t>=CMIP6</a:t>
            </a:r>
          </a:p>
        </p:txBody>
      </p:sp>
      <p:sp>
        <p:nvSpPr>
          <p:cNvPr id="9" name="Fensterinhalt vertikal verschieben 8"/>
          <p:cNvSpPr/>
          <p:nvPr/>
        </p:nvSpPr>
        <p:spPr>
          <a:xfrm>
            <a:off x="3203848" y="3361242"/>
            <a:ext cx="5832648" cy="2952328"/>
          </a:xfrm>
          <a:prstGeom prst="vertic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>
                <a:latin typeface="Courier"/>
              </a:rPr>
              <a:t>&amp;parameter </a:t>
            </a:r>
            <a:r>
              <a:rPr lang="en-GB" sz="1200" dirty="0" err="1">
                <a:latin typeface="Courier"/>
              </a:rPr>
              <a:t>cmor_name</a:t>
            </a:r>
            <a:r>
              <a:rPr lang="en-GB" sz="1200" dirty="0">
                <a:latin typeface="Courier"/>
              </a:rPr>
              <a:t>=</a:t>
            </a:r>
            <a:r>
              <a:rPr lang="en-GB" sz="1200" dirty="0" err="1">
                <a:latin typeface="Courier"/>
              </a:rPr>
              <a:t>clt</a:t>
            </a:r>
            <a:r>
              <a:rPr lang="en-GB" sz="1200" dirty="0">
                <a:latin typeface="Courier"/>
              </a:rPr>
              <a:t> </a:t>
            </a:r>
            <a:r>
              <a:rPr lang="en-GB" sz="1200" dirty="0" smtClean="0">
                <a:latin typeface="Courier"/>
              </a:rPr>
              <a:t>c=164 </a:t>
            </a:r>
            <a:r>
              <a:rPr lang="en-GB" sz="1200" dirty="0">
                <a:latin typeface="Courier"/>
              </a:rPr>
              <a:t>units="</a:t>
            </a:r>
            <a:r>
              <a:rPr lang="en-GB" sz="1200" dirty="0" smtClean="0">
                <a:latin typeface="Courier"/>
              </a:rPr>
              <a:t>1“     cm="</a:t>
            </a:r>
            <a:r>
              <a:rPr lang="en-GB" sz="1200" dirty="0">
                <a:latin typeface="Courier"/>
              </a:rPr>
              <a:t>m" /</a:t>
            </a:r>
          </a:p>
          <a:p>
            <a:r>
              <a:rPr lang="en-GB" sz="1200" dirty="0">
                <a:latin typeface="Courier"/>
              </a:rPr>
              <a:t>&amp;parameter </a:t>
            </a:r>
            <a:r>
              <a:rPr lang="en-GB" sz="1200" dirty="0" err="1">
                <a:latin typeface="Courier"/>
              </a:rPr>
              <a:t>cmor_name</a:t>
            </a:r>
            <a:r>
              <a:rPr lang="en-GB" sz="1200" dirty="0">
                <a:latin typeface="Courier"/>
              </a:rPr>
              <a:t>=</a:t>
            </a:r>
            <a:r>
              <a:rPr lang="en-GB" sz="1200" dirty="0" err="1">
                <a:latin typeface="Courier"/>
              </a:rPr>
              <a:t>uas</a:t>
            </a:r>
            <a:r>
              <a:rPr lang="en-GB" sz="1200" dirty="0">
                <a:latin typeface="Courier"/>
              </a:rPr>
              <a:t> </a:t>
            </a:r>
            <a:r>
              <a:rPr lang="en-GB" sz="1200" dirty="0" smtClean="0">
                <a:latin typeface="Courier"/>
              </a:rPr>
              <a:t>c=165 </a:t>
            </a:r>
            <a:r>
              <a:rPr lang="en-GB" sz="1200" dirty="0">
                <a:latin typeface="Courier"/>
              </a:rPr>
              <a:t>units="m s-1" </a:t>
            </a:r>
            <a:r>
              <a:rPr lang="en-GB" sz="1200" dirty="0" smtClean="0">
                <a:latin typeface="Courier"/>
              </a:rPr>
              <a:t>cm="</a:t>
            </a:r>
            <a:r>
              <a:rPr lang="en-GB" sz="1200" dirty="0">
                <a:latin typeface="Courier"/>
              </a:rPr>
              <a:t>m" /</a:t>
            </a:r>
          </a:p>
          <a:p>
            <a:r>
              <a:rPr lang="en-GB" sz="1200" dirty="0">
                <a:latin typeface="Courier"/>
              </a:rPr>
              <a:t>&amp;parameter </a:t>
            </a:r>
            <a:r>
              <a:rPr lang="en-GB" sz="1200" dirty="0" err="1">
                <a:latin typeface="Courier"/>
              </a:rPr>
              <a:t>cmor_name</a:t>
            </a:r>
            <a:r>
              <a:rPr lang="en-GB" sz="1200" dirty="0">
                <a:latin typeface="Courier"/>
              </a:rPr>
              <a:t>=vas </a:t>
            </a:r>
            <a:r>
              <a:rPr lang="en-GB" sz="1200" dirty="0" smtClean="0">
                <a:latin typeface="Courier"/>
              </a:rPr>
              <a:t>c=166 </a:t>
            </a:r>
            <a:r>
              <a:rPr lang="en-GB" sz="1200" dirty="0">
                <a:latin typeface="Courier"/>
              </a:rPr>
              <a:t>units="m </a:t>
            </a:r>
            <a:r>
              <a:rPr lang="en-GB" sz="1200" dirty="0" smtClean="0">
                <a:latin typeface="Courier"/>
              </a:rPr>
              <a:t>s-1" cm="m</a:t>
            </a:r>
            <a:r>
              <a:rPr lang="en-GB" sz="1200" dirty="0">
                <a:latin typeface="Courier"/>
              </a:rPr>
              <a:t>" /</a:t>
            </a:r>
          </a:p>
          <a:p>
            <a:r>
              <a:rPr lang="en-GB" sz="1200" dirty="0">
                <a:latin typeface="Courier"/>
              </a:rPr>
              <a:t>&amp;parameter </a:t>
            </a:r>
            <a:r>
              <a:rPr lang="en-GB" sz="1200" dirty="0" err="1">
                <a:latin typeface="Courier"/>
              </a:rPr>
              <a:t>cmor_name</a:t>
            </a:r>
            <a:r>
              <a:rPr lang="en-GB" sz="1200" dirty="0">
                <a:latin typeface="Courier"/>
              </a:rPr>
              <a:t>=</a:t>
            </a:r>
            <a:r>
              <a:rPr lang="en-GB" sz="1200" dirty="0" err="1">
                <a:latin typeface="Courier"/>
              </a:rPr>
              <a:t>tas</a:t>
            </a:r>
            <a:r>
              <a:rPr lang="en-GB" sz="1200" dirty="0">
                <a:latin typeface="Courier"/>
              </a:rPr>
              <a:t> </a:t>
            </a:r>
            <a:r>
              <a:rPr lang="en-GB" sz="1200" dirty="0" smtClean="0">
                <a:latin typeface="Courier"/>
              </a:rPr>
              <a:t>c=167 </a:t>
            </a:r>
            <a:r>
              <a:rPr lang="en-GB" sz="1200" dirty="0">
                <a:latin typeface="Courier"/>
              </a:rPr>
              <a:t>units="</a:t>
            </a:r>
            <a:r>
              <a:rPr lang="en-GB" sz="1200" dirty="0" smtClean="0">
                <a:latin typeface="Courier"/>
              </a:rPr>
              <a:t>K“     cm="</a:t>
            </a:r>
            <a:r>
              <a:rPr lang="en-GB" sz="1200" dirty="0">
                <a:latin typeface="Courier"/>
              </a:rPr>
              <a:t>m" /</a:t>
            </a:r>
          </a:p>
        </p:txBody>
      </p:sp>
      <p:sp>
        <p:nvSpPr>
          <p:cNvPr id="10" name="Rechteck 9"/>
          <p:cNvSpPr/>
          <p:nvPr/>
        </p:nvSpPr>
        <p:spPr>
          <a:xfrm>
            <a:off x="569222" y="3337828"/>
            <a:ext cx="299466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Info </a:t>
            </a:r>
            <a:r>
              <a:rPr lang="de-DE" sz="28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table</a:t>
            </a:r>
            <a:endParaRPr lang="de-DE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4745686" y="3265820"/>
            <a:ext cx="299466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Mapping </a:t>
            </a:r>
            <a:r>
              <a:rPr lang="de-DE" sz="28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table</a:t>
            </a:r>
            <a:endParaRPr lang="de-DE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Pfeil nach rechts 11"/>
          <p:cNvSpPr/>
          <p:nvPr/>
        </p:nvSpPr>
        <p:spPr>
          <a:xfrm rot="9947494">
            <a:off x="2936041" y="2997401"/>
            <a:ext cx="1858201" cy="21102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Pfeil nach rechts 12"/>
          <p:cNvSpPr/>
          <p:nvPr/>
        </p:nvSpPr>
        <p:spPr>
          <a:xfrm rot="5400000">
            <a:off x="6429094" y="2994593"/>
            <a:ext cx="565943" cy="17857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483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11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575556" y="1358861"/>
            <a:ext cx="799288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# </a:t>
            </a:r>
            <a:r>
              <a:rPr lang="de-DE" dirty="0" err="1" smtClean="0"/>
              <a:t>connect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mistral</a:t>
            </a:r>
            <a:endParaRPr lang="de-DE" dirty="0" smtClean="0"/>
          </a:p>
          <a:p>
            <a:r>
              <a:rPr lang="de-DE" dirty="0" err="1" smtClean="0">
                <a:latin typeface="Courier" pitchFamily="49" charset="0"/>
              </a:rPr>
              <a:t>ssh</a:t>
            </a:r>
            <a:r>
              <a:rPr lang="de-DE" dirty="0" smtClean="0">
                <a:latin typeface="Courier" pitchFamily="49" charset="0"/>
              </a:rPr>
              <a:t> –X &lt;</a:t>
            </a:r>
            <a:r>
              <a:rPr lang="de-DE" dirty="0" err="1" smtClean="0">
                <a:latin typeface="Courier" pitchFamily="49" charset="0"/>
              </a:rPr>
              <a:t>usernr</a:t>
            </a:r>
            <a:r>
              <a:rPr lang="de-DE" dirty="0" smtClean="0">
                <a:latin typeface="Courier" pitchFamily="49" charset="0"/>
              </a:rPr>
              <a:t>&gt;@mistral.dkrz.de</a:t>
            </a:r>
          </a:p>
          <a:p>
            <a:endParaRPr lang="de-DE" dirty="0" smtClean="0"/>
          </a:p>
          <a:p>
            <a:r>
              <a:rPr lang="de-DE" dirty="0" smtClean="0"/>
              <a:t>#</a:t>
            </a:r>
            <a:r>
              <a:rPr lang="de-DE" dirty="0" err="1" smtClean="0"/>
              <a:t>create</a:t>
            </a:r>
            <a:r>
              <a:rPr lang="de-DE" dirty="0" smtClean="0"/>
              <a:t> </a:t>
            </a:r>
            <a:r>
              <a:rPr lang="de-DE" dirty="0" err="1" smtClean="0"/>
              <a:t>home</a:t>
            </a:r>
            <a:r>
              <a:rPr lang="de-DE" dirty="0" smtClean="0"/>
              <a:t> </a:t>
            </a:r>
            <a:r>
              <a:rPr lang="de-DE" dirty="0" err="1" smtClean="0"/>
              <a:t>directory</a:t>
            </a:r>
            <a:endParaRPr lang="de-DE" dirty="0" smtClean="0"/>
          </a:p>
          <a:p>
            <a:r>
              <a:rPr lang="de-DE" dirty="0" err="1" smtClean="0">
                <a:latin typeface="Courier" pitchFamily="49" charset="0"/>
              </a:rPr>
              <a:t>mkdir</a:t>
            </a:r>
            <a:r>
              <a:rPr lang="de-DE" dirty="0" smtClean="0">
                <a:latin typeface="Courier" pitchFamily="49" charset="0"/>
              </a:rPr>
              <a:t> ~/</a:t>
            </a:r>
            <a:r>
              <a:rPr lang="de-DE" dirty="0" err="1" smtClean="0">
                <a:latin typeface="Courier" pitchFamily="49" charset="0"/>
              </a:rPr>
              <a:t>cdocmor_handson</a:t>
            </a:r>
            <a:endParaRPr lang="de-DE" dirty="0" smtClean="0">
              <a:latin typeface="Courier" pitchFamily="49" charset="0"/>
            </a:endParaRPr>
          </a:p>
          <a:p>
            <a:r>
              <a:rPr lang="de-DE" dirty="0" smtClean="0">
                <a:latin typeface="Courier" pitchFamily="49" charset="0"/>
              </a:rPr>
              <a:t>cd </a:t>
            </a:r>
            <a:r>
              <a:rPr lang="de-DE" dirty="0" err="1" smtClean="0">
                <a:latin typeface="Courier" pitchFamily="49" charset="0"/>
              </a:rPr>
              <a:t>cdocmor_handson</a:t>
            </a:r>
            <a:endParaRPr lang="de-DE" dirty="0" smtClean="0">
              <a:latin typeface="Courier" pitchFamily="49" charset="0"/>
            </a:endParaRPr>
          </a:p>
          <a:p>
            <a:endParaRPr lang="de-DE" dirty="0" smtClean="0">
              <a:latin typeface="Courier" pitchFamily="49" charset="0"/>
            </a:endParaRPr>
          </a:p>
          <a:p>
            <a:r>
              <a:rPr lang="de-DE" dirty="0" smtClean="0"/>
              <a:t>#</a:t>
            </a:r>
            <a:r>
              <a:rPr lang="de-DE" dirty="0" err="1" smtClean="0"/>
              <a:t>copy</a:t>
            </a:r>
            <a:r>
              <a:rPr lang="de-DE" dirty="0" smtClean="0"/>
              <a:t> </a:t>
            </a:r>
            <a:r>
              <a:rPr lang="de-DE" dirty="0" err="1" smtClean="0"/>
              <a:t>examples</a:t>
            </a:r>
            <a:r>
              <a:rPr lang="de-DE" dirty="0" smtClean="0"/>
              <a:t> </a:t>
            </a:r>
            <a:r>
              <a:rPr lang="de-DE" dirty="0" err="1" smtClean="0"/>
              <a:t>directory</a:t>
            </a:r>
            <a:endParaRPr lang="de-DE" dirty="0">
              <a:latin typeface="Courier" pitchFamily="49" charset="0"/>
            </a:endParaRPr>
          </a:p>
          <a:p>
            <a:r>
              <a:rPr lang="de-DE" dirty="0" err="1">
                <a:latin typeface="Courier" pitchFamily="49" charset="0"/>
              </a:rPr>
              <a:t>cdoDir</a:t>
            </a:r>
            <a:r>
              <a:rPr lang="de-DE" dirty="0">
                <a:latin typeface="Courier" pitchFamily="49" charset="0"/>
              </a:rPr>
              <a:t>=/</a:t>
            </a:r>
            <a:r>
              <a:rPr lang="de-DE" dirty="0" err="1">
                <a:latin typeface="Courier" pitchFamily="49" charset="0"/>
              </a:rPr>
              <a:t>work</a:t>
            </a:r>
            <a:r>
              <a:rPr lang="de-DE" dirty="0">
                <a:latin typeface="Courier" pitchFamily="49" charset="0"/>
              </a:rPr>
              <a:t>/bm0021/</a:t>
            </a:r>
            <a:r>
              <a:rPr lang="de-DE" dirty="0" err="1">
                <a:latin typeface="Courier" pitchFamily="49" charset="0"/>
              </a:rPr>
              <a:t>cdo_incl_cmor</a:t>
            </a:r>
            <a:r>
              <a:rPr lang="de-DE" dirty="0">
                <a:latin typeface="Courier" pitchFamily="49" charset="0"/>
              </a:rPr>
              <a:t>/</a:t>
            </a:r>
          </a:p>
          <a:p>
            <a:r>
              <a:rPr lang="de-DE" dirty="0" err="1" smtClean="0">
                <a:latin typeface="Courier" pitchFamily="49" charset="0"/>
              </a:rPr>
              <a:t>cp</a:t>
            </a:r>
            <a:r>
              <a:rPr lang="de-DE" dirty="0" smtClean="0">
                <a:latin typeface="Courier" pitchFamily="49" charset="0"/>
              </a:rPr>
              <a:t> </a:t>
            </a:r>
            <a:r>
              <a:rPr lang="de-DE" dirty="0">
                <a:latin typeface="Courier" pitchFamily="49" charset="0"/>
              </a:rPr>
              <a:t>-r ${</a:t>
            </a:r>
            <a:r>
              <a:rPr lang="de-DE" dirty="0" err="1">
                <a:latin typeface="Courier" pitchFamily="49" charset="0"/>
              </a:rPr>
              <a:t>cdoDir</a:t>
            </a:r>
            <a:r>
              <a:rPr lang="de-DE" dirty="0">
                <a:latin typeface="Courier" pitchFamily="49" charset="0"/>
              </a:rPr>
              <a:t>}</a:t>
            </a:r>
            <a:r>
              <a:rPr lang="de-DE" dirty="0" err="1">
                <a:latin typeface="Courier" pitchFamily="49" charset="0"/>
              </a:rPr>
              <a:t>examples</a:t>
            </a:r>
            <a:r>
              <a:rPr lang="de-DE" dirty="0">
                <a:latin typeface="Courier" pitchFamily="49" charset="0"/>
              </a:rPr>
              <a:t> </a:t>
            </a:r>
            <a:r>
              <a:rPr lang="de-DE" dirty="0" smtClean="0">
                <a:latin typeface="Courier" pitchFamily="49" charset="0"/>
              </a:rPr>
              <a:t>./</a:t>
            </a:r>
          </a:p>
          <a:p>
            <a:r>
              <a:rPr lang="de-DE" dirty="0" smtClean="0">
                <a:latin typeface="Courier" pitchFamily="49" charset="0"/>
              </a:rPr>
              <a:t>cd </a:t>
            </a:r>
            <a:r>
              <a:rPr lang="de-DE" dirty="0" err="1" smtClean="0">
                <a:latin typeface="Courier" pitchFamily="49" charset="0"/>
              </a:rPr>
              <a:t>examples</a:t>
            </a:r>
            <a:endParaRPr lang="de-DE" dirty="0" smtClean="0">
              <a:latin typeface="Courier" pitchFamily="49" charset="0"/>
            </a:endParaRPr>
          </a:p>
          <a:p>
            <a:endParaRPr lang="de-DE" dirty="0" smtClean="0"/>
          </a:p>
          <a:p>
            <a:r>
              <a:rPr lang="de-DE" dirty="0" smtClean="0"/>
              <a:t>#link </a:t>
            </a:r>
            <a:r>
              <a:rPr lang="de-DE" dirty="0" err="1" smtClean="0"/>
              <a:t>cdo</a:t>
            </a:r>
            <a:r>
              <a:rPr lang="de-DE" dirty="0" smtClean="0"/>
              <a:t> </a:t>
            </a:r>
            <a:r>
              <a:rPr lang="de-DE" dirty="0" err="1" smtClean="0"/>
              <a:t>cmor</a:t>
            </a:r>
            <a:r>
              <a:rPr lang="de-DE" dirty="0" smtClean="0"/>
              <a:t> </a:t>
            </a:r>
            <a:r>
              <a:rPr lang="de-DE" dirty="0" err="1" smtClean="0"/>
              <a:t>installation</a:t>
            </a:r>
            <a:endParaRPr lang="de-DE" dirty="0" smtClean="0"/>
          </a:p>
          <a:p>
            <a:r>
              <a:rPr lang="de-DE" dirty="0" smtClean="0">
                <a:latin typeface="Courier" pitchFamily="49" charset="0"/>
              </a:rPr>
              <a:t>alias </a:t>
            </a:r>
            <a:r>
              <a:rPr lang="de-DE" dirty="0" err="1" smtClean="0">
                <a:latin typeface="Courier" pitchFamily="49" charset="0"/>
              </a:rPr>
              <a:t>cdo</a:t>
            </a:r>
            <a:r>
              <a:rPr lang="de-DE" dirty="0" smtClean="0">
                <a:latin typeface="Courier" pitchFamily="49" charset="0"/>
              </a:rPr>
              <a:t>=${</a:t>
            </a:r>
            <a:r>
              <a:rPr lang="de-DE" dirty="0" err="1" smtClean="0">
                <a:latin typeface="Courier" pitchFamily="49" charset="0"/>
              </a:rPr>
              <a:t>cdoDir</a:t>
            </a:r>
            <a:r>
              <a:rPr lang="de-DE" dirty="0" smtClean="0">
                <a:latin typeface="Courier" pitchFamily="49" charset="0"/>
              </a:rPr>
              <a:t>}cdo_handson_cmor3</a:t>
            </a:r>
          </a:p>
          <a:p>
            <a:r>
              <a:rPr lang="de-DE" i="1" dirty="0" smtClean="0">
                <a:latin typeface="Courier" pitchFamily="49" charset="0"/>
              </a:rPr>
              <a:t>(alias </a:t>
            </a:r>
            <a:r>
              <a:rPr lang="de-DE" i="1" dirty="0" err="1" smtClean="0">
                <a:latin typeface="Courier" pitchFamily="49" charset="0"/>
              </a:rPr>
              <a:t>cdo</a:t>
            </a:r>
            <a:r>
              <a:rPr lang="de-DE" i="1" dirty="0" smtClean="0">
                <a:latin typeface="Courier" pitchFamily="49" charset="0"/>
              </a:rPr>
              <a:t>=${</a:t>
            </a:r>
            <a:r>
              <a:rPr lang="de-DE" i="1" dirty="0" err="1" smtClean="0">
                <a:latin typeface="Courier" pitchFamily="49" charset="0"/>
              </a:rPr>
              <a:t>cdoDir</a:t>
            </a:r>
            <a:r>
              <a:rPr lang="de-DE" i="1" dirty="0" smtClean="0">
                <a:latin typeface="Courier" pitchFamily="49" charset="0"/>
              </a:rPr>
              <a:t>}cdo_recent_cmor3)</a:t>
            </a:r>
            <a:endParaRPr lang="de-DE" i="1" dirty="0">
              <a:latin typeface="Courier" pitchFamily="49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172610" y="818456"/>
            <a:ext cx="2798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1. </a:t>
            </a:r>
            <a:r>
              <a:rPr lang="de-DE" b="1" err="1" smtClean="0"/>
              <a:t>Preparation</a:t>
            </a:r>
            <a:r>
              <a:rPr lang="de-DE" b="1" smtClean="0"/>
              <a:t> </a:t>
            </a:r>
            <a:r>
              <a:rPr lang="de-DE" b="1" err="1" smtClean="0"/>
              <a:t>for</a:t>
            </a:r>
            <a:r>
              <a:rPr lang="de-DE" b="1" smtClean="0"/>
              <a:t> </a:t>
            </a:r>
            <a:r>
              <a:rPr lang="de-DE" b="1" err="1" smtClean="0"/>
              <a:t>hands</a:t>
            </a:r>
            <a:r>
              <a:rPr lang="de-DE" b="1" smtClean="0"/>
              <a:t> on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155913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12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539552" y="1484784"/>
            <a:ext cx="820891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Minimum </a:t>
            </a:r>
            <a:r>
              <a:rPr lang="de-DE" dirty="0" err="1" smtClean="0"/>
              <a:t>input</a:t>
            </a:r>
            <a:r>
              <a:rPr lang="de-DE" dirty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cdo</a:t>
            </a:r>
            <a:r>
              <a:rPr lang="de-DE" dirty="0" smtClean="0"/>
              <a:t> </a:t>
            </a:r>
            <a:r>
              <a:rPr lang="de-DE" dirty="0" err="1" smtClean="0"/>
              <a:t>cmor</a:t>
            </a:r>
            <a:r>
              <a:rPr lang="de-DE" dirty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MIP-</a:t>
            </a:r>
            <a:r>
              <a:rPr lang="de-DE" dirty="0" err="1" smtClean="0"/>
              <a:t>table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infile</a:t>
            </a:r>
            <a:r>
              <a:rPr lang="de-DE" dirty="0" smtClean="0"/>
              <a:t>:</a:t>
            </a:r>
          </a:p>
          <a:p>
            <a:r>
              <a:rPr lang="de-DE" dirty="0" smtClean="0"/>
              <a:t>#</a:t>
            </a:r>
            <a:r>
              <a:rPr lang="de-DE" dirty="0" err="1" smtClean="0"/>
              <a:t>abstract</a:t>
            </a:r>
            <a:r>
              <a:rPr lang="de-DE" dirty="0" smtClean="0"/>
              <a:t>:</a:t>
            </a:r>
          </a:p>
          <a:p>
            <a:r>
              <a:rPr lang="de-DE" i="1" dirty="0" smtClean="0">
                <a:latin typeface="Courier" pitchFamily="49" charset="0"/>
              </a:rPr>
              <a:t>#</a:t>
            </a:r>
            <a:r>
              <a:rPr lang="de-DE" i="1" dirty="0" err="1" smtClean="0">
                <a:latin typeface="Courier" pitchFamily="49" charset="0"/>
              </a:rPr>
              <a:t>cdo</a:t>
            </a:r>
            <a:r>
              <a:rPr lang="de-DE" i="1" dirty="0">
                <a:latin typeface="Courier" pitchFamily="49" charset="0"/>
              </a:rPr>
              <a:t> </a:t>
            </a:r>
            <a:r>
              <a:rPr lang="de-DE" i="1" dirty="0" err="1" smtClean="0">
                <a:latin typeface="Courier" pitchFamily="49" charset="0"/>
              </a:rPr>
              <a:t>cmor,MIP-table</a:t>
            </a:r>
            <a:r>
              <a:rPr lang="de-DE" i="1" dirty="0" smtClean="0">
                <a:latin typeface="Courier" pitchFamily="49" charset="0"/>
              </a:rPr>
              <a:t> </a:t>
            </a:r>
            <a:r>
              <a:rPr lang="de-DE" i="1" dirty="0" err="1" smtClean="0">
                <a:latin typeface="Courier" pitchFamily="49" charset="0"/>
              </a:rPr>
              <a:t>infile</a:t>
            </a:r>
            <a:endParaRPr lang="de-DE" i="1" dirty="0" smtClean="0">
              <a:latin typeface="Courier" pitchFamily="49" charset="0"/>
            </a:endParaRPr>
          </a:p>
          <a:p>
            <a:r>
              <a:rPr lang="de-DE" dirty="0" smtClean="0"/>
              <a:t>#</a:t>
            </a:r>
            <a:r>
              <a:rPr lang="de-DE" dirty="0" err="1" smtClean="0"/>
              <a:t>example</a:t>
            </a:r>
            <a:r>
              <a:rPr lang="de-DE" dirty="0" smtClean="0"/>
              <a:t>:</a:t>
            </a:r>
          </a:p>
          <a:p>
            <a:r>
              <a:rPr lang="de-DE" dirty="0" err="1" smtClean="0">
                <a:latin typeface="Courier" pitchFamily="49" charset="0"/>
              </a:rPr>
              <a:t>cdo</a:t>
            </a:r>
            <a:r>
              <a:rPr lang="de-DE" dirty="0" smtClean="0">
                <a:latin typeface="Courier" pitchFamily="49" charset="0"/>
              </a:rPr>
              <a:t> cmor,cmip6_mip_tables_325/CMIP6_Amon.json \</a:t>
            </a:r>
          </a:p>
          <a:p>
            <a:r>
              <a:rPr lang="de-DE" dirty="0" smtClean="0">
                <a:latin typeface="Courier" pitchFamily="49" charset="0"/>
              </a:rPr>
              <a:t>example_interface.nc</a:t>
            </a:r>
          </a:p>
          <a:p>
            <a:endParaRPr lang="de-D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Parameter </a:t>
            </a:r>
            <a:r>
              <a:rPr lang="de-DE" dirty="0" err="1" smtClean="0"/>
              <a:t>one</a:t>
            </a:r>
            <a:r>
              <a:rPr lang="de-DE" dirty="0" smtClean="0"/>
              <a:t> must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MIP-</a:t>
            </a:r>
            <a:r>
              <a:rPr lang="de-DE" dirty="0" err="1" smtClean="0"/>
              <a:t>table</a:t>
            </a:r>
            <a:endParaRPr lang="de-D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The </a:t>
            </a:r>
            <a:r>
              <a:rPr lang="de-DE" dirty="0" err="1" smtClean="0"/>
              <a:t>outfile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/>
              <a:t> </a:t>
            </a:r>
            <a:r>
              <a:rPr lang="de-DE" dirty="0" err="1" smtClean="0"/>
              <a:t>generated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CMOR </a:t>
            </a:r>
            <a:r>
              <a:rPr lang="de-DE" dirty="0" err="1" smtClean="0"/>
              <a:t>and</a:t>
            </a:r>
            <a:r>
              <a:rPr lang="de-DE" dirty="0" smtClean="0"/>
              <a:t> must not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specified</a:t>
            </a:r>
            <a:endParaRPr lang="de-D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Name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path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outfile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generated</a:t>
            </a:r>
            <a:r>
              <a:rPr lang="de-DE" dirty="0" smtClean="0"/>
              <a:t> </a:t>
            </a:r>
            <a:r>
              <a:rPr lang="de-DE" dirty="0" err="1" smtClean="0"/>
              <a:t>according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project</a:t>
            </a:r>
            <a:r>
              <a:rPr lang="de-DE" dirty="0" smtClean="0"/>
              <a:t> </a:t>
            </a:r>
            <a:r>
              <a:rPr lang="de-DE" dirty="0" err="1" smtClean="0"/>
              <a:t>depending</a:t>
            </a:r>
            <a:r>
              <a:rPr lang="de-DE" dirty="0" smtClean="0"/>
              <a:t> </a:t>
            </a:r>
            <a:r>
              <a:rPr lang="de-DE" dirty="0" err="1" smtClean="0"/>
              <a:t>templates</a:t>
            </a:r>
            <a:endParaRPr lang="de-DE" dirty="0" smtClean="0"/>
          </a:p>
        </p:txBody>
      </p:sp>
      <p:sp>
        <p:nvSpPr>
          <p:cNvPr id="7" name="Textfeld 6"/>
          <p:cNvSpPr txBox="1"/>
          <p:nvPr/>
        </p:nvSpPr>
        <p:spPr>
          <a:xfrm>
            <a:off x="3275972" y="818456"/>
            <a:ext cx="1267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2. Interface</a:t>
            </a:r>
            <a:endParaRPr lang="de-DE" b="1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786191"/>
              </p:ext>
            </p:extLst>
          </p:nvPr>
        </p:nvGraphicFramePr>
        <p:xfrm>
          <a:off x="500897" y="4509120"/>
          <a:ext cx="8085459" cy="198542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081421"/>
                <a:gridCol w="2899582"/>
                <a:gridCol w="4104456"/>
              </a:tblGrid>
              <a:tr h="3437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b="0" dirty="0" smtClean="0">
                          <a:solidFill>
                            <a:schemeClr val="tx1"/>
                          </a:solidFill>
                        </a:rPr>
                        <a:t>Filename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b="0" dirty="0" err="1" smtClean="0">
                          <a:solidFill>
                            <a:schemeClr val="tx1"/>
                          </a:solidFill>
                        </a:rPr>
                        <a:t>Filepath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87598">
                <a:tc>
                  <a:txBody>
                    <a:bodyPr/>
                    <a:lstStyle/>
                    <a:p>
                      <a:r>
                        <a:rPr lang="de-DE" b="1" dirty="0" smtClean="0">
                          <a:solidFill>
                            <a:schemeClr val="bg1"/>
                          </a:solidFill>
                        </a:rPr>
                        <a:t>CMOR2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kumimoji="0" lang="de-DE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variable_id</a:t>
                      </a: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&gt;&lt;</a:t>
                      </a:r>
                      <a:r>
                        <a:rPr kumimoji="0" lang="de-DE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table_id</a:t>
                      </a: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&gt;&lt;</a:t>
                      </a:r>
                      <a:r>
                        <a:rPr kumimoji="0" lang="de-DE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source_id</a:t>
                      </a: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kumimoji="0" lang="de-DE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experiment_id</a:t>
                      </a: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&gt;&lt;</a:t>
                      </a:r>
                      <a:r>
                        <a:rPr kumimoji="0" lang="de-DE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variant_label</a:t>
                      </a: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kumimoji="0" lang="de-DE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grid_label</a:t>
                      </a: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lang="en-US" sz="1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&lt;</a:t>
                      </a:r>
                      <a:r>
                        <a:rPr lang="de-DE" sz="1400" dirty="0" err="1" smtClean="0"/>
                        <a:t>activity_id</a:t>
                      </a:r>
                      <a:r>
                        <a:rPr lang="de-DE" sz="1400" dirty="0" smtClean="0"/>
                        <a:t>&gt;&lt;</a:t>
                      </a:r>
                      <a:r>
                        <a:rPr lang="de-DE" sz="1400" dirty="0" err="1" smtClean="0"/>
                        <a:t>product</a:t>
                      </a:r>
                      <a:r>
                        <a:rPr lang="de-DE" sz="1400" dirty="0" smtClean="0"/>
                        <a:t>&gt;&lt;</a:t>
                      </a:r>
                      <a:r>
                        <a:rPr lang="de-DE" sz="1400" dirty="0" err="1" smtClean="0"/>
                        <a:t>institute_id</a:t>
                      </a:r>
                      <a:r>
                        <a:rPr lang="de-DE" sz="1400" dirty="0" smtClean="0"/>
                        <a:t>&gt;&lt;</a:t>
                      </a:r>
                      <a:r>
                        <a:rPr lang="de-DE" sz="1400" dirty="0" err="1" smtClean="0"/>
                        <a:t>model_id</a:t>
                      </a:r>
                      <a:r>
                        <a:rPr lang="de-DE" sz="1400" dirty="0" smtClean="0"/>
                        <a:t>&gt;</a:t>
                      </a:r>
                    </a:p>
                    <a:p>
                      <a:r>
                        <a:rPr lang="de-DE" sz="1400" dirty="0" smtClean="0"/>
                        <a:t>&lt;</a:t>
                      </a:r>
                      <a:r>
                        <a:rPr lang="de-DE" sz="1400" dirty="0" err="1" smtClean="0"/>
                        <a:t>experiment_id</a:t>
                      </a:r>
                      <a:r>
                        <a:rPr lang="de-DE" sz="1400" dirty="0" smtClean="0"/>
                        <a:t>&gt;&lt;</a:t>
                      </a:r>
                      <a:r>
                        <a:rPr lang="de-DE" sz="1400" dirty="0" err="1" smtClean="0"/>
                        <a:t>frequency</a:t>
                      </a:r>
                      <a:r>
                        <a:rPr lang="de-DE" sz="1400" dirty="0" smtClean="0"/>
                        <a:t>&gt;&lt;</a:t>
                      </a:r>
                      <a:r>
                        <a:rPr lang="de-DE" sz="1400" dirty="0" err="1" smtClean="0"/>
                        <a:t>realm</a:t>
                      </a:r>
                      <a:r>
                        <a:rPr lang="de-DE" sz="1400" dirty="0" smtClean="0"/>
                        <a:t>&gt;&lt;</a:t>
                      </a:r>
                      <a:r>
                        <a:rPr lang="de-DE" sz="1400" dirty="0" err="1" smtClean="0"/>
                        <a:t>variable_id</a:t>
                      </a:r>
                      <a:r>
                        <a:rPr lang="de-DE" sz="1400" dirty="0" smtClean="0"/>
                        <a:t>&gt;</a:t>
                      </a:r>
                    </a:p>
                    <a:p>
                      <a:r>
                        <a:rPr lang="de-DE" sz="1400" dirty="0" smtClean="0"/>
                        <a:t>&lt;</a:t>
                      </a:r>
                      <a:r>
                        <a:rPr lang="de-DE" sz="1400" dirty="0" err="1" smtClean="0"/>
                        <a:t>member</a:t>
                      </a:r>
                      <a:r>
                        <a:rPr lang="de-DE" sz="1400" dirty="0" smtClean="0"/>
                        <a:t>&gt;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148">
                <a:tc>
                  <a:txBody>
                    <a:bodyPr/>
                    <a:lstStyle/>
                    <a:p>
                      <a:r>
                        <a:rPr lang="de-DE" b="1" dirty="0" smtClean="0">
                          <a:solidFill>
                            <a:schemeClr val="bg1"/>
                          </a:solidFill>
                        </a:rPr>
                        <a:t>CMOR3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&lt;</a:t>
                      </a:r>
                      <a:r>
                        <a:rPr lang="de-DE" sz="1400" dirty="0" err="1" smtClean="0"/>
                        <a:t>variable_id</a:t>
                      </a:r>
                      <a:r>
                        <a:rPr lang="de-DE" sz="1400" dirty="0" smtClean="0"/>
                        <a:t>&gt;&lt;</a:t>
                      </a:r>
                      <a:r>
                        <a:rPr lang="de-DE" sz="1400" dirty="0" err="1" smtClean="0"/>
                        <a:t>table_id</a:t>
                      </a:r>
                      <a:r>
                        <a:rPr lang="de-DE" sz="1400" dirty="0" smtClean="0"/>
                        <a:t>&gt;&lt;</a:t>
                      </a:r>
                      <a:r>
                        <a:rPr lang="de-DE" sz="1400" dirty="0" err="1" smtClean="0"/>
                        <a:t>model_id</a:t>
                      </a:r>
                      <a:r>
                        <a:rPr lang="de-DE" sz="1400" dirty="0" smtClean="0"/>
                        <a:t>&gt;</a:t>
                      </a:r>
                    </a:p>
                    <a:p>
                      <a:r>
                        <a:rPr lang="de-DE" sz="1400" dirty="0" smtClean="0"/>
                        <a:t>&lt;</a:t>
                      </a:r>
                      <a:r>
                        <a:rPr lang="de-DE" sz="1400" dirty="0" err="1" smtClean="0"/>
                        <a:t>experiment_id</a:t>
                      </a:r>
                      <a:r>
                        <a:rPr lang="de-DE" sz="1400" dirty="0" smtClean="0"/>
                        <a:t>&gt;&lt;</a:t>
                      </a:r>
                      <a:r>
                        <a:rPr lang="de-DE" sz="1400" dirty="0" err="1" smtClean="0"/>
                        <a:t>member</a:t>
                      </a:r>
                      <a:r>
                        <a:rPr lang="de-DE" sz="1400" dirty="0" smtClean="0"/>
                        <a:t>&gt;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&lt;</a:t>
                      </a:r>
                      <a:r>
                        <a:rPr lang="de-DE" sz="1400" dirty="0" err="1" smtClean="0"/>
                        <a:t>mip_era</a:t>
                      </a:r>
                      <a:r>
                        <a:rPr lang="de-DE" sz="1400" dirty="0" smtClean="0"/>
                        <a:t>&gt;&lt;</a:t>
                      </a:r>
                      <a:r>
                        <a:rPr lang="de-DE" sz="1400" dirty="0" err="1" smtClean="0"/>
                        <a:t>activity_id</a:t>
                      </a:r>
                      <a:r>
                        <a:rPr lang="de-DE" sz="1400" dirty="0" smtClean="0"/>
                        <a:t>&gt;&lt;</a:t>
                      </a:r>
                      <a:r>
                        <a:rPr lang="de-DE" sz="1400" dirty="0" err="1" smtClean="0"/>
                        <a:t>institution_id</a:t>
                      </a:r>
                      <a:r>
                        <a:rPr lang="de-DE" sz="1400" dirty="0" smtClean="0"/>
                        <a:t>&gt;&lt;</a:t>
                      </a:r>
                      <a:r>
                        <a:rPr lang="de-DE" sz="1400" dirty="0" err="1" smtClean="0"/>
                        <a:t>source_id</a:t>
                      </a:r>
                      <a:r>
                        <a:rPr lang="de-DE" sz="1400" dirty="0" smtClean="0"/>
                        <a:t>&gt;</a:t>
                      </a:r>
                    </a:p>
                    <a:p>
                      <a:r>
                        <a:rPr lang="de-DE" sz="1400" dirty="0" smtClean="0"/>
                        <a:t>&lt;</a:t>
                      </a:r>
                      <a:r>
                        <a:rPr lang="de-DE" sz="1400" dirty="0" err="1" smtClean="0"/>
                        <a:t>experiment_id</a:t>
                      </a:r>
                      <a:r>
                        <a:rPr lang="de-DE" sz="1400" dirty="0" smtClean="0"/>
                        <a:t>&gt;&lt;</a:t>
                      </a:r>
                      <a:r>
                        <a:rPr lang="de-DE" sz="1400" dirty="0" err="1" smtClean="0"/>
                        <a:t>variant_label</a:t>
                      </a:r>
                      <a:r>
                        <a:rPr lang="de-DE" sz="1400" dirty="0" smtClean="0"/>
                        <a:t>&gt;&lt;</a:t>
                      </a:r>
                      <a:r>
                        <a:rPr lang="de-DE" sz="1400" dirty="0" err="1" smtClean="0"/>
                        <a:t>table_id</a:t>
                      </a:r>
                      <a:r>
                        <a:rPr lang="de-DE" sz="1400" dirty="0" smtClean="0"/>
                        <a:t>&gt;</a:t>
                      </a:r>
                    </a:p>
                    <a:p>
                      <a:r>
                        <a:rPr lang="de-DE" sz="1400" dirty="0" smtClean="0"/>
                        <a:t>&lt;</a:t>
                      </a:r>
                      <a:r>
                        <a:rPr lang="de-DE" sz="1400" dirty="0" err="1" smtClean="0"/>
                        <a:t>variable_id</a:t>
                      </a:r>
                      <a:r>
                        <a:rPr lang="de-DE" sz="1400" dirty="0" smtClean="0"/>
                        <a:t>&gt;&lt;</a:t>
                      </a:r>
                      <a:r>
                        <a:rPr lang="de-DE" sz="1400" dirty="0" err="1" smtClean="0"/>
                        <a:t>grid_label</a:t>
                      </a:r>
                      <a:r>
                        <a:rPr lang="de-DE" sz="1400" dirty="0" smtClean="0"/>
                        <a:t>&gt;&lt;</a:t>
                      </a:r>
                      <a:r>
                        <a:rPr lang="de-DE" sz="1400" dirty="0" err="1" smtClean="0"/>
                        <a:t>version</a:t>
                      </a:r>
                      <a:r>
                        <a:rPr lang="de-DE" sz="1400" dirty="0" smtClean="0"/>
                        <a:t>&gt;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710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13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539552" y="1484784"/>
            <a:ext cx="820891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#</a:t>
            </a:r>
            <a:r>
              <a:rPr lang="de-DE" dirty="0" err="1" smtClean="0"/>
              <a:t>example</a:t>
            </a:r>
            <a:r>
              <a:rPr lang="de-DE" dirty="0" smtClean="0"/>
              <a:t>:</a:t>
            </a:r>
          </a:p>
          <a:p>
            <a:r>
              <a:rPr lang="de-DE" dirty="0" err="1" smtClean="0">
                <a:latin typeface="Courier" pitchFamily="49" charset="0"/>
              </a:rPr>
              <a:t>cdo</a:t>
            </a:r>
            <a:r>
              <a:rPr lang="de-DE" dirty="0" smtClean="0">
                <a:latin typeface="Courier" pitchFamily="49" charset="0"/>
              </a:rPr>
              <a:t> cmor,cmip6_mip_tables_325/CMIP6_Amon.json \</a:t>
            </a:r>
          </a:p>
          <a:p>
            <a:r>
              <a:rPr lang="de-DE" dirty="0" smtClean="0">
                <a:latin typeface="Courier" pitchFamily="49" charset="0"/>
              </a:rPr>
              <a:t>example_interface.nc</a:t>
            </a:r>
          </a:p>
          <a:p>
            <a:endParaRPr lang="de-D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Parameter </a:t>
            </a:r>
            <a:r>
              <a:rPr lang="de-DE" dirty="0" err="1" smtClean="0"/>
              <a:t>one</a:t>
            </a:r>
            <a:r>
              <a:rPr lang="de-DE" dirty="0" smtClean="0"/>
              <a:t> must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MIP-</a:t>
            </a:r>
            <a:r>
              <a:rPr lang="de-DE" dirty="0" err="1" smtClean="0"/>
              <a:t>table</a:t>
            </a:r>
            <a:endParaRPr lang="de-D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All </a:t>
            </a:r>
            <a:r>
              <a:rPr lang="de-DE" dirty="0" err="1" smtClean="0"/>
              <a:t>further</a:t>
            </a:r>
            <a:r>
              <a:rPr lang="de-DE" dirty="0" smtClean="0"/>
              <a:t> </a:t>
            </a:r>
            <a:r>
              <a:rPr lang="de-DE" dirty="0" err="1" smtClean="0"/>
              <a:t>parameters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keyvalues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format</a:t>
            </a:r>
            <a:r>
              <a:rPr lang="de-DE" dirty="0" smtClean="0"/>
              <a:t>: </a:t>
            </a:r>
            <a:r>
              <a:rPr lang="de-DE" dirty="0" err="1" smtClean="0"/>
              <a:t>key</a:t>
            </a:r>
            <a:r>
              <a:rPr lang="de-DE" dirty="0" smtClean="0"/>
              <a:t>=</a:t>
            </a:r>
            <a:r>
              <a:rPr lang="de-DE" dirty="0" err="1" smtClean="0"/>
              <a:t>value</a:t>
            </a:r>
            <a:r>
              <a:rPr lang="de-DE" dirty="0" smtClean="0"/>
              <a:t>(,</a:t>
            </a:r>
            <a:r>
              <a:rPr lang="de-DE" dirty="0" err="1" smtClean="0"/>
              <a:t>value</a:t>
            </a:r>
            <a:r>
              <a:rPr lang="de-DE" dirty="0" smtClean="0"/>
              <a:t>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 smtClean="0"/>
              <a:t>Keyword</a:t>
            </a:r>
            <a:r>
              <a:rPr lang="de-DE" dirty="0" smtClean="0"/>
              <a:t> </a:t>
            </a:r>
            <a:r>
              <a:rPr lang="de-DE" dirty="0" err="1" smtClean="0">
                <a:latin typeface="Courier" pitchFamily="49" charset="0"/>
              </a:rPr>
              <a:t>cmor_name</a:t>
            </a:r>
            <a:r>
              <a:rPr lang="de-DE" dirty="0" smtClean="0"/>
              <a:t> (</a:t>
            </a:r>
            <a:r>
              <a:rPr lang="de-DE" dirty="0" err="1" smtClean="0"/>
              <a:t>cn</a:t>
            </a:r>
            <a:r>
              <a:rPr lang="de-DE" dirty="0" smtClean="0"/>
              <a:t>) </a:t>
            </a:r>
            <a:r>
              <a:rPr lang="de-DE" dirty="0" err="1" smtClean="0"/>
              <a:t>selects</a:t>
            </a:r>
            <a:r>
              <a:rPr lang="de-DE" dirty="0" smtClean="0"/>
              <a:t> a </a:t>
            </a:r>
            <a:r>
              <a:rPr lang="de-DE" dirty="0" err="1" smtClean="0"/>
              <a:t>subset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variables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processed</a:t>
            </a:r>
            <a:r>
              <a:rPr lang="de-DE" dirty="0" smtClean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All </a:t>
            </a:r>
            <a:r>
              <a:rPr lang="de-DE" dirty="0" err="1" smtClean="0"/>
              <a:t>keys</a:t>
            </a:r>
            <a:r>
              <a:rPr lang="de-DE" dirty="0" smtClean="0"/>
              <a:t> </a:t>
            </a:r>
            <a:r>
              <a:rPr lang="de-DE" dirty="0" err="1" smtClean="0"/>
              <a:t>have</a:t>
            </a:r>
            <a:r>
              <a:rPr lang="de-DE" dirty="0" smtClean="0"/>
              <a:t> </a:t>
            </a:r>
            <a:r>
              <a:rPr lang="de-DE" dirty="0" err="1" smtClean="0"/>
              <a:t>short</a:t>
            </a:r>
            <a:r>
              <a:rPr lang="de-DE" dirty="0" smtClean="0"/>
              <a:t> </a:t>
            </a:r>
            <a:r>
              <a:rPr lang="de-DE" dirty="0" err="1" smtClean="0"/>
              <a:t>forms</a:t>
            </a:r>
            <a:r>
              <a:rPr lang="de-DE" dirty="0" smtClean="0"/>
              <a:t>, e.g. </a:t>
            </a:r>
            <a:r>
              <a:rPr lang="de-DE" dirty="0" err="1" smtClean="0">
                <a:latin typeface="Courier" pitchFamily="49" charset="0"/>
              </a:rPr>
              <a:t>cn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>
                <a:latin typeface="Courier" pitchFamily="49" charset="0"/>
              </a:rPr>
              <a:t>cmor_name</a:t>
            </a:r>
            <a:r>
              <a:rPr lang="de-DE" dirty="0" smtClean="0"/>
              <a:t>.</a:t>
            </a:r>
          </a:p>
          <a:p>
            <a:r>
              <a:rPr lang="de-DE" dirty="0" smtClean="0"/>
              <a:t>#</a:t>
            </a:r>
            <a:r>
              <a:rPr lang="de-DE" dirty="0" err="1" smtClean="0"/>
              <a:t>examples</a:t>
            </a:r>
            <a:r>
              <a:rPr lang="de-DE" dirty="0" smtClean="0"/>
              <a:t>:</a:t>
            </a:r>
          </a:p>
          <a:p>
            <a:r>
              <a:rPr lang="de-DE" dirty="0" err="1" smtClean="0">
                <a:latin typeface="Courier" pitchFamily="49" charset="0"/>
              </a:rPr>
              <a:t>cdo</a:t>
            </a:r>
            <a:r>
              <a:rPr lang="de-DE" dirty="0" smtClean="0">
                <a:latin typeface="Courier" pitchFamily="49" charset="0"/>
              </a:rPr>
              <a:t> </a:t>
            </a:r>
            <a:r>
              <a:rPr lang="de-DE" dirty="0">
                <a:latin typeface="Courier" pitchFamily="49" charset="0"/>
              </a:rPr>
              <a:t>cmor,cmip6_mip_tables_325/CMIP6_Amon.json,cn=</a:t>
            </a:r>
            <a:r>
              <a:rPr lang="de-DE" dirty="0" err="1">
                <a:latin typeface="Courier" pitchFamily="49" charset="0"/>
              </a:rPr>
              <a:t>tas</a:t>
            </a:r>
            <a:r>
              <a:rPr lang="de-DE" dirty="0">
                <a:latin typeface="Courier" pitchFamily="49" charset="0"/>
              </a:rPr>
              <a:t> </a:t>
            </a:r>
            <a:r>
              <a:rPr lang="de-DE" dirty="0" smtClean="0">
                <a:latin typeface="Courier" pitchFamily="49" charset="0"/>
              </a:rPr>
              <a:t>\</a:t>
            </a:r>
          </a:p>
          <a:p>
            <a:r>
              <a:rPr lang="de-DE" dirty="0" smtClean="0">
                <a:latin typeface="Courier" pitchFamily="49" charset="0"/>
              </a:rPr>
              <a:t>example_interface.nc</a:t>
            </a:r>
          </a:p>
          <a:p>
            <a:r>
              <a:rPr lang="de-DE" dirty="0" err="1">
                <a:latin typeface="Courier" pitchFamily="49" charset="0"/>
              </a:rPr>
              <a:t>cdo</a:t>
            </a:r>
            <a:r>
              <a:rPr lang="de-DE" dirty="0">
                <a:latin typeface="Courier" pitchFamily="49" charset="0"/>
              </a:rPr>
              <a:t> cmor,cmip6_mip_tables_325/CMIP6_Amon.json,cn=</a:t>
            </a:r>
            <a:r>
              <a:rPr lang="de-DE" dirty="0" err="1">
                <a:latin typeface="Courier" pitchFamily="49" charset="0"/>
              </a:rPr>
              <a:t>tas,uas</a:t>
            </a:r>
            <a:r>
              <a:rPr lang="de-DE" dirty="0">
                <a:latin typeface="Courier" pitchFamily="49" charset="0"/>
              </a:rPr>
              <a:t> </a:t>
            </a:r>
            <a:r>
              <a:rPr lang="de-DE" dirty="0" smtClean="0">
                <a:latin typeface="Courier" pitchFamily="49" charset="0"/>
              </a:rPr>
              <a:t>\</a:t>
            </a:r>
          </a:p>
          <a:p>
            <a:r>
              <a:rPr lang="de-DE" dirty="0" smtClean="0">
                <a:latin typeface="Courier" pitchFamily="49" charset="0"/>
              </a:rPr>
              <a:t>example_interface.nc</a:t>
            </a:r>
            <a:endParaRPr lang="de-DE" dirty="0">
              <a:latin typeface="Courier" pitchFamily="49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3275972" y="818456"/>
            <a:ext cx="1267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2. Interface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77577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14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BE5667B-32C0-4C89-A046-AD97EA7A9BBB}" type="datetime1">
              <a:rPr lang="de-DE" smtClean="0"/>
              <a:t>09.10.2017</a:t>
            </a:fld>
            <a:endParaRPr lang="en-US"/>
          </a:p>
        </p:txBody>
      </p:sp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112687553"/>
              </p:ext>
            </p:extLst>
          </p:nvPr>
        </p:nvGraphicFramePr>
        <p:xfrm>
          <a:off x="0" y="401318"/>
          <a:ext cx="9144000" cy="6340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9" name="Gruppieren 8"/>
          <p:cNvGrpSpPr/>
          <p:nvPr/>
        </p:nvGrpSpPr>
        <p:grpSpPr>
          <a:xfrm>
            <a:off x="2826057" y="785863"/>
            <a:ext cx="3534105" cy="967831"/>
            <a:chOff x="2826057" y="785863"/>
            <a:chExt cx="3534105" cy="967831"/>
          </a:xfrm>
        </p:grpSpPr>
        <p:sp>
          <p:nvSpPr>
            <p:cNvPr id="2" name="Textfeld 1"/>
            <p:cNvSpPr txBox="1"/>
            <p:nvPr/>
          </p:nvSpPr>
          <p:spPr>
            <a:xfrm>
              <a:off x="3729980" y="785863"/>
              <a:ext cx="196759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AutoNum type="romanUcPeriod"/>
              </a:pPr>
              <a:r>
                <a:rPr lang="de-DE" dirty="0" smtClean="0">
                  <a:solidFill>
                    <a:schemeClr val="accent1"/>
                  </a:solidFill>
                </a:rPr>
                <a:t> MIP-</a:t>
              </a:r>
              <a:r>
                <a:rPr lang="de-DE" dirty="0" err="1" smtClean="0">
                  <a:solidFill>
                    <a:schemeClr val="accent1"/>
                  </a:solidFill>
                </a:rPr>
                <a:t>table</a:t>
              </a:r>
              <a:endParaRPr lang="de-DE" dirty="0" smtClean="0">
                <a:solidFill>
                  <a:schemeClr val="accent1"/>
                </a:solidFill>
              </a:endParaRPr>
            </a:p>
            <a:p>
              <a:pPr marL="400050" indent="-400050">
                <a:buFont typeface="+mj-lt"/>
                <a:buAutoNum type="romanUcPeriod"/>
              </a:pPr>
              <a:r>
                <a:rPr lang="de-DE" dirty="0" smtClean="0"/>
                <a:t>Info-</a:t>
              </a:r>
              <a:r>
                <a:rPr lang="de-DE" dirty="0" err="1" smtClean="0"/>
                <a:t>tables</a:t>
              </a:r>
              <a:endParaRPr lang="de-DE" dirty="0" smtClean="0"/>
            </a:p>
            <a:p>
              <a:pPr marL="342900" indent="-342900">
                <a:buAutoNum type="romanUcPeriod"/>
              </a:pPr>
              <a:r>
                <a:rPr lang="de-DE" dirty="0" smtClean="0"/>
                <a:t> Mapping-</a:t>
              </a:r>
              <a:r>
                <a:rPr lang="de-DE" dirty="0" err="1" smtClean="0"/>
                <a:t>table</a:t>
              </a:r>
              <a:endParaRPr lang="de-DE" dirty="0"/>
            </a:p>
          </p:txBody>
        </p:sp>
        <p:sp>
          <p:nvSpPr>
            <p:cNvPr id="8" name="Pfeil nach unten 7"/>
            <p:cNvSpPr/>
            <p:nvPr/>
          </p:nvSpPr>
          <p:spPr>
            <a:xfrm rot="4567804">
              <a:off x="3179702" y="1025582"/>
              <a:ext cx="158646" cy="86593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Pfeil nach unten 9"/>
            <p:cNvSpPr/>
            <p:nvPr/>
          </p:nvSpPr>
          <p:spPr>
            <a:xfrm rot="16921292">
              <a:off x="5897500" y="1291031"/>
              <a:ext cx="192746" cy="73257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4992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15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BE5667B-32C0-4C89-A046-AD97EA7A9BBB}" type="datetime1">
              <a:rPr lang="de-DE" smtClean="0"/>
              <a:t>09.10.2017</a:t>
            </a:fld>
            <a:endParaRPr lang="en-US"/>
          </a:p>
        </p:txBody>
      </p:sp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943353737"/>
              </p:ext>
            </p:extLst>
          </p:nvPr>
        </p:nvGraphicFramePr>
        <p:xfrm>
          <a:off x="0" y="401318"/>
          <a:ext cx="9144000" cy="6340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9" name="Gruppieren 8"/>
          <p:cNvGrpSpPr/>
          <p:nvPr/>
        </p:nvGrpSpPr>
        <p:grpSpPr>
          <a:xfrm>
            <a:off x="2826057" y="785863"/>
            <a:ext cx="3534105" cy="967831"/>
            <a:chOff x="2826057" y="785863"/>
            <a:chExt cx="3534105" cy="967831"/>
          </a:xfrm>
        </p:grpSpPr>
        <p:sp>
          <p:nvSpPr>
            <p:cNvPr id="2" name="Textfeld 1"/>
            <p:cNvSpPr txBox="1"/>
            <p:nvPr/>
          </p:nvSpPr>
          <p:spPr>
            <a:xfrm>
              <a:off x="3729980" y="785863"/>
              <a:ext cx="196438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00050" indent="-400050">
                <a:buFont typeface="+mj-lt"/>
                <a:buAutoNum type="romanUcPeriod"/>
              </a:pPr>
              <a:r>
                <a:rPr lang="de-DE" b="1" dirty="0" smtClean="0">
                  <a:solidFill>
                    <a:schemeClr val="accent1"/>
                  </a:solidFill>
                </a:rPr>
                <a:t>MIP-</a:t>
              </a:r>
              <a:r>
                <a:rPr lang="de-DE" b="1" dirty="0" err="1" smtClean="0">
                  <a:solidFill>
                    <a:schemeClr val="accent1"/>
                  </a:solidFill>
                </a:rPr>
                <a:t>table</a:t>
              </a:r>
              <a:endParaRPr lang="de-DE" b="1" dirty="0" smtClean="0">
                <a:solidFill>
                  <a:schemeClr val="accent1"/>
                </a:solidFill>
              </a:endParaRPr>
            </a:p>
            <a:p>
              <a:pPr marL="342900" indent="-342900">
                <a:buAutoNum type="romanUcPeriod"/>
              </a:pPr>
              <a:r>
                <a:rPr lang="de-DE" dirty="0" smtClean="0"/>
                <a:t> Info-</a:t>
              </a:r>
              <a:r>
                <a:rPr lang="de-DE" dirty="0" err="1" smtClean="0"/>
                <a:t>tables</a:t>
              </a:r>
              <a:endParaRPr lang="de-DE" dirty="0" smtClean="0"/>
            </a:p>
            <a:p>
              <a:pPr marL="342900" indent="-342900">
                <a:buAutoNum type="romanUcPeriod"/>
              </a:pPr>
              <a:r>
                <a:rPr lang="de-DE" dirty="0" smtClean="0"/>
                <a:t> Mapping-</a:t>
              </a:r>
              <a:r>
                <a:rPr lang="de-DE" dirty="0" err="1" smtClean="0"/>
                <a:t>table</a:t>
              </a:r>
              <a:endParaRPr lang="de-DE" dirty="0"/>
            </a:p>
          </p:txBody>
        </p:sp>
        <p:sp>
          <p:nvSpPr>
            <p:cNvPr id="8" name="Pfeil nach unten 7"/>
            <p:cNvSpPr/>
            <p:nvPr/>
          </p:nvSpPr>
          <p:spPr>
            <a:xfrm rot="4567804">
              <a:off x="3179702" y="1025582"/>
              <a:ext cx="158646" cy="86593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Pfeil nach unten 9"/>
            <p:cNvSpPr/>
            <p:nvPr/>
          </p:nvSpPr>
          <p:spPr>
            <a:xfrm rot="16921292">
              <a:off x="5897500" y="1291031"/>
              <a:ext cx="192746" cy="73257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11264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16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8" name="Textfeld 7"/>
          <p:cNvSpPr txBox="1"/>
          <p:nvPr/>
        </p:nvSpPr>
        <p:spPr>
          <a:xfrm>
            <a:off x="3275972" y="818456"/>
            <a:ext cx="1514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>
              <a:buFont typeface="+mj-lt"/>
              <a:buAutoNum type="romanUcPeriod"/>
            </a:pPr>
            <a:r>
              <a:rPr lang="de-DE" b="1" smtClean="0">
                <a:solidFill>
                  <a:schemeClr val="accent1"/>
                </a:solidFill>
              </a:rPr>
              <a:t>MIP </a:t>
            </a:r>
            <a:r>
              <a:rPr lang="de-DE" b="1" err="1" smtClean="0">
                <a:solidFill>
                  <a:schemeClr val="accent1"/>
                </a:solidFill>
              </a:rPr>
              <a:t>table</a:t>
            </a:r>
            <a:endParaRPr lang="de-DE" b="1">
              <a:solidFill>
                <a:schemeClr val="accent1"/>
              </a:solidFill>
            </a:endParaRPr>
          </a:p>
        </p:txBody>
      </p:sp>
      <p:grpSp>
        <p:nvGrpSpPr>
          <p:cNvPr id="17" name="Gruppieren 16"/>
          <p:cNvGrpSpPr/>
          <p:nvPr/>
        </p:nvGrpSpPr>
        <p:grpSpPr>
          <a:xfrm>
            <a:off x="471886" y="2348880"/>
            <a:ext cx="7339757" cy="369332"/>
            <a:chOff x="634827" y="1741230"/>
            <a:chExt cx="7339757" cy="369332"/>
          </a:xfrm>
        </p:grpSpPr>
        <p:sp>
          <p:nvSpPr>
            <p:cNvPr id="9" name="Textfeld 8"/>
            <p:cNvSpPr txBox="1"/>
            <p:nvPr/>
          </p:nvSpPr>
          <p:spPr>
            <a:xfrm>
              <a:off x="634827" y="1741230"/>
              <a:ext cx="4959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/>
                <a:t>A</a:t>
              </a:r>
              <a:r>
                <a:rPr lang="de-DE" smtClean="0"/>
                <a:t> </a:t>
              </a:r>
              <a:r>
                <a:rPr lang="de-DE" b="1" smtClean="0"/>
                <a:t>MIP-</a:t>
              </a:r>
              <a:r>
                <a:rPr lang="de-DE" b="1" err="1" smtClean="0"/>
                <a:t>table</a:t>
              </a:r>
              <a:r>
                <a:rPr lang="de-DE" smtClean="0"/>
                <a:t> </a:t>
              </a:r>
              <a:r>
                <a:rPr lang="de-DE" err="1" smtClean="0"/>
                <a:t>is</a:t>
              </a:r>
              <a:r>
                <a:rPr lang="de-DE" smtClean="0"/>
                <a:t> CMOR-</a:t>
              </a:r>
              <a:r>
                <a:rPr lang="de-DE" err="1" smtClean="0"/>
                <a:t>readable</a:t>
              </a:r>
              <a:r>
                <a:rPr lang="de-DE" smtClean="0"/>
                <a:t> </a:t>
              </a:r>
              <a:r>
                <a:rPr lang="de-DE" err="1" smtClean="0"/>
                <a:t>and</a:t>
              </a:r>
              <a:r>
                <a:rPr lang="de-DE" smtClean="0"/>
                <a:t> </a:t>
              </a:r>
              <a:r>
                <a:rPr lang="de-DE" err="1" smtClean="0"/>
                <a:t>contains</a:t>
              </a:r>
              <a:r>
                <a:rPr lang="de-DE" smtClean="0"/>
                <a:t> </a:t>
              </a:r>
              <a:r>
                <a:rPr lang="de-DE" err="1" smtClean="0"/>
                <a:t>the</a:t>
              </a:r>
              <a:endParaRPr lang="de-DE"/>
            </a:p>
          </p:txBody>
        </p:sp>
        <p:grpSp>
          <p:nvGrpSpPr>
            <p:cNvPr id="10" name="Gruppieren 9"/>
            <p:cNvGrpSpPr/>
            <p:nvPr/>
          </p:nvGrpSpPr>
          <p:grpSpPr>
            <a:xfrm>
              <a:off x="5742336" y="1750308"/>
              <a:ext cx="2232248" cy="337170"/>
              <a:chOff x="2161104" y="515514"/>
              <a:chExt cx="2709427" cy="570913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2161104" y="539228"/>
                <a:ext cx="2709427" cy="547199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Rechteck 11"/>
              <p:cNvSpPr/>
              <p:nvPr/>
            </p:nvSpPr>
            <p:spPr>
              <a:xfrm>
                <a:off x="2161104" y="515514"/>
                <a:ext cx="2709427" cy="54719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35128" tIns="77216" rIns="135128" bIns="77216" numCol="1" spcCol="1270" anchor="ctr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de-DE" sz="1900" kern="1200" smtClean="0"/>
                  <a:t>CMIP </a:t>
                </a:r>
                <a:r>
                  <a:rPr lang="de-DE" sz="1900" kern="1200" err="1" smtClean="0"/>
                  <a:t>data</a:t>
                </a:r>
                <a:r>
                  <a:rPr lang="de-DE" sz="1900" kern="1200" smtClean="0"/>
                  <a:t> </a:t>
                </a:r>
                <a:r>
                  <a:rPr lang="de-DE" sz="1900" kern="1200" err="1" smtClean="0"/>
                  <a:t>standard</a:t>
                </a:r>
                <a:endParaRPr lang="de-DE" sz="1900" kern="1200"/>
              </a:p>
            </p:txBody>
          </p:sp>
        </p:grpSp>
      </p:grpSp>
      <p:sp>
        <p:nvSpPr>
          <p:cNvPr id="13" name="Textfeld 12"/>
          <p:cNvSpPr txBox="1"/>
          <p:nvPr/>
        </p:nvSpPr>
        <p:spPr>
          <a:xfrm>
            <a:off x="471886" y="2956529"/>
            <a:ext cx="766498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/>
              <a:t>This </a:t>
            </a:r>
            <a:r>
              <a:rPr lang="de-DE" err="1" smtClean="0"/>
              <a:t>standard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</a:t>
            </a:r>
            <a:r>
              <a:rPr lang="de-DE" err="1" smtClean="0"/>
              <a:t>expressed</a:t>
            </a:r>
            <a:r>
              <a:rPr lang="de-DE" smtClean="0"/>
              <a:t> </a:t>
            </a:r>
            <a:r>
              <a:rPr lang="de-DE" err="1" smtClean="0"/>
              <a:t>by</a:t>
            </a:r>
            <a:r>
              <a:rPr lang="de-DE" smtClean="0"/>
              <a:t> a </a:t>
            </a:r>
            <a:r>
              <a:rPr lang="de-DE" err="1" smtClean="0"/>
              <a:t>header</a:t>
            </a:r>
            <a:r>
              <a:rPr lang="de-DE" smtClean="0"/>
              <a:t>, variable </a:t>
            </a:r>
            <a:r>
              <a:rPr lang="de-DE" err="1" smtClean="0"/>
              <a:t>and</a:t>
            </a:r>
            <a:r>
              <a:rPr lang="de-DE" smtClean="0"/>
              <a:t> </a:t>
            </a:r>
            <a:r>
              <a:rPr lang="de-DE" err="1" smtClean="0"/>
              <a:t>dimension</a:t>
            </a:r>
            <a:r>
              <a:rPr lang="de-DE" smtClean="0"/>
              <a:t> </a:t>
            </a:r>
            <a:r>
              <a:rPr lang="de-DE" err="1" smtClean="0"/>
              <a:t>information</a:t>
            </a:r>
            <a:endParaRPr lang="de-DE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smtClean="0"/>
              <a:t>MIP-</a:t>
            </a:r>
            <a:r>
              <a:rPr lang="de-DE" b="1" err="1" smtClean="0"/>
              <a:t>tables</a:t>
            </a:r>
            <a:r>
              <a:rPr lang="de-DE" smtClean="0"/>
              <a:t> </a:t>
            </a:r>
            <a:r>
              <a:rPr lang="de-DE" err="1" smtClean="0"/>
              <a:t>are</a:t>
            </a:r>
            <a:r>
              <a:rPr lang="de-DE" smtClean="0"/>
              <a:t> </a:t>
            </a:r>
            <a:r>
              <a:rPr lang="de-DE" err="1" smtClean="0"/>
              <a:t>subdivided</a:t>
            </a:r>
            <a:r>
              <a:rPr lang="de-DE" smtClean="0"/>
              <a:t> </a:t>
            </a:r>
            <a:r>
              <a:rPr lang="de-DE" err="1" smtClean="0"/>
              <a:t>by</a:t>
            </a:r>
            <a:r>
              <a:rPr lang="de-DE" smtClean="0"/>
              <a:t> variable </a:t>
            </a:r>
            <a:r>
              <a:rPr lang="de-DE" err="1" smtClean="0"/>
              <a:t>aggregation</a:t>
            </a:r>
            <a:r>
              <a:rPr lang="de-DE" smtClean="0"/>
              <a:t> </a:t>
            </a:r>
            <a:r>
              <a:rPr lang="de-DE" err="1" smtClean="0"/>
              <a:t>frequencies</a:t>
            </a:r>
            <a:r>
              <a:rPr lang="de-DE" smtClean="0"/>
              <a:t> (</a:t>
            </a:r>
            <a:r>
              <a:rPr lang="de-DE" err="1" smtClean="0"/>
              <a:t>and</a:t>
            </a:r>
            <a:r>
              <a:rPr lang="de-DE" smtClean="0"/>
              <a:t> </a:t>
            </a:r>
            <a:r>
              <a:rPr lang="de-DE" err="1" smtClean="0"/>
              <a:t>realm</a:t>
            </a:r>
            <a:r>
              <a:rPr lang="de-DE" smtClean="0"/>
              <a:t>).</a:t>
            </a:r>
            <a:r>
              <a:rPr lang="de-DE"/>
              <a:t/>
            </a:r>
            <a:br>
              <a:rPr lang="de-DE"/>
            </a:br>
            <a:r>
              <a:rPr lang="de-DE"/>
              <a:t>e.g. </a:t>
            </a:r>
            <a:r>
              <a:rPr lang="de-DE" err="1" smtClean="0"/>
              <a:t>this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a </a:t>
            </a:r>
            <a:r>
              <a:rPr lang="de-DE" err="1" smtClean="0"/>
              <a:t>subset</a:t>
            </a:r>
            <a:r>
              <a:rPr lang="de-DE" smtClean="0"/>
              <a:t> </a:t>
            </a:r>
            <a:r>
              <a:rPr lang="de-DE" err="1" smtClean="0"/>
              <a:t>of</a:t>
            </a:r>
            <a:r>
              <a:rPr lang="de-DE" smtClean="0"/>
              <a:t> </a:t>
            </a:r>
            <a:r>
              <a:rPr lang="de-DE"/>
              <a:t>CMIP6 </a:t>
            </a:r>
            <a:r>
              <a:rPr lang="de-DE" err="1"/>
              <a:t>tables</a:t>
            </a:r>
            <a:r>
              <a:rPr lang="de-DE"/>
              <a:t>: </a:t>
            </a:r>
            <a:br>
              <a:rPr lang="de-DE"/>
            </a:br>
            <a:r>
              <a:rPr lang="de-DE"/>
              <a:t>	</a:t>
            </a:r>
            <a:r>
              <a:rPr lang="de-DE">
                <a:latin typeface="Courier" pitchFamily="49" charset="0"/>
              </a:rPr>
              <a:t>CMIP6_Amon.json</a:t>
            </a:r>
            <a:br>
              <a:rPr lang="de-DE">
                <a:latin typeface="Courier" pitchFamily="49" charset="0"/>
              </a:rPr>
            </a:br>
            <a:r>
              <a:rPr lang="de-DE">
                <a:latin typeface="Courier" pitchFamily="49" charset="0"/>
              </a:rPr>
              <a:t>	CMIP6_Ayr.json</a:t>
            </a:r>
            <a:br>
              <a:rPr lang="de-DE">
                <a:latin typeface="Courier" pitchFamily="49" charset="0"/>
              </a:rPr>
            </a:br>
            <a:r>
              <a:rPr lang="de-DE">
                <a:latin typeface="Courier" pitchFamily="49" charset="0"/>
              </a:rPr>
              <a:t>	CMIP6_Omon.json</a:t>
            </a:r>
            <a:br>
              <a:rPr lang="de-DE">
                <a:latin typeface="Courier" pitchFamily="49" charset="0"/>
              </a:rPr>
            </a:br>
            <a:r>
              <a:rPr lang="de-DE">
                <a:latin typeface="Courier" pitchFamily="49" charset="0"/>
              </a:rPr>
              <a:t>	CMIP6_Oyr.json</a:t>
            </a:r>
          </a:p>
        </p:txBody>
      </p:sp>
      <p:grpSp>
        <p:nvGrpSpPr>
          <p:cNvPr id="16" name="Gruppieren 15"/>
          <p:cNvGrpSpPr/>
          <p:nvPr/>
        </p:nvGrpSpPr>
        <p:grpSpPr>
          <a:xfrm>
            <a:off x="180678" y="1499377"/>
            <a:ext cx="8784976" cy="441012"/>
            <a:chOff x="179512" y="1187788"/>
            <a:chExt cx="8784976" cy="441012"/>
          </a:xfrm>
        </p:grpSpPr>
        <p:sp>
          <p:nvSpPr>
            <p:cNvPr id="14" name="Rechteck 13"/>
            <p:cNvSpPr/>
            <p:nvPr/>
          </p:nvSpPr>
          <p:spPr>
            <a:xfrm>
              <a:off x="179512" y="1187788"/>
              <a:ext cx="87849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err="1">
                  <a:latin typeface="Courier" pitchFamily="49" charset="0"/>
                </a:rPr>
                <a:t>cdo</a:t>
              </a:r>
              <a:r>
                <a:rPr lang="de-DE">
                  <a:latin typeface="Courier" pitchFamily="49" charset="0"/>
                </a:rPr>
                <a:t> cmor,cmip6_mip_tables/CMIP6_Amon.json </a:t>
              </a:r>
              <a:r>
                <a:rPr lang="de-DE" smtClean="0">
                  <a:latin typeface="Courier" pitchFamily="49" charset="0"/>
                </a:rPr>
                <a:t>example_interface.nc</a:t>
              </a:r>
              <a:endParaRPr lang="de-DE">
                <a:latin typeface="Courier" pitchFamily="49" charset="0"/>
              </a:endParaRPr>
            </a:p>
          </p:txBody>
        </p:sp>
        <p:sp>
          <p:nvSpPr>
            <p:cNvPr id="15" name="Ellipse 14"/>
            <p:cNvSpPr/>
            <p:nvPr/>
          </p:nvSpPr>
          <p:spPr>
            <a:xfrm>
              <a:off x="3707904" y="1187788"/>
              <a:ext cx="2232248" cy="44101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8" name="Textfeld 17"/>
          <p:cNvSpPr txBox="1"/>
          <p:nvPr/>
        </p:nvSpPr>
        <p:spPr>
          <a:xfrm>
            <a:off x="3824392" y="4221088"/>
            <a:ext cx="528542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latin typeface="Courier" pitchFamily="49" charset="0"/>
              </a:rPr>
              <a:t>„</a:t>
            </a:r>
            <a:r>
              <a:rPr lang="de-DE" dirty="0" err="1" smtClean="0">
                <a:latin typeface="Courier" pitchFamily="49" charset="0"/>
              </a:rPr>
              <a:t>header</a:t>
            </a:r>
            <a:r>
              <a:rPr lang="de-DE" dirty="0" smtClean="0">
                <a:latin typeface="Courier" pitchFamily="49" charset="0"/>
              </a:rPr>
              <a:t>“:{</a:t>
            </a:r>
          </a:p>
          <a:p>
            <a:r>
              <a:rPr lang="de-DE" dirty="0" smtClean="0">
                <a:latin typeface="Courier" pitchFamily="49" charset="0"/>
              </a:rPr>
              <a:t>    „</a:t>
            </a:r>
            <a:r>
              <a:rPr lang="de-DE" dirty="0" err="1" smtClean="0">
                <a:latin typeface="Courier" pitchFamily="49" charset="0"/>
              </a:rPr>
              <a:t>data_specs_version</a:t>
            </a:r>
            <a:r>
              <a:rPr lang="de-DE" dirty="0" smtClean="0">
                <a:latin typeface="Courier" pitchFamily="49" charset="0"/>
              </a:rPr>
              <a:t>“: „01.00.06“,</a:t>
            </a:r>
          </a:p>
          <a:p>
            <a:r>
              <a:rPr lang="de-DE" dirty="0">
                <a:latin typeface="Courier" pitchFamily="49" charset="0"/>
              </a:rPr>
              <a:t> </a:t>
            </a:r>
            <a:r>
              <a:rPr lang="de-DE" dirty="0" smtClean="0">
                <a:latin typeface="Courier" pitchFamily="49" charset="0"/>
              </a:rPr>
              <a:t>}</a:t>
            </a:r>
          </a:p>
          <a:p>
            <a:r>
              <a:rPr lang="de-DE" dirty="0" smtClean="0">
                <a:latin typeface="Courier" pitchFamily="49" charset="0"/>
              </a:rPr>
              <a:t>„</a:t>
            </a:r>
            <a:r>
              <a:rPr lang="de-DE" dirty="0" err="1" smtClean="0">
                <a:latin typeface="Courier" pitchFamily="49" charset="0"/>
              </a:rPr>
              <a:t>variable_entry</a:t>
            </a:r>
            <a:r>
              <a:rPr lang="de-DE" dirty="0" smtClean="0">
                <a:latin typeface="Courier" pitchFamily="49" charset="0"/>
              </a:rPr>
              <a:t>“:{</a:t>
            </a:r>
          </a:p>
          <a:p>
            <a:r>
              <a:rPr lang="de-DE" dirty="0">
                <a:latin typeface="Courier" pitchFamily="49" charset="0"/>
              </a:rPr>
              <a:t> </a:t>
            </a:r>
            <a:r>
              <a:rPr lang="de-DE" dirty="0" smtClean="0">
                <a:latin typeface="Courier" pitchFamily="49" charset="0"/>
              </a:rPr>
              <a:t>   „</a:t>
            </a:r>
            <a:r>
              <a:rPr lang="de-DE" dirty="0" err="1" smtClean="0">
                <a:latin typeface="Courier" pitchFamily="49" charset="0"/>
              </a:rPr>
              <a:t>ccb</a:t>
            </a:r>
            <a:r>
              <a:rPr lang="de-DE" dirty="0" smtClean="0">
                <a:latin typeface="Courier" pitchFamily="49" charset="0"/>
              </a:rPr>
              <a:t>“: {</a:t>
            </a:r>
          </a:p>
          <a:p>
            <a:r>
              <a:rPr lang="de-DE" dirty="0">
                <a:latin typeface="Courier" pitchFamily="49" charset="0"/>
              </a:rPr>
              <a:t> </a:t>
            </a:r>
            <a:r>
              <a:rPr lang="de-DE" dirty="0" smtClean="0">
                <a:latin typeface="Courier" pitchFamily="49" charset="0"/>
              </a:rPr>
              <a:t>       „</a:t>
            </a:r>
            <a:r>
              <a:rPr lang="de-DE" dirty="0" err="1" smtClean="0">
                <a:latin typeface="Courier" pitchFamily="49" charset="0"/>
              </a:rPr>
              <a:t>frequency</a:t>
            </a:r>
            <a:r>
              <a:rPr lang="de-DE" dirty="0" smtClean="0">
                <a:latin typeface="Courier" pitchFamily="49" charset="0"/>
              </a:rPr>
              <a:t>“: „</a:t>
            </a:r>
            <a:r>
              <a:rPr lang="de-DE" dirty="0" err="1" smtClean="0">
                <a:latin typeface="Courier" pitchFamily="49" charset="0"/>
              </a:rPr>
              <a:t>mon</a:t>
            </a:r>
            <a:r>
              <a:rPr lang="de-DE" dirty="0" smtClean="0">
                <a:latin typeface="Courier" pitchFamily="49" charset="0"/>
              </a:rPr>
              <a:t>“,</a:t>
            </a:r>
          </a:p>
          <a:p>
            <a:r>
              <a:rPr lang="de-DE" dirty="0" smtClean="0">
                <a:latin typeface="Courier" pitchFamily="49" charset="0"/>
              </a:rPr>
              <a:t>        „modeling_</a:t>
            </a:r>
            <a:r>
              <a:rPr lang="de-DE" dirty="0" err="1" smtClean="0">
                <a:latin typeface="Courier" pitchFamily="49" charset="0"/>
              </a:rPr>
              <a:t>realm</a:t>
            </a:r>
            <a:r>
              <a:rPr lang="de-DE" dirty="0" smtClean="0">
                <a:latin typeface="Courier" pitchFamily="49" charset="0"/>
              </a:rPr>
              <a:t>“:“</a:t>
            </a:r>
            <a:r>
              <a:rPr lang="de-DE" dirty="0" err="1" smtClean="0">
                <a:latin typeface="Courier" pitchFamily="49" charset="0"/>
              </a:rPr>
              <a:t>atmos</a:t>
            </a:r>
            <a:r>
              <a:rPr lang="de-DE" dirty="0" smtClean="0">
                <a:latin typeface="Courier" pitchFamily="49" charset="0"/>
              </a:rPr>
              <a:t>“,</a:t>
            </a:r>
          </a:p>
          <a:p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4880263" y="3851756"/>
            <a:ext cx="2931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err="1" smtClean="0"/>
              <a:t>Extract</a:t>
            </a:r>
            <a:r>
              <a:rPr lang="de-DE" smtClean="0"/>
              <a:t> </a:t>
            </a:r>
            <a:r>
              <a:rPr lang="de-DE" err="1" smtClean="0"/>
              <a:t>of</a:t>
            </a:r>
            <a:r>
              <a:rPr lang="de-DE" smtClean="0"/>
              <a:t> CMIP6_Amon.json:</a:t>
            </a:r>
            <a:endParaRPr lang="de-DE"/>
          </a:p>
        </p:txBody>
      </p:sp>
      <p:sp>
        <p:nvSpPr>
          <p:cNvPr id="21" name="Rechteck 20"/>
          <p:cNvSpPr/>
          <p:nvPr/>
        </p:nvSpPr>
        <p:spPr>
          <a:xfrm>
            <a:off x="0" y="679957"/>
            <a:ext cx="2232248" cy="323165"/>
          </a:xfrm>
          <a:prstGeom prst="rect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Rechteck 21"/>
          <p:cNvSpPr/>
          <p:nvPr/>
        </p:nvSpPr>
        <p:spPr>
          <a:xfrm>
            <a:off x="0" y="665952"/>
            <a:ext cx="2232248" cy="32316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900" kern="1200" smtClean="0"/>
              <a:t>CMIP </a:t>
            </a:r>
            <a:r>
              <a:rPr lang="de-DE" sz="1900" kern="1200" err="1" smtClean="0"/>
              <a:t>data</a:t>
            </a:r>
            <a:r>
              <a:rPr lang="de-DE" sz="1900" kern="1200" smtClean="0"/>
              <a:t> </a:t>
            </a:r>
            <a:r>
              <a:rPr lang="de-DE" sz="1900" kern="1200" err="1" smtClean="0"/>
              <a:t>standard</a:t>
            </a:r>
            <a:endParaRPr lang="de-DE" sz="1900" kern="1200"/>
          </a:p>
        </p:txBody>
      </p:sp>
    </p:spTree>
    <p:extLst>
      <p:ext uri="{BB962C8B-B14F-4D97-AF65-F5344CB8AC3E}">
        <p14:creationId xmlns:p14="http://schemas.microsoft.com/office/powerpoint/2010/main" val="35372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17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pSp>
        <p:nvGrpSpPr>
          <p:cNvPr id="16" name="Gruppieren 15"/>
          <p:cNvGrpSpPr/>
          <p:nvPr/>
        </p:nvGrpSpPr>
        <p:grpSpPr>
          <a:xfrm>
            <a:off x="180678" y="1499377"/>
            <a:ext cx="8784976" cy="441012"/>
            <a:chOff x="179512" y="1187788"/>
            <a:chExt cx="8784976" cy="441012"/>
          </a:xfrm>
        </p:grpSpPr>
        <p:sp>
          <p:nvSpPr>
            <p:cNvPr id="14" name="Rechteck 13"/>
            <p:cNvSpPr/>
            <p:nvPr/>
          </p:nvSpPr>
          <p:spPr>
            <a:xfrm>
              <a:off x="179512" y="1187788"/>
              <a:ext cx="87849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err="1">
                  <a:latin typeface="Courier" pitchFamily="49" charset="0"/>
                </a:rPr>
                <a:t>cdo</a:t>
              </a:r>
              <a:r>
                <a:rPr lang="de-DE">
                  <a:latin typeface="Courier" pitchFamily="49" charset="0"/>
                </a:rPr>
                <a:t> cmor,cmip6_mip_tables/CMIP6_Amon.json </a:t>
              </a:r>
              <a:r>
                <a:rPr lang="de-DE" smtClean="0">
                  <a:latin typeface="Courier" pitchFamily="49" charset="0"/>
                </a:rPr>
                <a:t>example_interface.nc</a:t>
              </a:r>
              <a:endParaRPr lang="de-DE">
                <a:latin typeface="Courier" pitchFamily="49" charset="0"/>
              </a:endParaRPr>
            </a:p>
          </p:txBody>
        </p:sp>
        <p:sp>
          <p:nvSpPr>
            <p:cNvPr id="15" name="Ellipse 14"/>
            <p:cNvSpPr/>
            <p:nvPr/>
          </p:nvSpPr>
          <p:spPr>
            <a:xfrm>
              <a:off x="3707904" y="1187788"/>
              <a:ext cx="2232248" cy="44101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1" name="Rechteck 20"/>
          <p:cNvSpPr/>
          <p:nvPr/>
        </p:nvSpPr>
        <p:spPr>
          <a:xfrm>
            <a:off x="0" y="679957"/>
            <a:ext cx="2232248" cy="323165"/>
          </a:xfrm>
          <a:prstGeom prst="rect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Rechteck 21"/>
          <p:cNvSpPr/>
          <p:nvPr/>
        </p:nvSpPr>
        <p:spPr>
          <a:xfrm>
            <a:off x="0" y="665952"/>
            <a:ext cx="2232248" cy="32316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900" kern="1200" smtClean="0"/>
              <a:t>CMIP </a:t>
            </a:r>
            <a:r>
              <a:rPr lang="de-DE" sz="1900" kern="1200" err="1" smtClean="0"/>
              <a:t>data</a:t>
            </a:r>
            <a:r>
              <a:rPr lang="de-DE" sz="1900" kern="1200" smtClean="0"/>
              <a:t> </a:t>
            </a:r>
            <a:r>
              <a:rPr lang="de-DE" sz="1900" kern="1200" err="1" smtClean="0"/>
              <a:t>standard</a:t>
            </a:r>
            <a:endParaRPr lang="de-DE" sz="1900" kern="1200"/>
          </a:p>
        </p:txBody>
      </p:sp>
      <p:sp>
        <p:nvSpPr>
          <p:cNvPr id="20" name="Textfeld 19"/>
          <p:cNvSpPr txBox="1"/>
          <p:nvPr/>
        </p:nvSpPr>
        <p:spPr>
          <a:xfrm>
            <a:off x="543768" y="2276872"/>
            <a:ext cx="79886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Exercise</a:t>
            </a:r>
            <a:r>
              <a:rPr lang="en-GB" dirty="0" smtClean="0"/>
              <a:t>: Examine the MIP-tables, especially </a:t>
            </a:r>
            <a:r>
              <a:rPr lang="en-GB" i="1" dirty="0" smtClean="0"/>
              <a:t>CMIP6_Amon.json</a:t>
            </a:r>
            <a:r>
              <a:rPr lang="en-GB" dirty="0" smtClean="0"/>
              <a:t>:</a:t>
            </a:r>
          </a:p>
          <a:p>
            <a:pPr marL="342900" indent="-342900">
              <a:buAutoNum type="arabicPeriod"/>
            </a:pPr>
            <a:r>
              <a:rPr lang="en-GB" dirty="0" smtClean="0"/>
              <a:t>What is the </a:t>
            </a:r>
            <a:r>
              <a:rPr lang="en-GB" dirty="0" err="1" smtClean="0">
                <a:latin typeface="Courier"/>
              </a:rPr>
              <a:t>cmor_name</a:t>
            </a:r>
            <a:r>
              <a:rPr lang="en-GB" dirty="0" smtClean="0"/>
              <a:t> of variable with </a:t>
            </a:r>
            <a:r>
              <a:rPr lang="en-GB" dirty="0" err="1" smtClean="0">
                <a:latin typeface="Courier"/>
              </a:rPr>
              <a:t>long_name</a:t>
            </a:r>
            <a:r>
              <a:rPr lang="en-GB" dirty="0" smtClean="0"/>
              <a:t> „Air Temperature“ and what is the name of its vertical axis?</a:t>
            </a:r>
          </a:p>
          <a:p>
            <a:pPr marL="342900" indent="-342900">
              <a:buAutoNum type="arabicPeriod"/>
            </a:pPr>
            <a:r>
              <a:rPr lang="en-US" dirty="0" smtClean="0"/>
              <a:t>Your atmosphere model produces a variable „</a:t>
            </a:r>
            <a:r>
              <a:rPr lang="en-US" dirty="0" err="1" smtClean="0">
                <a:latin typeface="Courier"/>
              </a:rPr>
              <a:t>NotInRequest</a:t>
            </a:r>
            <a:r>
              <a:rPr lang="en-US" dirty="0" smtClean="0"/>
              <a:t>“ in monthly frequency which is not in the data request. You would like to convert it to CMIP standard as well. What do you do?</a:t>
            </a:r>
          </a:p>
          <a:p>
            <a:pPr marL="342900" indent="-342900">
              <a:buAutoNum type="arabicPeriod"/>
            </a:pPr>
            <a:r>
              <a:rPr lang="en-US" dirty="0" smtClean="0"/>
              <a:t>Which</a:t>
            </a:r>
            <a:r>
              <a:rPr lang="de-DE" dirty="0" smtClean="0"/>
              <a:t> </a:t>
            </a:r>
            <a:r>
              <a:rPr lang="de-DE" dirty="0" err="1" smtClean="0"/>
              <a:t>ta</a:t>
            </a:r>
            <a:r>
              <a:rPr lang="en-US" dirty="0" err="1" smtClean="0"/>
              <a:t>ble</a:t>
            </a:r>
            <a:r>
              <a:rPr lang="en-US" dirty="0" smtClean="0"/>
              <a:t> contains variable with </a:t>
            </a:r>
            <a:r>
              <a:rPr lang="en-US" dirty="0" err="1" smtClean="0">
                <a:latin typeface="Courier"/>
              </a:rPr>
              <a:t>cmor_name</a:t>
            </a:r>
            <a:r>
              <a:rPr lang="en-US" dirty="0" smtClean="0">
                <a:latin typeface="Courier"/>
              </a:rPr>
              <a:t> „</a:t>
            </a:r>
            <a:r>
              <a:rPr lang="en-US" dirty="0" err="1" smtClean="0">
                <a:latin typeface="Courier"/>
              </a:rPr>
              <a:t>opottemppmdiff</a:t>
            </a:r>
            <a:r>
              <a:rPr lang="en-US" dirty="0" smtClean="0">
                <a:latin typeface="Courier"/>
              </a:rPr>
              <a:t>“ </a:t>
            </a:r>
            <a:r>
              <a:rPr lang="en-US" dirty="0" smtClean="0"/>
              <a:t>and what is it?</a:t>
            </a:r>
            <a:endParaRPr lang="en-GB" dirty="0">
              <a:latin typeface="Courier" pitchFamily="49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543769" y="4797152"/>
            <a:ext cx="83487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>
                <a:latin typeface="Courier"/>
              </a:rPr>
              <a:t>ta</a:t>
            </a:r>
            <a:r>
              <a:rPr lang="en-US" dirty="0" smtClean="0"/>
              <a:t> and </a:t>
            </a:r>
            <a:r>
              <a:rPr lang="en-US" dirty="0" smtClean="0">
                <a:latin typeface="Courier"/>
              </a:rPr>
              <a:t>plev17</a:t>
            </a:r>
            <a:r>
              <a:rPr lang="en-US" dirty="0" smtClean="0"/>
              <a:t>.</a:t>
            </a:r>
          </a:p>
          <a:p>
            <a:pPr marL="342900" indent="-342900">
              <a:buAutoNum type="arabicPeriod"/>
            </a:pPr>
            <a:r>
              <a:rPr lang="en-US" dirty="0" smtClean="0"/>
              <a:t>Copy </a:t>
            </a:r>
            <a:r>
              <a:rPr lang="en-US" dirty="0" err="1" smtClean="0">
                <a:latin typeface="Courier"/>
              </a:rPr>
              <a:t>tas</a:t>
            </a:r>
            <a:r>
              <a:rPr lang="en-US" dirty="0" smtClean="0"/>
              <a:t> and adopt standard for </a:t>
            </a:r>
            <a:r>
              <a:rPr lang="en-US" dirty="0" err="1" smtClean="0">
                <a:latin typeface="Courier"/>
              </a:rPr>
              <a:t>NotInRequest</a:t>
            </a:r>
            <a:endParaRPr lang="en-US" dirty="0" smtClean="0">
              <a:latin typeface="Courier"/>
            </a:endParaRPr>
          </a:p>
          <a:p>
            <a:pPr marL="342900" indent="-342900">
              <a:buAutoNum type="arabicPeriod"/>
            </a:pPr>
            <a:r>
              <a:rPr lang="en-US" dirty="0" smtClean="0">
                <a:latin typeface="Courier"/>
              </a:rPr>
              <a:t>CMIP6_Oyr</a:t>
            </a:r>
            <a:r>
              <a:rPr lang="en-US" dirty="0" smtClean="0"/>
              <a:t> and from comment: “</a:t>
            </a:r>
            <a:r>
              <a:rPr lang="en-GB" dirty="0" smtClean="0"/>
              <a:t>Tendency </a:t>
            </a:r>
            <a:r>
              <a:rPr lang="en-GB" dirty="0"/>
              <a:t>of heat content for a grid cell from parameterized </a:t>
            </a:r>
            <a:r>
              <a:rPr lang="en-GB" dirty="0" err="1"/>
              <a:t>mesoscale</a:t>
            </a:r>
            <a:r>
              <a:rPr lang="en-GB" dirty="0"/>
              <a:t> eddy diffusion. Reported only for models that use potential temperature as prognostic field.", </a:t>
            </a:r>
            <a:endParaRPr lang="en-GB" dirty="0">
              <a:latin typeface="Courier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275972" y="818456"/>
            <a:ext cx="1514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>
              <a:buFont typeface="+mj-lt"/>
              <a:buAutoNum type="romanUcPeriod"/>
            </a:pPr>
            <a:r>
              <a:rPr lang="de-DE" b="1" smtClean="0">
                <a:solidFill>
                  <a:schemeClr val="accent1"/>
                </a:solidFill>
              </a:rPr>
              <a:t>MIP </a:t>
            </a:r>
            <a:r>
              <a:rPr lang="de-DE" b="1" err="1" smtClean="0">
                <a:solidFill>
                  <a:schemeClr val="accent1"/>
                </a:solidFill>
              </a:rPr>
              <a:t>table</a:t>
            </a:r>
            <a:endParaRPr lang="de-DE" b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06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18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pSp>
        <p:nvGrpSpPr>
          <p:cNvPr id="17" name="Gruppieren 16"/>
          <p:cNvGrpSpPr/>
          <p:nvPr/>
        </p:nvGrpSpPr>
        <p:grpSpPr>
          <a:xfrm>
            <a:off x="471886" y="2348880"/>
            <a:ext cx="7339757" cy="369332"/>
            <a:chOff x="634827" y="1741230"/>
            <a:chExt cx="7339757" cy="369332"/>
          </a:xfrm>
        </p:grpSpPr>
        <p:sp>
          <p:nvSpPr>
            <p:cNvPr id="9" name="Textfeld 8"/>
            <p:cNvSpPr txBox="1"/>
            <p:nvPr/>
          </p:nvSpPr>
          <p:spPr>
            <a:xfrm>
              <a:off x="634827" y="1741230"/>
              <a:ext cx="4959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dirty="0"/>
                <a:t>A</a:t>
              </a:r>
              <a:r>
                <a:rPr lang="de-DE" dirty="0" smtClean="0"/>
                <a:t> </a:t>
              </a:r>
              <a:r>
                <a:rPr lang="de-DE" b="1" dirty="0" smtClean="0"/>
                <a:t>MIP-</a:t>
              </a:r>
              <a:r>
                <a:rPr lang="de-DE" b="1" dirty="0" err="1" smtClean="0"/>
                <a:t>table</a:t>
              </a:r>
              <a:r>
                <a:rPr lang="de-DE" dirty="0" smtClean="0"/>
                <a:t> </a:t>
              </a:r>
              <a:r>
                <a:rPr lang="de-DE" dirty="0" err="1" smtClean="0"/>
                <a:t>is</a:t>
              </a:r>
              <a:r>
                <a:rPr lang="de-DE" dirty="0" smtClean="0"/>
                <a:t> CMOR-</a:t>
              </a:r>
              <a:r>
                <a:rPr lang="de-DE" dirty="0" err="1" smtClean="0"/>
                <a:t>readable</a:t>
              </a:r>
              <a:r>
                <a:rPr lang="de-DE" dirty="0" smtClean="0"/>
                <a:t> </a:t>
              </a:r>
              <a:r>
                <a:rPr lang="de-DE" dirty="0" err="1" smtClean="0"/>
                <a:t>and</a:t>
              </a:r>
              <a:r>
                <a:rPr lang="de-DE" dirty="0" smtClean="0"/>
                <a:t> </a:t>
              </a:r>
              <a:r>
                <a:rPr lang="de-DE" dirty="0" err="1" smtClean="0"/>
                <a:t>contains</a:t>
              </a:r>
              <a:r>
                <a:rPr lang="de-DE" dirty="0" smtClean="0"/>
                <a:t> </a:t>
              </a:r>
              <a:r>
                <a:rPr lang="de-DE" dirty="0" err="1" smtClean="0"/>
                <a:t>the</a:t>
              </a:r>
              <a:endParaRPr lang="de-DE" dirty="0"/>
            </a:p>
          </p:txBody>
        </p:sp>
        <p:grpSp>
          <p:nvGrpSpPr>
            <p:cNvPr id="10" name="Gruppieren 9"/>
            <p:cNvGrpSpPr/>
            <p:nvPr/>
          </p:nvGrpSpPr>
          <p:grpSpPr>
            <a:xfrm>
              <a:off x="5742336" y="1750308"/>
              <a:ext cx="2232248" cy="337170"/>
              <a:chOff x="2161104" y="515514"/>
              <a:chExt cx="2709427" cy="570913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2161104" y="539228"/>
                <a:ext cx="2709427" cy="547199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Rechteck 11"/>
              <p:cNvSpPr/>
              <p:nvPr/>
            </p:nvSpPr>
            <p:spPr>
              <a:xfrm>
                <a:off x="2161104" y="515514"/>
                <a:ext cx="2709427" cy="54719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35128" tIns="77216" rIns="135128" bIns="77216" numCol="1" spcCol="1270" anchor="ctr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de-DE" sz="1900" kern="1200" smtClean="0"/>
                  <a:t>CMIP </a:t>
                </a:r>
                <a:r>
                  <a:rPr lang="de-DE" sz="1900" kern="1200" err="1" smtClean="0"/>
                  <a:t>data</a:t>
                </a:r>
                <a:r>
                  <a:rPr lang="de-DE" sz="1900" kern="1200" smtClean="0"/>
                  <a:t> </a:t>
                </a:r>
                <a:r>
                  <a:rPr lang="de-DE" sz="1900" kern="1200" err="1" smtClean="0"/>
                  <a:t>standard</a:t>
                </a:r>
                <a:endParaRPr lang="de-DE" sz="1900" kern="1200"/>
              </a:p>
            </p:txBody>
          </p:sp>
        </p:grpSp>
      </p:grpSp>
      <p:grpSp>
        <p:nvGrpSpPr>
          <p:cNvPr id="16" name="Gruppieren 15"/>
          <p:cNvGrpSpPr/>
          <p:nvPr/>
        </p:nvGrpSpPr>
        <p:grpSpPr>
          <a:xfrm>
            <a:off x="180678" y="1499377"/>
            <a:ext cx="8784976" cy="441012"/>
            <a:chOff x="179512" y="1187788"/>
            <a:chExt cx="8784976" cy="441012"/>
          </a:xfrm>
        </p:grpSpPr>
        <p:sp>
          <p:nvSpPr>
            <p:cNvPr id="14" name="Rechteck 13"/>
            <p:cNvSpPr/>
            <p:nvPr/>
          </p:nvSpPr>
          <p:spPr>
            <a:xfrm>
              <a:off x="179512" y="1187788"/>
              <a:ext cx="87849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err="1">
                  <a:latin typeface="Courier" pitchFamily="49" charset="0"/>
                </a:rPr>
                <a:t>cdo</a:t>
              </a:r>
              <a:r>
                <a:rPr lang="de-DE">
                  <a:latin typeface="Courier" pitchFamily="49" charset="0"/>
                </a:rPr>
                <a:t> cmor,cmip6_mip_tables/CMIP6_Amon.json </a:t>
              </a:r>
              <a:r>
                <a:rPr lang="de-DE" smtClean="0">
                  <a:latin typeface="Courier" pitchFamily="49" charset="0"/>
                </a:rPr>
                <a:t>example_interface.nc</a:t>
              </a:r>
              <a:endParaRPr lang="de-DE">
                <a:latin typeface="Courier" pitchFamily="49" charset="0"/>
              </a:endParaRPr>
            </a:p>
          </p:txBody>
        </p:sp>
        <p:sp>
          <p:nvSpPr>
            <p:cNvPr id="15" name="Ellipse 14"/>
            <p:cNvSpPr/>
            <p:nvPr/>
          </p:nvSpPr>
          <p:spPr>
            <a:xfrm>
              <a:off x="3707904" y="1187788"/>
              <a:ext cx="2232248" cy="44101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" name="Textfeld 3"/>
          <p:cNvSpPr txBox="1"/>
          <p:nvPr/>
        </p:nvSpPr>
        <p:spPr>
          <a:xfrm>
            <a:off x="471886" y="3212976"/>
            <a:ext cx="7920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mtClean="0"/>
              <a:t>The information of the MIP-table is not available to the operator, only for CMOR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mtClean="0"/>
              <a:t>It does not read the table once more because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mtClean="0"/>
              <a:t>Avoid repetition of CMOR´s work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mtClean="0"/>
              <a:t>Much </a:t>
            </a:r>
            <a:r>
              <a:rPr lang="de-DE" err="1" smtClean="0"/>
              <a:t>information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</a:t>
            </a:r>
            <a:r>
              <a:rPr lang="de-DE" err="1" smtClean="0"/>
              <a:t>gained</a:t>
            </a:r>
            <a:r>
              <a:rPr lang="de-DE" smtClean="0"/>
              <a:t> </a:t>
            </a:r>
            <a:r>
              <a:rPr lang="de-DE" err="1" smtClean="0"/>
              <a:t>by</a:t>
            </a:r>
            <a:r>
              <a:rPr lang="de-DE" smtClean="0"/>
              <a:t> </a:t>
            </a:r>
            <a:r>
              <a:rPr lang="de-DE" err="1" smtClean="0"/>
              <a:t>CDO´s</a:t>
            </a:r>
            <a:r>
              <a:rPr lang="de-DE" smtClean="0"/>
              <a:t> </a:t>
            </a:r>
            <a:r>
              <a:rPr lang="de-DE" err="1" smtClean="0"/>
              <a:t>data</a:t>
            </a:r>
            <a:r>
              <a:rPr lang="de-DE" smtClean="0"/>
              <a:t> </a:t>
            </a:r>
            <a:r>
              <a:rPr lang="de-DE" err="1" smtClean="0"/>
              <a:t>interface</a:t>
            </a:r>
            <a:endParaRPr lang="de-DE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mtClean="0"/>
              <a:t>The </a:t>
            </a:r>
            <a:r>
              <a:rPr lang="de-DE" err="1" smtClean="0"/>
              <a:t>user</a:t>
            </a:r>
            <a:r>
              <a:rPr lang="de-DE" smtClean="0"/>
              <a:t> </a:t>
            </a:r>
            <a:r>
              <a:rPr lang="de-DE" err="1" smtClean="0"/>
              <a:t>should</a:t>
            </a:r>
            <a:r>
              <a:rPr lang="de-DE" smtClean="0"/>
              <a:t> </a:t>
            </a:r>
            <a:r>
              <a:rPr lang="de-DE" err="1" smtClean="0"/>
              <a:t>be</a:t>
            </a:r>
            <a:r>
              <a:rPr lang="de-DE" smtClean="0"/>
              <a:t> </a:t>
            </a:r>
            <a:r>
              <a:rPr lang="de-DE" err="1" smtClean="0"/>
              <a:t>aware</a:t>
            </a:r>
            <a:r>
              <a:rPr lang="de-DE" smtClean="0"/>
              <a:t> </a:t>
            </a:r>
            <a:r>
              <a:rPr lang="de-DE" err="1" smtClean="0"/>
              <a:t>of</a:t>
            </a:r>
            <a:r>
              <a:rPr lang="de-DE" smtClean="0"/>
              <a:t> </a:t>
            </a:r>
            <a:r>
              <a:rPr lang="de-DE" err="1" smtClean="0"/>
              <a:t>the</a:t>
            </a:r>
            <a:r>
              <a:rPr lang="de-DE" smtClean="0"/>
              <a:t> </a:t>
            </a:r>
            <a:r>
              <a:rPr lang="de-DE" err="1" smtClean="0"/>
              <a:t>user´s</a:t>
            </a:r>
            <a:r>
              <a:rPr lang="de-DE" smtClean="0"/>
              <a:t> </a:t>
            </a:r>
            <a:r>
              <a:rPr lang="de-DE" err="1" smtClean="0"/>
              <a:t>input</a:t>
            </a:r>
            <a:r>
              <a:rPr lang="de-DE" smtClean="0"/>
              <a:t> </a:t>
            </a:r>
            <a:r>
              <a:rPr lang="de-DE" err="1" smtClean="0"/>
              <a:t>format</a:t>
            </a:r>
            <a:r>
              <a:rPr lang="de-DE"/>
              <a:t> </a:t>
            </a:r>
            <a:r>
              <a:rPr lang="de-DE" err="1" smtClean="0"/>
              <a:t>and</a:t>
            </a:r>
            <a:r>
              <a:rPr lang="de-DE" smtClean="0"/>
              <a:t> </a:t>
            </a:r>
            <a:r>
              <a:rPr lang="de-DE" err="1" smtClean="0"/>
              <a:t>the</a:t>
            </a:r>
            <a:r>
              <a:rPr lang="de-DE" smtClean="0"/>
              <a:t> </a:t>
            </a:r>
            <a:r>
              <a:rPr lang="de-DE" err="1" smtClean="0"/>
              <a:t>required</a:t>
            </a:r>
            <a:r>
              <a:rPr lang="de-DE" smtClean="0"/>
              <a:t> </a:t>
            </a:r>
            <a:r>
              <a:rPr lang="de-DE" err="1" smtClean="0"/>
              <a:t>format</a:t>
            </a:r>
            <a:r>
              <a:rPr lang="de-DE" smtClean="0"/>
              <a:t> </a:t>
            </a:r>
            <a:r>
              <a:rPr lang="de-DE" err="1" smtClean="0"/>
              <a:t>instead</a:t>
            </a:r>
            <a:r>
              <a:rPr lang="de-DE" smtClean="0"/>
              <a:t> </a:t>
            </a:r>
            <a:r>
              <a:rPr lang="de-DE" err="1" smtClean="0"/>
              <a:t>of</a:t>
            </a:r>
            <a:r>
              <a:rPr lang="de-DE" smtClean="0"/>
              <a:t> just </a:t>
            </a:r>
            <a:r>
              <a:rPr lang="de-DE" err="1" smtClean="0"/>
              <a:t>fitting</a:t>
            </a:r>
            <a:r>
              <a:rPr lang="de-DE" smtClean="0"/>
              <a:t> </a:t>
            </a:r>
            <a:r>
              <a:rPr lang="de-DE" err="1" smtClean="0"/>
              <a:t>the</a:t>
            </a:r>
            <a:r>
              <a:rPr lang="de-DE" smtClean="0"/>
              <a:t> </a:t>
            </a:r>
            <a:r>
              <a:rPr lang="de-DE" err="1" smtClean="0"/>
              <a:t>data</a:t>
            </a:r>
            <a:r>
              <a:rPr lang="de-DE" smtClean="0"/>
              <a:t> </a:t>
            </a:r>
            <a:r>
              <a:rPr lang="de-DE" err="1" smtClean="0"/>
              <a:t>until</a:t>
            </a:r>
            <a:r>
              <a:rPr lang="de-DE" smtClean="0"/>
              <a:t> CMOR </a:t>
            </a:r>
            <a:r>
              <a:rPr lang="de-DE" err="1" smtClean="0"/>
              <a:t>works</a:t>
            </a:r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471886" y="5383857"/>
            <a:ext cx="7339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>
                <a:sym typeface="Wingdings" panose="05000000000000000000" pitchFamily="2" charset="2"/>
              </a:rPr>
              <a:t> </a:t>
            </a:r>
            <a:r>
              <a:rPr lang="de-DE" err="1" smtClean="0">
                <a:sym typeface="Wingdings" panose="05000000000000000000" pitchFamily="2" charset="2"/>
              </a:rPr>
              <a:t>Some</a:t>
            </a:r>
            <a:r>
              <a:rPr lang="de-DE" smtClean="0">
                <a:sym typeface="Wingdings" panose="05000000000000000000" pitchFamily="2" charset="2"/>
              </a:rPr>
              <a:t> </a:t>
            </a:r>
            <a:r>
              <a:rPr lang="de-DE" err="1" smtClean="0">
                <a:sym typeface="Wingdings" panose="05000000000000000000" pitchFamily="2" charset="2"/>
              </a:rPr>
              <a:t>information</a:t>
            </a:r>
            <a:r>
              <a:rPr lang="de-DE" smtClean="0">
                <a:sym typeface="Wingdings" panose="05000000000000000000" pitchFamily="2" charset="2"/>
              </a:rPr>
              <a:t> </a:t>
            </a:r>
            <a:r>
              <a:rPr lang="de-DE" err="1" smtClean="0">
                <a:sym typeface="Wingdings" panose="05000000000000000000" pitchFamily="2" charset="2"/>
              </a:rPr>
              <a:t>has</a:t>
            </a:r>
            <a:r>
              <a:rPr lang="de-DE" smtClean="0">
                <a:sym typeface="Wingdings" panose="05000000000000000000" pitchFamily="2" charset="2"/>
              </a:rPr>
              <a:t> </a:t>
            </a:r>
            <a:r>
              <a:rPr lang="de-DE" err="1" smtClean="0">
                <a:sym typeface="Wingdings" panose="05000000000000000000" pitchFamily="2" charset="2"/>
              </a:rPr>
              <a:t>to</a:t>
            </a:r>
            <a:r>
              <a:rPr lang="de-DE" smtClean="0">
                <a:sym typeface="Wingdings" panose="05000000000000000000" pitchFamily="2" charset="2"/>
              </a:rPr>
              <a:t> </a:t>
            </a:r>
            <a:r>
              <a:rPr lang="de-DE" err="1" smtClean="0">
                <a:sym typeface="Wingdings" panose="05000000000000000000" pitchFamily="2" charset="2"/>
              </a:rPr>
              <a:t>be</a:t>
            </a:r>
            <a:r>
              <a:rPr lang="de-DE" smtClean="0">
                <a:sym typeface="Wingdings" panose="05000000000000000000" pitchFamily="2" charset="2"/>
              </a:rPr>
              <a:t> </a:t>
            </a:r>
            <a:r>
              <a:rPr lang="de-DE" err="1" smtClean="0">
                <a:sym typeface="Wingdings" panose="05000000000000000000" pitchFamily="2" charset="2"/>
              </a:rPr>
              <a:t>passed</a:t>
            </a:r>
            <a:r>
              <a:rPr lang="de-DE" smtClean="0">
                <a:sym typeface="Wingdings" panose="05000000000000000000" pitchFamily="2" charset="2"/>
              </a:rPr>
              <a:t> </a:t>
            </a:r>
            <a:r>
              <a:rPr lang="de-DE" err="1" smtClean="0">
                <a:sym typeface="Wingdings" panose="05000000000000000000" pitchFamily="2" charset="2"/>
              </a:rPr>
              <a:t>to</a:t>
            </a:r>
            <a:r>
              <a:rPr lang="de-DE" smtClean="0">
                <a:sym typeface="Wingdings" panose="05000000000000000000" pitchFamily="2" charset="2"/>
              </a:rPr>
              <a:t> </a:t>
            </a:r>
            <a:r>
              <a:rPr lang="de-DE" err="1" smtClean="0">
                <a:sym typeface="Wingdings" panose="05000000000000000000" pitchFamily="2" charset="2"/>
              </a:rPr>
              <a:t>the</a:t>
            </a:r>
            <a:r>
              <a:rPr lang="de-DE" smtClean="0">
                <a:sym typeface="Wingdings" panose="05000000000000000000" pitchFamily="2" charset="2"/>
              </a:rPr>
              <a:t> </a:t>
            </a:r>
            <a:r>
              <a:rPr lang="de-DE" err="1" smtClean="0">
                <a:sym typeface="Wingdings" panose="05000000000000000000" pitchFamily="2" charset="2"/>
              </a:rPr>
              <a:t>operator</a:t>
            </a:r>
            <a:r>
              <a:rPr lang="de-DE" smtClean="0">
                <a:sym typeface="Wingdings" panose="05000000000000000000" pitchFamily="2" charset="2"/>
              </a:rPr>
              <a:t> </a:t>
            </a:r>
            <a:r>
              <a:rPr lang="de-DE" err="1" smtClean="0">
                <a:sym typeface="Wingdings" panose="05000000000000000000" pitchFamily="2" charset="2"/>
              </a:rPr>
              <a:t>allthough</a:t>
            </a:r>
            <a:r>
              <a:rPr lang="de-DE" smtClean="0">
                <a:sym typeface="Wingdings" panose="05000000000000000000" pitchFamily="2" charset="2"/>
              </a:rPr>
              <a:t> </a:t>
            </a:r>
            <a:r>
              <a:rPr lang="de-DE" err="1" smtClean="0">
                <a:sym typeface="Wingdings" panose="05000000000000000000" pitchFamily="2" charset="2"/>
              </a:rPr>
              <a:t>it</a:t>
            </a:r>
            <a:r>
              <a:rPr lang="de-DE" smtClean="0">
                <a:sym typeface="Wingdings" panose="05000000000000000000" pitchFamily="2" charset="2"/>
              </a:rPr>
              <a:t> </a:t>
            </a:r>
            <a:r>
              <a:rPr lang="de-DE" err="1" smtClean="0">
                <a:sym typeface="Wingdings" panose="05000000000000000000" pitchFamily="2" charset="2"/>
              </a:rPr>
              <a:t>is</a:t>
            </a:r>
            <a:r>
              <a:rPr lang="de-DE" smtClean="0">
                <a:sym typeface="Wingdings" panose="05000000000000000000" pitchFamily="2" charset="2"/>
              </a:rPr>
              <a:t> </a:t>
            </a:r>
            <a:r>
              <a:rPr lang="de-DE" err="1" smtClean="0">
                <a:sym typeface="Wingdings" panose="05000000000000000000" pitchFamily="2" charset="2"/>
              </a:rPr>
              <a:t>available</a:t>
            </a:r>
            <a:r>
              <a:rPr lang="de-DE" smtClean="0">
                <a:sym typeface="Wingdings" panose="05000000000000000000" pitchFamily="2" charset="2"/>
              </a:rPr>
              <a:t> </a:t>
            </a:r>
            <a:r>
              <a:rPr lang="de-DE" err="1" smtClean="0">
                <a:sym typeface="Wingdings" panose="05000000000000000000" pitchFamily="2" charset="2"/>
              </a:rPr>
              <a:t>from</a:t>
            </a:r>
            <a:r>
              <a:rPr lang="de-DE" smtClean="0">
                <a:sym typeface="Wingdings" panose="05000000000000000000" pitchFamily="2" charset="2"/>
              </a:rPr>
              <a:t> </a:t>
            </a:r>
            <a:r>
              <a:rPr lang="de-DE" err="1" smtClean="0">
                <a:sym typeface="Wingdings" panose="05000000000000000000" pitchFamily="2" charset="2"/>
              </a:rPr>
              <a:t>the</a:t>
            </a:r>
            <a:r>
              <a:rPr lang="de-DE" smtClean="0">
                <a:sym typeface="Wingdings" panose="05000000000000000000" pitchFamily="2" charset="2"/>
              </a:rPr>
              <a:t> MIP-</a:t>
            </a:r>
            <a:r>
              <a:rPr lang="de-DE" err="1" smtClean="0">
                <a:sym typeface="Wingdings" panose="05000000000000000000" pitchFamily="2" charset="2"/>
              </a:rPr>
              <a:t>table</a:t>
            </a:r>
            <a:r>
              <a:rPr lang="de-DE" smtClean="0">
                <a:sym typeface="Wingdings" panose="05000000000000000000" pitchFamily="2" charset="2"/>
              </a:rPr>
              <a:t>.</a:t>
            </a:r>
            <a:endParaRPr lang="en-US"/>
          </a:p>
        </p:txBody>
      </p:sp>
      <p:sp>
        <p:nvSpPr>
          <p:cNvPr id="21" name="Rechteck 20"/>
          <p:cNvSpPr/>
          <p:nvPr/>
        </p:nvSpPr>
        <p:spPr>
          <a:xfrm>
            <a:off x="0" y="679957"/>
            <a:ext cx="2232248" cy="323165"/>
          </a:xfrm>
          <a:prstGeom prst="rect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Rechteck 21"/>
          <p:cNvSpPr/>
          <p:nvPr/>
        </p:nvSpPr>
        <p:spPr>
          <a:xfrm>
            <a:off x="0" y="665952"/>
            <a:ext cx="2232248" cy="32316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900" kern="1200" smtClean="0"/>
              <a:t>CMIP </a:t>
            </a:r>
            <a:r>
              <a:rPr lang="de-DE" sz="1900" kern="1200" err="1" smtClean="0"/>
              <a:t>data</a:t>
            </a:r>
            <a:r>
              <a:rPr lang="de-DE" sz="1900" kern="1200" smtClean="0"/>
              <a:t> </a:t>
            </a:r>
            <a:r>
              <a:rPr lang="de-DE" sz="1900" kern="1200" err="1" smtClean="0"/>
              <a:t>standard</a:t>
            </a:r>
            <a:endParaRPr lang="de-DE" sz="1900" kern="1200"/>
          </a:p>
        </p:txBody>
      </p:sp>
      <p:sp>
        <p:nvSpPr>
          <p:cNvPr id="18" name="Textfeld 17"/>
          <p:cNvSpPr txBox="1"/>
          <p:nvPr/>
        </p:nvSpPr>
        <p:spPr>
          <a:xfrm>
            <a:off x="3275972" y="818456"/>
            <a:ext cx="1514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>
              <a:buFont typeface="+mj-lt"/>
              <a:buAutoNum type="romanUcPeriod"/>
            </a:pPr>
            <a:r>
              <a:rPr lang="de-DE" b="1" smtClean="0">
                <a:solidFill>
                  <a:schemeClr val="accent1"/>
                </a:solidFill>
              </a:rPr>
              <a:t>MIP </a:t>
            </a:r>
            <a:r>
              <a:rPr lang="de-DE" b="1" err="1" smtClean="0">
                <a:solidFill>
                  <a:schemeClr val="accent1"/>
                </a:solidFill>
              </a:rPr>
              <a:t>table</a:t>
            </a:r>
            <a:endParaRPr lang="de-DE" b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5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19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21" name="Rechteck 20"/>
          <p:cNvSpPr/>
          <p:nvPr/>
        </p:nvSpPr>
        <p:spPr>
          <a:xfrm>
            <a:off x="0" y="679957"/>
            <a:ext cx="2232248" cy="323165"/>
          </a:xfrm>
          <a:prstGeom prst="rect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Rechteck 21"/>
          <p:cNvSpPr/>
          <p:nvPr/>
        </p:nvSpPr>
        <p:spPr>
          <a:xfrm>
            <a:off x="0" y="665952"/>
            <a:ext cx="2232248" cy="32316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900" kern="1200" smtClean="0"/>
              <a:t>CMIP </a:t>
            </a:r>
            <a:r>
              <a:rPr lang="de-DE" sz="1900" kern="1200" err="1" smtClean="0"/>
              <a:t>data</a:t>
            </a:r>
            <a:r>
              <a:rPr lang="de-DE" sz="1900" kern="1200" smtClean="0"/>
              <a:t> </a:t>
            </a:r>
            <a:r>
              <a:rPr lang="de-DE" sz="1900" kern="1200" err="1" smtClean="0"/>
              <a:t>standard</a:t>
            </a:r>
            <a:endParaRPr lang="de-DE" sz="1900" kern="1200"/>
          </a:p>
        </p:txBody>
      </p:sp>
      <p:sp>
        <p:nvSpPr>
          <p:cNvPr id="20" name="Textfeld 19"/>
          <p:cNvSpPr txBox="1"/>
          <p:nvPr/>
        </p:nvSpPr>
        <p:spPr>
          <a:xfrm>
            <a:off x="471886" y="2348880"/>
            <a:ext cx="78445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 </a:t>
            </a:r>
            <a:r>
              <a:rPr lang="en-US" b="1" dirty="0" smtClean="0"/>
              <a:t>CMOR-variable</a:t>
            </a:r>
            <a:r>
              <a:rPr lang="en-US" dirty="0" smtClean="0"/>
              <a:t>  is the </a:t>
            </a:r>
            <a:r>
              <a:rPr lang="en-US" i="1" dirty="0" smtClean="0"/>
              <a:t>unique</a:t>
            </a:r>
            <a:r>
              <a:rPr lang="en-US" dirty="0" smtClean="0"/>
              <a:t> combination of the </a:t>
            </a:r>
            <a:r>
              <a:rPr lang="en-US" dirty="0" err="1" smtClean="0">
                <a:latin typeface="Courier"/>
              </a:rPr>
              <a:t>cmor_name</a:t>
            </a:r>
            <a:r>
              <a:rPr lang="en-US" dirty="0" smtClean="0"/>
              <a:t> and the corresponding </a:t>
            </a:r>
            <a:r>
              <a:rPr lang="en-US" b="1" dirty="0" smtClean="0"/>
              <a:t>MIP-table</a:t>
            </a:r>
            <a:r>
              <a:rPr lang="en-US" dirty="0" smtClean="0"/>
              <a:t> which includes the </a:t>
            </a:r>
            <a:r>
              <a:rPr lang="en-US" dirty="0" err="1" smtClean="0">
                <a:latin typeface="Courier"/>
              </a:rPr>
              <a:t>cmor_name</a:t>
            </a:r>
            <a:endParaRPr lang="en-US" dirty="0">
              <a:latin typeface="Courier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ourier"/>
                <a:sym typeface="Wingdings" pitchFamily="2" charset="2"/>
              </a:rPr>
              <a:t></a:t>
            </a:r>
            <a:r>
              <a:rPr lang="en-US" dirty="0" smtClean="0">
                <a:sym typeface="Wingdings" pitchFamily="2" charset="2"/>
              </a:rPr>
              <a:t> Air temperature can have different requirements when monthly aggregated ( CMIP6_Amon.json ) compared to when daily aggregated (CMIP6_Aday.json).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ym typeface="Wingdings" pitchFamily="2" charset="2"/>
              </a:rPr>
              <a:t>The </a:t>
            </a:r>
            <a:r>
              <a:rPr lang="en-US" dirty="0" err="1" smtClean="0">
                <a:sym typeface="Wingdings" pitchFamily="2" charset="2"/>
              </a:rPr>
              <a:t>outfile</a:t>
            </a:r>
            <a:r>
              <a:rPr lang="en-US" dirty="0" smtClean="0">
                <a:sym typeface="Wingdings" pitchFamily="2" charset="2"/>
              </a:rPr>
              <a:t> variable name does not need to be the </a:t>
            </a:r>
            <a:r>
              <a:rPr lang="en-US" dirty="0" err="1" smtClean="0">
                <a:latin typeface="Courier"/>
                <a:sym typeface="Wingdings" pitchFamily="2" charset="2"/>
              </a:rPr>
              <a:t>cmor_name</a:t>
            </a:r>
            <a:r>
              <a:rPr lang="en-US" dirty="0" smtClean="0">
                <a:sym typeface="Wingdings" pitchFamily="2" charset="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0630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2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aphicFrame>
        <p:nvGraphicFramePr>
          <p:cNvPr id="4" name="Diagramm 3"/>
          <p:cNvGraphicFramePr/>
          <p:nvPr>
            <p:extLst>
              <p:ext uri="{D42A27DB-BD31-4B8C-83A1-F6EECF244321}">
                <p14:modId xmlns:p14="http://schemas.microsoft.com/office/powerpoint/2010/main" val="2716116883"/>
              </p:ext>
            </p:extLst>
          </p:nvPr>
        </p:nvGraphicFramePr>
        <p:xfrm>
          <a:off x="125760" y="764704"/>
          <a:ext cx="8892480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725701" y="4797152"/>
            <a:ext cx="75892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„</a:t>
            </a:r>
            <a:r>
              <a:rPr lang="de-DE" b="1" dirty="0" err="1" smtClean="0"/>
              <a:t>Systematic</a:t>
            </a:r>
            <a:r>
              <a:rPr lang="de-DE" dirty="0" smtClean="0"/>
              <a:t> </a:t>
            </a:r>
            <a:r>
              <a:rPr lang="de-DE" dirty="0" err="1" smtClean="0"/>
              <a:t>analysis</a:t>
            </a:r>
            <a:r>
              <a:rPr lang="de-DE" dirty="0" smtClean="0"/>
              <a:t> </a:t>
            </a:r>
            <a:r>
              <a:rPr lang="de-DE" dirty="0" err="1" smtClean="0"/>
              <a:t>across</a:t>
            </a:r>
            <a:r>
              <a:rPr lang="de-DE" dirty="0" smtClean="0"/>
              <a:t> </a:t>
            </a:r>
            <a:r>
              <a:rPr lang="de-DE" dirty="0" err="1" smtClean="0"/>
              <a:t>models</a:t>
            </a:r>
            <a:r>
              <a:rPr lang="de-DE" dirty="0" smtClean="0"/>
              <a:t> </a:t>
            </a:r>
            <a:r>
              <a:rPr lang="de-DE" dirty="0" err="1" smtClean="0"/>
              <a:t>only</a:t>
            </a:r>
            <a:r>
              <a:rPr lang="de-DE" dirty="0" smtClean="0"/>
              <a:t> easy </a:t>
            </a:r>
            <a:r>
              <a:rPr lang="de-DE" dirty="0" err="1" smtClean="0"/>
              <a:t>to</a:t>
            </a:r>
            <a:r>
              <a:rPr lang="de-DE" dirty="0" smtClean="0"/>
              <a:t> do </a:t>
            </a:r>
            <a:r>
              <a:rPr lang="de-DE" dirty="0" err="1" smtClean="0"/>
              <a:t>if</a:t>
            </a:r>
            <a:r>
              <a:rPr lang="de-DE" dirty="0" smtClean="0"/>
              <a:t> </a:t>
            </a:r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output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written</a:t>
            </a:r>
            <a:r>
              <a:rPr lang="de-DE" dirty="0" smtClean="0"/>
              <a:t> in</a:t>
            </a:r>
          </a:p>
          <a:p>
            <a:pPr marL="285750" indent="-285750">
              <a:buFontTx/>
              <a:buChar char="-"/>
            </a:pPr>
            <a:r>
              <a:rPr lang="de-DE" dirty="0" smtClean="0"/>
              <a:t>a </a:t>
            </a:r>
            <a:r>
              <a:rPr lang="en-US" dirty="0" smtClean="0"/>
              <a:t>common</a:t>
            </a:r>
            <a:r>
              <a:rPr lang="de-DE" dirty="0" smtClean="0"/>
              <a:t> </a:t>
            </a:r>
            <a:r>
              <a:rPr lang="de-DE" dirty="0" err="1" smtClean="0"/>
              <a:t>format</a:t>
            </a:r>
            <a:endParaRPr lang="de-DE" dirty="0" smtClean="0"/>
          </a:p>
          <a:p>
            <a:pPr marL="285750" indent="-285750">
              <a:buFontTx/>
              <a:buChar char="-"/>
            </a:pP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files</a:t>
            </a:r>
            <a:r>
              <a:rPr lang="de-DE" dirty="0" smtClean="0"/>
              <a:t> </a:t>
            </a:r>
            <a:r>
              <a:rPr lang="de-DE" dirty="0" err="1" smtClean="0"/>
              <a:t>structured</a:t>
            </a:r>
            <a:r>
              <a:rPr lang="de-DE" dirty="0" smtClean="0"/>
              <a:t> </a:t>
            </a:r>
            <a:r>
              <a:rPr lang="de-DE" dirty="0" err="1" smtClean="0"/>
              <a:t>similary</a:t>
            </a:r>
            <a:endParaRPr lang="de-DE" dirty="0" smtClean="0"/>
          </a:p>
          <a:p>
            <a:pPr marL="285750" indent="-285750">
              <a:buFontTx/>
              <a:buChar char="-"/>
            </a:pP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sufficient</a:t>
            </a:r>
            <a:r>
              <a:rPr lang="de-DE" dirty="0" smtClean="0"/>
              <a:t> </a:t>
            </a:r>
            <a:r>
              <a:rPr lang="de-DE" dirty="0" err="1" smtClean="0"/>
              <a:t>metadata</a:t>
            </a:r>
            <a:r>
              <a:rPr lang="de-DE" dirty="0" smtClean="0"/>
              <a:t> </a:t>
            </a:r>
            <a:r>
              <a:rPr lang="de-DE" dirty="0" err="1" smtClean="0"/>
              <a:t>uniformly</a:t>
            </a:r>
            <a:r>
              <a:rPr lang="de-DE" dirty="0" smtClean="0"/>
              <a:t> </a:t>
            </a:r>
            <a:r>
              <a:rPr lang="de-DE" dirty="0" err="1" smtClean="0"/>
              <a:t>stored</a:t>
            </a:r>
            <a:r>
              <a:rPr lang="de-DE" dirty="0" smtClean="0"/>
              <a:t>“</a:t>
            </a:r>
            <a:endParaRPr lang="de-DE" dirty="0"/>
          </a:p>
        </p:txBody>
      </p:sp>
      <p:sp>
        <p:nvSpPr>
          <p:cNvPr id="8" name="Nach oben gekrümmter Pfeil 7"/>
          <p:cNvSpPr/>
          <p:nvPr/>
        </p:nvSpPr>
        <p:spPr>
          <a:xfrm>
            <a:off x="1979712" y="3356992"/>
            <a:ext cx="2088232" cy="64807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9" name="Nach oben gekrümmter Pfeil 8"/>
          <p:cNvSpPr/>
          <p:nvPr/>
        </p:nvSpPr>
        <p:spPr>
          <a:xfrm>
            <a:off x="4520330" y="3278882"/>
            <a:ext cx="3508054" cy="108622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1" name="Nach oben gekrümmter Pfeil 10"/>
          <p:cNvSpPr/>
          <p:nvPr/>
        </p:nvSpPr>
        <p:spPr>
          <a:xfrm flipH="1">
            <a:off x="5133353" y="3278882"/>
            <a:ext cx="1880592" cy="57606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2488151" y="3462826"/>
            <a:ext cx="870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err="1" smtClean="0"/>
              <a:t>defines</a:t>
            </a:r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5686972" y="3356992"/>
            <a:ext cx="863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err="1" smtClean="0"/>
              <a:t>creates</a:t>
            </a:r>
            <a:endParaRPr lang="de-DE"/>
          </a:p>
        </p:txBody>
      </p:sp>
      <p:sp>
        <p:nvSpPr>
          <p:cNvPr id="14" name="Textfeld 13"/>
          <p:cNvSpPr txBox="1"/>
          <p:nvPr/>
        </p:nvSpPr>
        <p:spPr>
          <a:xfrm>
            <a:off x="5630270" y="3977511"/>
            <a:ext cx="1106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err="1" smtClean="0"/>
              <a:t>is</a:t>
            </a:r>
            <a:r>
              <a:rPr lang="de-DE" smtClean="0"/>
              <a:t> </a:t>
            </a:r>
            <a:r>
              <a:rPr lang="de-DE" err="1" smtClean="0"/>
              <a:t>used</a:t>
            </a:r>
            <a:r>
              <a:rPr lang="de-DE" smtClean="0"/>
              <a:t> </a:t>
            </a:r>
            <a:r>
              <a:rPr lang="de-DE" err="1" smtClean="0"/>
              <a:t>by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672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1" grpId="0" animBg="1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20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8" name="Textfeld 7"/>
          <p:cNvSpPr txBox="1"/>
          <p:nvPr/>
        </p:nvSpPr>
        <p:spPr>
          <a:xfrm>
            <a:off x="1972336" y="1484784"/>
            <a:ext cx="60560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</a:t>
            </a:r>
            <a:r>
              <a:rPr lang="en-US" b="1" dirty="0" smtClean="0"/>
              <a:t>Controlled Vocabulary </a:t>
            </a:r>
            <a:r>
              <a:rPr lang="en-US" dirty="0" smtClean="0"/>
              <a:t>(CV) is a special MIP-table and defines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en-US" dirty="0" smtClean="0"/>
              <a:t>required and optional CMIP attributes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en-US" dirty="0" smtClean="0"/>
              <a:t>allowed values for attributes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en-US" dirty="0" smtClean="0"/>
              <a:t>restrictions resulting from a setting of attributes (e.g. min. simulation years of an experiment)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en-US" dirty="0" smtClean="0"/>
              <a:t>whether additional attributes must be specified for special cases (e.g. parent attributes ) 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683568" y="3515598"/>
            <a:ext cx="556113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CMIP6_CV.json:</a:t>
            </a:r>
          </a:p>
          <a:p>
            <a:endParaRPr lang="de-DE"/>
          </a:p>
          <a:p>
            <a:r>
              <a:rPr lang="de-DE" smtClean="0">
                <a:latin typeface="Courier" pitchFamily="49" charset="0"/>
              </a:rPr>
              <a:t>{</a:t>
            </a:r>
          </a:p>
          <a:p>
            <a:r>
              <a:rPr lang="de-DE" smtClean="0">
                <a:latin typeface="Courier" pitchFamily="49" charset="0"/>
              </a:rPr>
              <a:t>    „CV“:{</a:t>
            </a:r>
          </a:p>
          <a:p>
            <a:r>
              <a:rPr lang="de-DE">
                <a:latin typeface="Courier" pitchFamily="49" charset="0"/>
              </a:rPr>
              <a:t> </a:t>
            </a:r>
            <a:r>
              <a:rPr lang="de-DE" smtClean="0">
                <a:latin typeface="Courier" pitchFamily="49" charset="0"/>
              </a:rPr>
              <a:t>        „</a:t>
            </a:r>
            <a:r>
              <a:rPr lang="de-DE" err="1" smtClean="0">
                <a:latin typeface="Courier" pitchFamily="49" charset="0"/>
              </a:rPr>
              <a:t>required_global_attributes</a:t>
            </a:r>
            <a:r>
              <a:rPr lang="de-DE" smtClean="0">
                <a:latin typeface="Courier" pitchFamily="49" charset="0"/>
              </a:rPr>
              <a:t>“:[</a:t>
            </a:r>
          </a:p>
          <a:p>
            <a:r>
              <a:rPr lang="de-DE">
                <a:latin typeface="Courier" pitchFamily="49" charset="0"/>
              </a:rPr>
              <a:t> </a:t>
            </a:r>
            <a:r>
              <a:rPr lang="de-DE" smtClean="0">
                <a:latin typeface="Courier" pitchFamily="49" charset="0"/>
              </a:rPr>
              <a:t>            „</a:t>
            </a:r>
            <a:r>
              <a:rPr lang="de-DE" err="1" smtClean="0">
                <a:latin typeface="Courier" pitchFamily="49" charset="0"/>
              </a:rPr>
              <a:t>Conventions</a:t>
            </a:r>
            <a:r>
              <a:rPr lang="de-DE" smtClean="0">
                <a:latin typeface="Courier" pitchFamily="49" charset="0"/>
              </a:rPr>
              <a:t>“,</a:t>
            </a:r>
          </a:p>
          <a:p>
            <a:r>
              <a:rPr lang="de-DE">
                <a:latin typeface="Courier" pitchFamily="49" charset="0"/>
              </a:rPr>
              <a:t> </a:t>
            </a:r>
            <a:r>
              <a:rPr lang="de-DE" smtClean="0">
                <a:latin typeface="Courier" pitchFamily="49" charset="0"/>
              </a:rPr>
              <a:t>            „</a:t>
            </a:r>
            <a:r>
              <a:rPr lang="de-DE" err="1" smtClean="0">
                <a:latin typeface="Courier" pitchFamily="49" charset="0"/>
              </a:rPr>
              <a:t>activity_id</a:t>
            </a:r>
            <a:r>
              <a:rPr lang="de-DE" smtClean="0">
                <a:latin typeface="Courier" pitchFamily="49" charset="0"/>
              </a:rPr>
              <a:t>“,</a:t>
            </a:r>
          </a:p>
          <a:p>
            <a:r>
              <a:rPr lang="de-DE">
                <a:latin typeface="Courier" pitchFamily="49" charset="0"/>
              </a:rPr>
              <a:t> </a:t>
            </a:r>
            <a:r>
              <a:rPr lang="de-DE" smtClean="0">
                <a:latin typeface="Courier" pitchFamily="49" charset="0"/>
              </a:rPr>
              <a:t>            „</a:t>
            </a:r>
            <a:r>
              <a:rPr lang="de-DE" err="1" smtClean="0">
                <a:latin typeface="Courier" pitchFamily="49" charset="0"/>
              </a:rPr>
              <a:t>creation_date</a:t>
            </a:r>
            <a:r>
              <a:rPr lang="de-DE" smtClean="0">
                <a:latin typeface="Courier" pitchFamily="49" charset="0"/>
              </a:rPr>
              <a:t>“,</a:t>
            </a:r>
          </a:p>
          <a:p>
            <a:r>
              <a:rPr lang="de-DE">
                <a:latin typeface="Courier" pitchFamily="49" charset="0"/>
              </a:rPr>
              <a:t> </a:t>
            </a:r>
            <a:r>
              <a:rPr lang="de-DE" smtClean="0">
                <a:latin typeface="Courier" pitchFamily="49" charset="0"/>
              </a:rPr>
              <a:t>            „</a:t>
            </a:r>
            <a:r>
              <a:rPr lang="de-DE" err="1" smtClean="0">
                <a:latin typeface="Courier" pitchFamily="49" charset="0"/>
              </a:rPr>
              <a:t>experiment</a:t>
            </a:r>
            <a:r>
              <a:rPr lang="de-DE" smtClean="0">
                <a:latin typeface="Courier" pitchFamily="49" charset="0"/>
              </a:rPr>
              <a:t>“,</a:t>
            </a:r>
          </a:p>
          <a:p>
            <a:r>
              <a:rPr lang="de-DE">
                <a:latin typeface="Courier" pitchFamily="49" charset="0"/>
              </a:rPr>
              <a:t> </a:t>
            </a:r>
            <a:r>
              <a:rPr lang="de-DE" smtClean="0">
                <a:latin typeface="Courier" pitchFamily="49" charset="0"/>
              </a:rPr>
              <a:t>            „</a:t>
            </a:r>
            <a:r>
              <a:rPr lang="de-DE" err="1" smtClean="0">
                <a:latin typeface="Courier" pitchFamily="49" charset="0"/>
              </a:rPr>
              <a:t>experiment_id</a:t>
            </a:r>
            <a:r>
              <a:rPr lang="de-DE" smtClean="0">
                <a:latin typeface="Courier" pitchFamily="49" charset="0"/>
              </a:rPr>
              <a:t>“,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3275972" y="818456"/>
            <a:ext cx="1619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chemeClr val="accent1"/>
                </a:solidFill>
              </a:rPr>
              <a:t>CMIP6_CV.json</a:t>
            </a:r>
            <a:endParaRPr lang="de-DE" b="1" dirty="0">
              <a:solidFill>
                <a:schemeClr val="accent1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679957"/>
            <a:ext cx="2232248" cy="588803"/>
          </a:xfrm>
          <a:prstGeom prst="rect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Rechteck 11"/>
          <p:cNvSpPr/>
          <p:nvPr/>
        </p:nvSpPr>
        <p:spPr>
          <a:xfrm>
            <a:off x="0" y="665952"/>
            <a:ext cx="2232248" cy="67481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900" kern="1200" smtClean="0"/>
              <a:t>CMIP (</a:t>
            </a:r>
            <a:r>
              <a:rPr lang="de-DE" sz="1900" kern="1200" err="1" smtClean="0"/>
              <a:t>meta</a:t>
            </a:r>
            <a:r>
              <a:rPr lang="de-DE" sz="1900" kern="1200" smtClean="0"/>
              <a:t>) </a:t>
            </a:r>
            <a:r>
              <a:rPr lang="de-DE" sz="1900" kern="1200" err="1" smtClean="0"/>
              <a:t>data</a:t>
            </a:r>
            <a:r>
              <a:rPr lang="de-DE" sz="1900" kern="1200" smtClean="0"/>
              <a:t> </a:t>
            </a:r>
            <a:r>
              <a:rPr lang="de-DE" sz="1900" kern="1200" err="1" smtClean="0"/>
              <a:t>standard</a:t>
            </a:r>
            <a:endParaRPr lang="de-DE" sz="1900" kern="1200"/>
          </a:p>
        </p:txBody>
      </p:sp>
    </p:spTree>
    <p:extLst>
      <p:ext uri="{BB962C8B-B14F-4D97-AF65-F5344CB8AC3E}">
        <p14:creationId xmlns:p14="http://schemas.microsoft.com/office/powerpoint/2010/main" val="77313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21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BE5667B-32C0-4C89-A046-AD97EA7A9BBB}" type="datetime1">
              <a:rPr lang="de-DE" smtClean="0"/>
              <a:t>09.10.2017</a:t>
            </a:fld>
            <a:endParaRPr lang="en-US"/>
          </a:p>
        </p:txBody>
      </p:sp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1014063931"/>
              </p:ext>
            </p:extLst>
          </p:nvPr>
        </p:nvGraphicFramePr>
        <p:xfrm>
          <a:off x="0" y="401318"/>
          <a:ext cx="9144000" cy="6340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9" name="Gruppieren 8"/>
          <p:cNvGrpSpPr/>
          <p:nvPr/>
        </p:nvGrpSpPr>
        <p:grpSpPr>
          <a:xfrm>
            <a:off x="2826057" y="785863"/>
            <a:ext cx="3534105" cy="967831"/>
            <a:chOff x="2826057" y="785863"/>
            <a:chExt cx="3534105" cy="967831"/>
          </a:xfrm>
        </p:grpSpPr>
        <p:sp>
          <p:nvSpPr>
            <p:cNvPr id="2" name="Textfeld 1"/>
            <p:cNvSpPr txBox="1"/>
            <p:nvPr/>
          </p:nvSpPr>
          <p:spPr>
            <a:xfrm>
              <a:off x="3729980" y="785863"/>
              <a:ext cx="196438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AutoNum type="romanUcPeriod"/>
              </a:pPr>
              <a:r>
                <a:rPr lang="de-DE" b="1" dirty="0" smtClean="0">
                  <a:solidFill>
                    <a:schemeClr val="accent1"/>
                  </a:solidFill>
                </a:rPr>
                <a:t> MIP-</a:t>
              </a:r>
              <a:r>
                <a:rPr lang="de-DE" b="1" dirty="0" err="1" smtClean="0">
                  <a:solidFill>
                    <a:schemeClr val="accent1"/>
                  </a:solidFill>
                </a:rPr>
                <a:t>table</a:t>
              </a:r>
              <a:endParaRPr lang="de-DE" b="1" dirty="0" smtClean="0">
                <a:solidFill>
                  <a:schemeClr val="accent1"/>
                </a:solidFill>
              </a:endParaRPr>
            </a:p>
            <a:p>
              <a:pPr marL="400050" indent="-400050">
                <a:buFont typeface="+mj-lt"/>
                <a:buAutoNum type="romanUcPeriod"/>
              </a:pPr>
              <a:r>
                <a:rPr lang="de-DE" dirty="0" smtClean="0"/>
                <a:t>Info-</a:t>
              </a:r>
              <a:r>
                <a:rPr lang="de-DE" dirty="0" err="1" smtClean="0"/>
                <a:t>tables</a:t>
              </a:r>
              <a:endParaRPr lang="de-DE" dirty="0" smtClean="0"/>
            </a:p>
            <a:p>
              <a:pPr marL="342900" indent="-342900">
                <a:buAutoNum type="romanUcPeriod"/>
              </a:pPr>
              <a:r>
                <a:rPr lang="de-DE" dirty="0" smtClean="0"/>
                <a:t> Mapping-</a:t>
              </a:r>
              <a:r>
                <a:rPr lang="de-DE" dirty="0" err="1" smtClean="0"/>
                <a:t>table</a:t>
              </a:r>
              <a:endParaRPr lang="de-DE" dirty="0"/>
            </a:p>
          </p:txBody>
        </p:sp>
        <p:sp>
          <p:nvSpPr>
            <p:cNvPr id="8" name="Pfeil nach unten 7"/>
            <p:cNvSpPr/>
            <p:nvPr/>
          </p:nvSpPr>
          <p:spPr>
            <a:xfrm rot="4567804">
              <a:off x="3179702" y="1025582"/>
              <a:ext cx="158646" cy="86593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Pfeil nach unten 9"/>
            <p:cNvSpPr/>
            <p:nvPr/>
          </p:nvSpPr>
          <p:spPr>
            <a:xfrm rot="16921292">
              <a:off x="5897500" y="1291031"/>
              <a:ext cx="192746" cy="73257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24686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22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BE5667B-32C0-4C89-A046-AD97EA7A9BBB}" type="datetime1">
              <a:rPr lang="de-DE" smtClean="0"/>
              <a:t>09.10.2017</a:t>
            </a:fld>
            <a:endParaRPr lang="en-US"/>
          </a:p>
        </p:txBody>
      </p:sp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1048432542"/>
              </p:ext>
            </p:extLst>
          </p:nvPr>
        </p:nvGraphicFramePr>
        <p:xfrm>
          <a:off x="0" y="401318"/>
          <a:ext cx="9144000" cy="6340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9" name="Gruppieren 8"/>
          <p:cNvGrpSpPr/>
          <p:nvPr/>
        </p:nvGrpSpPr>
        <p:grpSpPr>
          <a:xfrm>
            <a:off x="2826057" y="785863"/>
            <a:ext cx="3534105" cy="967831"/>
            <a:chOff x="2826057" y="785863"/>
            <a:chExt cx="3534105" cy="967831"/>
          </a:xfrm>
        </p:grpSpPr>
        <p:sp>
          <p:nvSpPr>
            <p:cNvPr id="2" name="Textfeld 1"/>
            <p:cNvSpPr txBox="1"/>
            <p:nvPr/>
          </p:nvSpPr>
          <p:spPr>
            <a:xfrm>
              <a:off x="3729980" y="785863"/>
              <a:ext cx="196759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AutoNum type="romanUcPeriod"/>
              </a:pPr>
              <a:r>
                <a:rPr lang="de-DE" dirty="0" smtClean="0">
                  <a:solidFill>
                    <a:schemeClr val="accent1"/>
                  </a:solidFill>
                </a:rPr>
                <a:t> MIP-</a:t>
              </a:r>
              <a:r>
                <a:rPr lang="de-DE" dirty="0" err="1" smtClean="0">
                  <a:solidFill>
                    <a:schemeClr val="accent1"/>
                  </a:solidFill>
                </a:rPr>
                <a:t>table</a:t>
              </a:r>
              <a:endParaRPr lang="de-DE" dirty="0">
                <a:solidFill>
                  <a:schemeClr val="accent1"/>
                </a:solidFill>
              </a:endParaRPr>
            </a:p>
            <a:p>
              <a:pPr marL="400050" indent="-400050">
                <a:buFont typeface="+mj-lt"/>
                <a:buAutoNum type="romanUcPeriod"/>
              </a:pPr>
              <a:r>
                <a:rPr lang="de-DE" b="1" dirty="0" smtClean="0"/>
                <a:t>Info-</a:t>
              </a:r>
              <a:r>
                <a:rPr lang="de-DE" b="1" dirty="0" err="1" smtClean="0"/>
                <a:t>tables</a:t>
              </a:r>
              <a:endParaRPr lang="de-DE" b="1" dirty="0" smtClean="0"/>
            </a:p>
            <a:p>
              <a:pPr marL="342900" indent="-342900">
                <a:buAutoNum type="romanUcPeriod"/>
              </a:pPr>
              <a:r>
                <a:rPr lang="de-DE" dirty="0" smtClean="0"/>
                <a:t> Mapping-</a:t>
              </a:r>
              <a:r>
                <a:rPr lang="de-DE" dirty="0" err="1" smtClean="0"/>
                <a:t>table</a:t>
              </a:r>
              <a:endParaRPr lang="de-DE" dirty="0"/>
            </a:p>
          </p:txBody>
        </p:sp>
        <p:sp>
          <p:nvSpPr>
            <p:cNvPr id="8" name="Pfeil nach unten 7"/>
            <p:cNvSpPr/>
            <p:nvPr/>
          </p:nvSpPr>
          <p:spPr>
            <a:xfrm rot="4567804">
              <a:off x="3179702" y="1025582"/>
              <a:ext cx="158646" cy="86593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Pfeil nach unten 9"/>
            <p:cNvSpPr/>
            <p:nvPr/>
          </p:nvSpPr>
          <p:spPr>
            <a:xfrm rot="16921292">
              <a:off x="5897500" y="1291031"/>
              <a:ext cx="192746" cy="73257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66807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23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2051720" y="1188264"/>
            <a:ext cx="6120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/>
              <a:t>Values </a:t>
            </a:r>
            <a:r>
              <a:rPr lang="de-DE" err="1" smtClean="0"/>
              <a:t>of</a:t>
            </a:r>
            <a:r>
              <a:rPr lang="de-DE" smtClean="0"/>
              <a:t> </a:t>
            </a:r>
            <a:r>
              <a:rPr lang="de-DE" err="1" smtClean="0"/>
              <a:t>required</a:t>
            </a:r>
            <a:r>
              <a:rPr lang="de-DE" smtClean="0"/>
              <a:t> global </a:t>
            </a:r>
            <a:r>
              <a:rPr lang="de-DE" err="1" smtClean="0"/>
              <a:t>attributes</a:t>
            </a:r>
            <a:r>
              <a:rPr lang="de-DE" smtClean="0"/>
              <a:t> </a:t>
            </a:r>
            <a:r>
              <a:rPr lang="de-DE" err="1" smtClean="0"/>
              <a:t>have</a:t>
            </a:r>
            <a:r>
              <a:rPr lang="de-DE" smtClean="0"/>
              <a:t> </a:t>
            </a:r>
            <a:r>
              <a:rPr lang="de-DE" err="1" smtClean="0"/>
              <a:t>to</a:t>
            </a:r>
            <a:r>
              <a:rPr lang="de-DE" smtClean="0"/>
              <a:t> </a:t>
            </a:r>
            <a:r>
              <a:rPr lang="de-DE" err="1" smtClean="0"/>
              <a:t>be</a:t>
            </a:r>
            <a:r>
              <a:rPr lang="de-DE" smtClean="0"/>
              <a:t> </a:t>
            </a:r>
            <a:r>
              <a:rPr lang="de-DE" err="1" smtClean="0"/>
              <a:t>passed</a:t>
            </a:r>
            <a:r>
              <a:rPr lang="de-DE" smtClean="0"/>
              <a:t> </a:t>
            </a:r>
            <a:r>
              <a:rPr lang="de-DE" err="1" smtClean="0"/>
              <a:t>to</a:t>
            </a:r>
            <a:r>
              <a:rPr lang="de-DE" smtClean="0"/>
              <a:t> </a:t>
            </a:r>
            <a:r>
              <a:rPr lang="de-DE" err="1" smtClean="0"/>
              <a:t>the</a:t>
            </a:r>
            <a:r>
              <a:rPr lang="de-DE" smtClean="0"/>
              <a:t> </a:t>
            </a:r>
            <a:r>
              <a:rPr lang="de-DE" err="1" smtClean="0"/>
              <a:t>operator</a:t>
            </a:r>
            <a:r>
              <a:rPr lang="de-DE" smtClean="0"/>
              <a:t> </a:t>
            </a:r>
            <a:r>
              <a:rPr lang="de-DE" err="1" smtClean="0"/>
              <a:t>by</a:t>
            </a:r>
            <a:r>
              <a:rPr lang="de-DE" smtClean="0"/>
              <a:t> </a:t>
            </a:r>
            <a:r>
              <a:rPr lang="de-DE" err="1" smtClean="0"/>
              <a:t>info</a:t>
            </a:r>
            <a:r>
              <a:rPr lang="de-DE"/>
              <a:t> </a:t>
            </a:r>
            <a:r>
              <a:rPr lang="de-DE" err="1" smtClean="0"/>
              <a:t>tables</a:t>
            </a:r>
            <a:endParaRPr lang="de-DE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err="1" smtClean="0"/>
              <a:t>They</a:t>
            </a:r>
            <a:r>
              <a:rPr lang="de-DE" smtClean="0"/>
              <a:t> </a:t>
            </a:r>
            <a:r>
              <a:rPr lang="de-DE" err="1" smtClean="0"/>
              <a:t>are</a:t>
            </a:r>
            <a:r>
              <a:rPr lang="de-DE" smtClean="0"/>
              <a:t> </a:t>
            </a:r>
            <a:r>
              <a:rPr lang="de-DE" err="1" smtClean="0"/>
              <a:t>specified</a:t>
            </a:r>
            <a:r>
              <a:rPr lang="de-DE" smtClean="0"/>
              <a:t> via </a:t>
            </a:r>
            <a:r>
              <a:rPr lang="de-DE" err="1"/>
              <a:t>keyword</a:t>
            </a:r>
            <a:r>
              <a:rPr lang="de-DE"/>
              <a:t> </a:t>
            </a:r>
            <a:r>
              <a:rPr lang="de-DE" err="1" smtClean="0">
                <a:latin typeface="Courier" pitchFamily="49" charset="0"/>
              </a:rPr>
              <a:t>info</a:t>
            </a:r>
            <a:endParaRPr lang="de-DE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err="1"/>
              <a:t>They</a:t>
            </a:r>
            <a:r>
              <a:rPr lang="de-DE"/>
              <a:t> </a:t>
            </a:r>
            <a:r>
              <a:rPr lang="de-DE" err="1"/>
              <a:t>contain</a:t>
            </a:r>
            <a:r>
              <a:rPr lang="de-DE"/>
              <a:t> additional </a:t>
            </a:r>
            <a:r>
              <a:rPr lang="de-DE" err="1"/>
              <a:t>control</a:t>
            </a:r>
            <a:r>
              <a:rPr lang="de-DE"/>
              <a:t> </a:t>
            </a:r>
            <a:r>
              <a:rPr lang="de-DE" err="1" smtClean="0"/>
              <a:t>keywords</a:t>
            </a:r>
            <a:r>
              <a:rPr lang="de-DE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/>
              <a:t>The </a:t>
            </a:r>
            <a:r>
              <a:rPr lang="de-DE" err="1" smtClean="0"/>
              <a:t>default</a:t>
            </a:r>
            <a:r>
              <a:rPr lang="de-DE" smtClean="0"/>
              <a:t> </a:t>
            </a:r>
            <a:r>
              <a:rPr lang="de-DE" err="1" smtClean="0"/>
              <a:t>info</a:t>
            </a:r>
            <a:r>
              <a:rPr lang="de-DE" smtClean="0"/>
              <a:t> </a:t>
            </a:r>
            <a:r>
              <a:rPr lang="de-DE" err="1" smtClean="0"/>
              <a:t>table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</a:t>
            </a:r>
            <a:r>
              <a:rPr lang="de-DE" err="1" smtClean="0"/>
              <a:t>hidden</a:t>
            </a:r>
            <a:r>
              <a:rPr lang="de-DE" smtClean="0"/>
              <a:t> </a:t>
            </a:r>
            <a:r>
              <a:rPr lang="de-DE" err="1" smtClean="0"/>
              <a:t>and</a:t>
            </a:r>
            <a:r>
              <a:rPr lang="de-DE" smtClean="0"/>
              <a:t> </a:t>
            </a:r>
            <a:r>
              <a:rPr lang="de-DE" err="1" smtClean="0"/>
              <a:t>named</a:t>
            </a:r>
            <a:r>
              <a:rPr lang="de-DE" smtClean="0"/>
              <a:t> „.</a:t>
            </a:r>
            <a:r>
              <a:rPr lang="de-DE" err="1" smtClean="0"/>
              <a:t>cdocmorinfo</a:t>
            </a:r>
            <a:r>
              <a:rPr lang="de-DE" smtClean="0"/>
              <a:t>“. </a:t>
            </a:r>
            <a:r>
              <a:rPr lang="de-DE" err="1" smtClean="0"/>
              <a:t>It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</a:t>
            </a:r>
            <a:r>
              <a:rPr lang="de-DE" err="1" smtClean="0"/>
              <a:t>taken</a:t>
            </a:r>
            <a:r>
              <a:rPr lang="de-DE" smtClean="0"/>
              <a:t> </a:t>
            </a:r>
            <a:r>
              <a:rPr lang="de-DE" err="1" smtClean="0"/>
              <a:t>from</a:t>
            </a:r>
            <a:r>
              <a:rPr lang="de-DE" smtClean="0"/>
              <a:t> </a:t>
            </a:r>
            <a:r>
              <a:rPr lang="de-DE" err="1" smtClean="0"/>
              <a:t>the</a:t>
            </a:r>
            <a:r>
              <a:rPr lang="de-DE" smtClean="0"/>
              <a:t> </a:t>
            </a:r>
            <a:r>
              <a:rPr lang="de-DE" err="1" smtClean="0"/>
              <a:t>current</a:t>
            </a:r>
            <a:r>
              <a:rPr lang="de-DE" smtClean="0"/>
              <a:t> </a:t>
            </a:r>
            <a:r>
              <a:rPr lang="de-DE" err="1" smtClean="0"/>
              <a:t>working</a:t>
            </a:r>
            <a:r>
              <a:rPr lang="de-DE" smtClean="0"/>
              <a:t> </a:t>
            </a:r>
            <a:r>
              <a:rPr lang="de-DE" err="1" smtClean="0"/>
              <a:t>directory</a:t>
            </a:r>
            <a:r>
              <a:rPr lang="de-DE" smtClean="0"/>
              <a:t> (</a:t>
            </a:r>
            <a:r>
              <a:rPr lang="de-DE" err="1" smtClean="0"/>
              <a:t>cwd</a:t>
            </a:r>
            <a:r>
              <a:rPr lang="de-DE" smtClean="0"/>
              <a:t>).</a:t>
            </a:r>
          </a:p>
          <a:p>
            <a:r>
              <a:rPr lang="de-DE" smtClean="0"/>
              <a:t>#</a:t>
            </a:r>
            <a:r>
              <a:rPr lang="de-DE" err="1" smtClean="0"/>
              <a:t>display</a:t>
            </a:r>
            <a:r>
              <a:rPr lang="de-DE" smtClean="0"/>
              <a:t> </a:t>
            </a:r>
            <a:r>
              <a:rPr lang="de-DE" err="1" smtClean="0"/>
              <a:t>default</a:t>
            </a:r>
            <a:r>
              <a:rPr lang="de-DE" smtClean="0"/>
              <a:t> </a:t>
            </a:r>
            <a:r>
              <a:rPr lang="de-DE" err="1" smtClean="0"/>
              <a:t>information</a:t>
            </a:r>
            <a:endParaRPr lang="de-DE" smtClean="0"/>
          </a:p>
          <a:p>
            <a:r>
              <a:rPr lang="de-DE" err="1" smtClean="0">
                <a:latin typeface="Courier" pitchFamily="49" charset="0"/>
              </a:rPr>
              <a:t>cat</a:t>
            </a:r>
            <a:r>
              <a:rPr lang="de-DE" smtClean="0">
                <a:latin typeface="Courier" pitchFamily="49" charset="0"/>
              </a:rPr>
              <a:t> .</a:t>
            </a:r>
            <a:r>
              <a:rPr lang="de-DE" err="1" smtClean="0">
                <a:latin typeface="Courier" pitchFamily="49" charset="0"/>
              </a:rPr>
              <a:t>cdocmorinfo</a:t>
            </a:r>
            <a:endParaRPr lang="de-DE" smtClean="0">
              <a:latin typeface="Courier" pitchFamily="49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165632" y="356364"/>
            <a:ext cx="1667619" cy="1667619"/>
            <a:chOff x="6619371" y="3315711"/>
            <a:chExt cx="1667619" cy="1667619"/>
          </a:xfrm>
        </p:grpSpPr>
        <p:sp>
          <p:nvSpPr>
            <p:cNvPr id="7" name="Ellipse 6"/>
            <p:cNvSpPr/>
            <p:nvPr/>
          </p:nvSpPr>
          <p:spPr>
            <a:xfrm>
              <a:off x="6619371" y="3315711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Ellipse 4"/>
            <p:cNvSpPr/>
            <p:nvPr/>
          </p:nvSpPr>
          <p:spPr>
            <a:xfrm>
              <a:off x="6775112" y="3559928"/>
              <a:ext cx="1267661" cy="1179185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Project </a:t>
              </a:r>
              <a:r>
                <a:rPr lang="de-DE" sz="2000" kern="1200" err="1" smtClean="0"/>
                <a:t>dependent</a:t>
              </a:r>
              <a:r>
                <a:rPr lang="de-DE" sz="2000" kern="1200" smtClean="0"/>
                <a:t> </a:t>
              </a:r>
              <a:r>
                <a:rPr lang="de-DE" sz="2000" smtClean="0"/>
                <a:t>check </a:t>
              </a:r>
              <a:r>
                <a:rPr lang="de-DE" sz="2000" err="1" smtClean="0"/>
                <a:t>of</a:t>
              </a:r>
              <a:r>
                <a:rPr lang="de-DE" sz="2000" kern="1200" smtClean="0"/>
                <a:t> </a:t>
              </a:r>
              <a:r>
                <a:rPr lang="de-DE" sz="2000" kern="1200" err="1" smtClean="0"/>
                <a:t>attributes</a:t>
              </a:r>
              <a:endParaRPr lang="de-DE" sz="2000" kern="1200"/>
            </a:p>
          </p:txBody>
        </p:sp>
      </p:grpSp>
      <p:sp>
        <p:nvSpPr>
          <p:cNvPr id="9" name="Textfeld 8"/>
          <p:cNvSpPr txBox="1"/>
          <p:nvPr/>
        </p:nvSpPr>
        <p:spPr>
          <a:xfrm>
            <a:off x="3585128" y="720542"/>
            <a:ext cx="2246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3. </a:t>
            </a:r>
            <a:r>
              <a:rPr lang="de-DE" b="1" err="1" smtClean="0"/>
              <a:t>Metadata</a:t>
            </a:r>
            <a:r>
              <a:rPr lang="de-DE" b="1" smtClean="0"/>
              <a:t> </a:t>
            </a:r>
            <a:r>
              <a:rPr lang="de-DE" b="1" err="1" smtClean="0"/>
              <a:t>standard</a:t>
            </a:r>
            <a:endParaRPr lang="de-DE" b="1"/>
          </a:p>
        </p:txBody>
      </p:sp>
      <p:sp>
        <p:nvSpPr>
          <p:cNvPr id="10" name="Textfeld 9"/>
          <p:cNvSpPr txBox="1"/>
          <p:nvPr/>
        </p:nvSpPr>
        <p:spPr>
          <a:xfrm>
            <a:off x="321371" y="5013176"/>
            <a:ext cx="86431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Info </a:t>
            </a:r>
            <a:r>
              <a:rPr lang="de-DE" err="1" smtClean="0"/>
              <a:t>file</a:t>
            </a:r>
            <a:r>
              <a:rPr lang="de-DE" smtClean="0"/>
              <a:t> </a:t>
            </a:r>
            <a:r>
              <a:rPr lang="de-DE" err="1" smtClean="0"/>
              <a:t>format</a:t>
            </a:r>
            <a:r>
              <a:rPr lang="de-DE" smtClean="0"/>
              <a:t> </a:t>
            </a:r>
            <a:r>
              <a:rPr lang="de-DE" err="1" smtClean="0"/>
              <a:t>conventions</a:t>
            </a:r>
            <a:r>
              <a:rPr lang="de-DE" smtClean="0"/>
              <a:t> </a:t>
            </a:r>
            <a:r>
              <a:rPr lang="de-DE" err="1" smtClean="0"/>
              <a:t>are</a:t>
            </a:r>
            <a:r>
              <a:rPr lang="de-DE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err="1" smtClean="0"/>
              <a:t>One</a:t>
            </a:r>
            <a:r>
              <a:rPr lang="de-DE" smtClean="0"/>
              <a:t> </a:t>
            </a:r>
            <a:r>
              <a:rPr lang="de-DE" err="1" smtClean="0"/>
              <a:t>keyvalue</a:t>
            </a:r>
            <a:r>
              <a:rPr lang="de-DE" smtClean="0"/>
              <a:t> per </a:t>
            </a:r>
            <a:r>
              <a:rPr lang="de-DE" err="1" smtClean="0"/>
              <a:t>line</a:t>
            </a:r>
            <a:endParaRPr lang="de-DE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err="1" smtClean="0"/>
              <a:t>key</a:t>
            </a:r>
            <a:r>
              <a:rPr lang="de-DE" smtClean="0"/>
              <a:t>=</a:t>
            </a:r>
            <a:r>
              <a:rPr lang="de-DE" err="1" smtClean="0"/>
              <a:t>value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</a:t>
            </a:r>
            <a:r>
              <a:rPr lang="de-DE" err="1" smtClean="0"/>
              <a:t>of</a:t>
            </a:r>
            <a:r>
              <a:rPr lang="de-DE" smtClean="0"/>
              <a:t> </a:t>
            </a:r>
            <a:r>
              <a:rPr lang="de-DE" err="1" smtClean="0"/>
              <a:t>format</a:t>
            </a:r>
            <a:r>
              <a:rPr lang="de-DE" smtClean="0"/>
              <a:t> </a:t>
            </a:r>
            <a:r>
              <a:rPr lang="de-DE" err="1" smtClean="0"/>
              <a:t>word</a:t>
            </a:r>
            <a:r>
              <a:rPr lang="de-DE" smtClean="0"/>
              <a:t>=</a:t>
            </a:r>
            <a:r>
              <a:rPr lang="de-DE" err="1" smtClean="0"/>
              <a:t>string</a:t>
            </a:r>
            <a:endParaRPr lang="de-DE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/>
              <a:t>String </a:t>
            </a:r>
            <a:r>
              <a:rPr lang="de-DE" err="1" smtClean="0"/>
              <a:t>which</a:t>
            </a:r>
            <a:r>
              <a:rPr lang="de-DE" smtClean="0"/>
              <a:t> </a:t>
            </a:r>
            <a:r>
              <a:rPr lang="de-DE" err="1" smtClean="0"/>
              <a:t>contains</a:t>
            </a:r>
            <a:r>
              <a:rPr lang="de-DE" smtClean="0"/>
              <a:t> </a:t>
            </a:r>
            <a:r>
              <a:rPr lang="de-DE" err="1" smtClean="0"/>
              <a:t>commas</a:t>
            </a:r>
            <a:r>
              <a:rPr lang="de-DE" smtClean="0"/>
              <a:t> </a:t>
            </a:r>
            <a:r>
              <a:rPr lang="de-DE" err="1" smtClean="0"/>
              <a:t>or</a:t>
            </a:r>
            <a:r>
              <a:rPr lang="de-DE" smtClean="0"/>
              <a:t> </a:t>
            </a:r>
            <a:r>
              <a:rPr lang="de-DE" err="1" smtClean="0"/>
              <a:t>blanks</a:t>
            </a:r>
            <a:r>
              <a:rPr lang="de-DE" smtClean="0"/>
              <a:t> must </a:t>
            </a:r>
            <a:r>
              <a:rPr lang="de-DE" err="1" smtClean="0"/>
              <a:t>be</a:t>
            </a:r>
            <a:r>
              <a:rPr lang="de-DE" smtClean="0"/>
              <a:t> </a:t>
            </a:r>
            <a:r>
              <a:rPr lang="de-DE" err="1" smtClean="0"/>
              <a:t>specified</a:t>
            </a:r>
            <a:r>
              <a:rPr lang="de-DE" smtClean="0"/>
              <a:t> in </a:t>
            </a:r>
            <a:r>
              <a:rPr lang="de-DE" err="1" smtClean="0"/>
              <a:t>quotes</a:t>
            </a:r>
            <a:endParaRPr lang="de-DE" smtClean="0"/>
          </a:p>
        </p:txBody>
      </p:sp>
      <p:sp>
        <p:nvSpPr>
          <p:cNvPr id="11" name="Textfeld 10"/>
          <p:cNvSpPr txBox="1"/>
          <p:nvPr/>
        </p:nvSpPr>
        <p:spPr>
          <a:xfrm>
            <a:off x="805855" y="3496588"/>
            <a:ext cx="73665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The </a:t>
            </a:r>
            <a:r>
              <a:rPr lang="de-DE" err="1" smtClean="0"/>
              <a:t>operator</a:t>
            </a:r>
            <a:r>
              <a:rPr lang="de-DE" smtClean="0"/>
              <a:t> </a:t>
            </a:r>
            <a:r>
              <a:rPr lang="de-DE" err="1" smtClean="0"/>
              <a:t>can</a:t>
            </a:r>
            <a:r>
              <a:rPr lang="de-DE" smtClean="0"/>
              <a:t> </a:t>
            </a:r>
            <a:r>
              <a:rPr lang="de-DE" err="1" smtClean="0"/>
              <a:t>create</a:t>
            </a:r>
            <a:r>
              <a:rPr lang="de-DE" smtClean="0"/>
              <a:t> </a:t>
            </a:r>
            <a:r>
              <a:rPr lang="de-DE" err="1"/>
              <a:t>the</a:t>
            </a:r>
            <a:r>
              <a:rPr lang="de-DE"/>
              <a:t> </a:t>
            </a:r>
            <a:r>
              <a:rPr lang="de-DE" err="1"/>
              <a:t>path</a:t>
            </a:r>
            <a:r>
              <a:rPr lang="de-DE"/>
              <a:t> </a:t>
            </a:r>
            <a:r>
              <a:rPr lang="de-DE" err="1"/>
              <a:t>to</a:t>
            </a:r>
            <a:r>
              <a:rPr lang="de-DE"/>
              <a:t> </a:t>
            </a:r>
            <a:r>
              <a:rPr lang="de-DE" err="1"/>
              <a:t>the</a:t>
            </a:r>
            <a:r>
              <a:rPr lang="de-DE"/>
              <a:t> MIP-</a:t>
            </a:r>
            <a:r>
              <a:rPr lang="de-DE" err="1"/>
              <a:t>table</a:t>
            </a:r>
            <a:r>
              <a:rPr lang="de-DE"/>
              <a:t> </a:t>
            </a:r>
            <a:r>
              <a:rPr lang="de-DE" smtClean="0"/>
              <a:t> </a:t>
            </a:r>
            <a:r>
              <a:rPr lang="de-DE" err="1" smtClean="0"/>
              <a:t>with</a:t>
            </a:r>
            <a:r>
              <a:rPr lang="de-DE" smtClean="0"/>
              <a:t> </a:t>
            </a:r>
            <a:r>
              <a:rPr lang="de-DE" err="1" smtClean="0"/>
              <a:t>the</a:t>
            </a:r>
            <a:r>
              <a:rPr lang="de-DE" smtClean="0"/>
              <a:t> </a:t>
            </a:r>
            <a:r>
              <a:rPr lang="de-DE" err="1" smtClean="0"/>
              <a:t>help</a:t>
            </a:r>
            <a:r>
              <a:rPr lang="de-DE" smtClean="0"/>
              <a:t> </a:t>
            </a:r>
            <a:r>
              <a:rPr lang="de-DE" err="1" smtClean="0"/>
              <a:t>of</a:t>
            </a:r>
            <a:r>
              <a:rPr lang="de-DE" smtClean="0"/>
              <a:t> </a:t>
            </a:r>
            <a:r>
              <a:rPr lang="de-DE" err="1" smtClean="0"/>
              <a:t>keywords</a:t>
            </a:r>
            <a:r>
              <a:rPr lang="de-DE" smtClean="0"/>
              <a:t> </a:t>
            </a:r>
            <a:r>
              <a:rPr lang="de-DE" err="1" smtClean="0">
                <a:latin typeface="Courier" pitchFamily="49" charset="0"/>
              </a:rPr>
              <a:t>mip_table_dir</a:t>
            </a:r>
            <a:r>
              <a:rPr lang="de-DE"/>
              <a:t> </a:t>
            </a:r>
            <a:r>
              <a:rPr lang="de-DE" err="1" smtClean="0"/>
              <a:t>and</a:t>
            </a:r>
            <a:r>
              <a:rPr lang="de-DE" smtClean="0"/>
              <a:t> </a:t>
            </a:r>
            <a:r>
              <a:rPr lang="de-DE" err="1" smtClean="0">
                <a:latin typeface="Courier" pitchFamily="49" charset="0"/>
              </a:rPr>
              <a:t>project_id</a:t>
            </a:r>
            <a:r>
              <a:rPr lang="de-DE" smtClean="0">
                <a:latin typeface="Courier" pitchFamily="49" charset="0"/>
              </a:rPr>
              <a:t> </a:t>
            </a:r>
            <a:r>
              <a:rPr lang="de-DE" smtClean="0"/>
              <a:t>so </a:t>
            </a:r>
            <a:r>
              <a:rPr lang="de-DE" err="1" smtClean="0"/>
              <a:t>that</a:t>
            </a:r>
            <a:r>
              <a:rPr lang="de-DE" smtClean="0"/>
              <a:t> </a:t>
            </a:r>
            <a:r>
              <a:rPr lang="de-DE" err="1" smtClean="0"/>
              <a:t>it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</a:t>
            </a:r>
            <a:r>
              <a:rPr lang="de-DE" err="1" smtClean="0"/>
              <a:t>sufficient</a:t>
            </a:r>
            <a:r>
              <a:rPr lang="de-DE" smtClean="0"/>
              <a:t> </a:t>
            </a:r>
            <a:r>
              <a:rPr lang="de-DE" err="1" smtClean="0"/>
              <a:t>to</a:t>
            </a:r>
            <a:r>
              <a:rPr lang="de-DE" smtClean="0"/>
              <a:t> </a:t>
            </a:r>
            <a:r>
              <a:rPr lang="de-DE" err="1" smtClean="0"/>
              <a:t>call</a:t>
            </a:r>
            <a:r>
              <a:rPr lang="de-DE" smtClean="0"/>
              <a:t>:</a:t>
            </a:r>
          </a:p>
          <a:p>
            <a:r>
              <a:rPr lang="de-DE" err="1">
                <a:latin typeface="Courier" pitchFamily="49" charset="0"/>
              </a:rPr>
              <a:t>cdo</a:t>
            </a:r>
            <a:r>
              <a:rPr lang="de-DE">
                <a:latin typeface="Courier" pitchFamily="49" charset="0"/>
              </a:rPr>
              <a:t> </a:t>
            </a:r>
            <a:r>
              <a:rPr lang="de-DE" err="1">
                <a:latin typeface="Courier" pitchFamily="49" charset="0"/>
              </a:rPr>
              <a:t>cmor,Amon</a:t>
            </a:r>
            <a:r>
              <a:rPr lang="de-DE">
                <a:latin typeface="Courier" pitchFamily="49" charset="0"/>
              </a:rPr>
              <a:t> </a:t>
            </a:r>
            <a:r>
              <a:rPr lang="de-DE" smtClean="0">
                <a:latin typeface="Courier" pitchFamily="49" charset="0"/>
              </a:rPr>
              <a:t>example_interface.nc </a:t>
            </a:r>
            <a:r>
              <a:rPr lang="de-DE" smtClean="0"/>
              <a:t>, </a:t>
            </a:r>
            <a:r>
              <a:rPr lang="de-DE" err="1" smtClean="0"/>
              <a:t>which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</a:t>
            </a:r>
            <a:r>
              <a:rPr lang="de-DE" err="1" smtClean="0"/>
              <a:t>equivalent</a:t>
            </a:r>
            <a:r>
              <a:rPr lang="de-DE" smtClean="0"/>
              <a:t> </a:t>
            </a:r>
            <a:r>
              <a:rPr lang="de-DE" err="1" smtClean="0"/>
              <a:t>to</a:t>
            </a:r>
            <a:r>
              <a:rPr lang="de-DE" smtClean="0"/>
              <a:t>:</a:t>
            </a:r>
          </a:p>
          <a:p>
            <a:r>
              <a:rPr lang="de-DE" err="1" smtClean="0">
                <a:latin typeface="Courier" pitchFamily="49" charset="0"/>
              </a:rPr>
              <a:t>cdo</a:t>
            </a:r>
            <a:r>
              <a:rPr lang="de-DE" smtClean="0">
                <a:latin typeface="Courier" pitchFamily="49" charset="0"/>
              </a:rPr>
              <a:t> cmor,cmip6_mip_tables/CMIP6_Amon.json \</a:t>
            </a:r>
          </a:p>
          <a:p>
            <a:r>
              <a:rPr lang="de-DE">
                <a:latin typeface="Courier" pitchFamily="49" charset="0"/>
              </a:rPr>
              <a:t> </a:t>
            </a:r>
            <a:r>
              <a:rPr lang="de-DE" smtClean="0">
                <a:latin typeface="Courier" pitchFamily="49" charset="0"/>
              </a:rPr>
              <a:t> example_interface.nc</a:t>
            </a:r>
          </a:p>
        </p:txBody>
      </p:sp>
    </p:spTree>
    <p:extLst>
      <p:ext uri="{BB962C8B-B14F-4D97-AF65-F5344CB8AC3E}">
        <p14:creationId xmlns:p14="http://schemas.microsoft.com/office/powerpoint/2010/main" val="384143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24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844263"/>
              </p:ext>
            </p:extLst>
          </p:nvPr>
        </p:nvGraphicFramePr>
        <p:xfrm>
          <a:off x="1115616" y="2348880"/>
          <a:ext cx="7560840" cy="1185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027"/>
                <a:gridCol w="1794491"/>
                <a:gridCol w="2073161"/>
                <a:gridCol w="2073161"/>
              </a:tblGrid>
              <a:tr h="332432"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project_id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experiment_id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source_id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institution_id</a:t>
                      </a:r>
                      <a:endParaRPr lang="de-DE"/>
                    </a:p>
                  </a:txBody>
                  <a:tcPr/>
                </a:tc>
              </a:tr>
              <a:tr h="819696">
                <a:tc>
                  <a:txBody>
                    <a:bodyPr/>
                    <a:lstStyle/>
                    <a:p>
                      <a:r>
                        <a:rPr lang="de-DE" smtClean="0"/>
                        <a:t>CMIP6,</a:t>
                      </a:r>
                      <a:r>
                        <a:rPr lang="de-DE" baseline="0" smtClean="0"/>
                        <a:t> CMIP5, CORDEX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historical</a:t>
                      </a:r>
                      <a:r>
                        <a:rPr lang="de-DE" smtClean="0"/>
                        <a:t>, </a:t>
                      </a:r>
                      <a:r>
                        <a:rPr lang="de-DE" err="1" smtClean="0"/>
                        <a:t>piControl</a:t>
                      </a:r>
                      <a:r>
                        <a:rPr lang="de-DE" smtClean="0"/>
                        <a:t>, </a:t>
                      </a:r>
                      <a:r>
                        <a:rPr lang="de-DE" err="1" smtClean="0"/>
                        <a:t>amip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MPIESM-1-2-HR,</a:t>
                      </a:r>
                      <a:r>
                        <a:rPr lang="de-DE" baseline="0" smtClean="0"/>
                        <a:t> MPIESM-1-2-LR</a:t>
                      </a:r>
                      <a:endParaRPr lang="de-DE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MPI-M, AWI </a:t>
                      </a:r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851530"/>
              </p:ext>
            </p:extLst>
          </p:nvPr>
        </p:nvGraphicFramePr>
        <p:xfrm>
          <a:off x="2555776" y="4149080"/>
          <a:ext cx="6096000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experiment_id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source_id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institution_id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err="1" smtClean="0">
                          <a:latin typeface="Courier" pitchFamily="49" charset="0"/>
                        </a:rPr>
                        <a:t>experiment</a:t>
                      </a:r>
                      <a:r>
                        <a:rPr lang="de-DE" dirty="0" smtClean="0">
                          <a:latin typeface="Courier" pitchFamily="49" charset="0"/>
                        </a:rPr>
                        <a:t>, </a:t>
                      </a:r>
                      <a:r>
                        <a:rPr lang="de-DE" dirty="0" err="1" smtClean="0">
                          <a:latin typeface="Courier" pitchFamily="49" charset="0"/>
                        </a:rPr>
                        <a:t>member</a:t>
                      </a:r>
                      <a:r>
                        <a:rPr lang="de-DE" dirty="0" smtClean="0">
                          <a:latin typeface="Courier" pitchFamily="49" charset="0"/>
                        </a:rPr>
                        <a:t>,</a:t>
                      </a:r>
                      <a:r>
                        <a:rPr lang="de-DE" baseline="0" dirty="0" smtClean="0">
                          <a:latin typeface="Courier" pitchFamily="49" charset="0"/>
                        </a:rPr>
                        <a:t> </a:t>
                      </a:r>
                      <a:r>
                        <a:rPr lang="de-DE" baseline="0" dirty="0" err="1" smtClean="0">
                          <a:latin typeface="Courier" pitchFamily="49" charset="0"/>
                        </a:rPr>
                        <a:t>required</a:t>
                      </a:r>
                      <a:r>
                        <a:rPr lang="de-DE" baseline="0" dirty="0" smtClean="0">
                          <a:latin typeface="Courier" pitchFamily="49" charset="0"/>
                        </a:rPr>
                        <a:t>-time-units</a:t>
                      </a:r>
                      <a:endParaRPr lang="de-DE" dirty="0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>
                          <a:latin typeface="Courier" pitchFamily="49" charset="0"/>
                        </a:rPr>
                        <a:t>source</a:t>
                      </a:r>
                      <a:r>
                        <a:rPr lang="de-DE" dirty="0" smtClean="0">
                          <a:latin typeface="Courier" pitchFamily="49" charset="0"/>
                        </a:rPr>
                        <a:t>, </a:t>
                      </a:r>
                      <a:r>
                        <a:rPr lang="de-DE" dirty="0" err="1" smtClean="0">
                          <a:latin typeface="Courier" pitchFamily="49" charset="0"/>
                        </a:rPr>
                        <a:t>calendar</a:t>
                      </a:r>
                      <a:r>
                        <a:rPr lang="de-DE" dirty="0" smtClean="0">
                          <a:latin typeface="Courier" pitchFamily="49" charset="0"/>
                        </a:rPr>
                        <a:t>, </a:t>
                      </a:r>
                      <a:r>
                        <a:rPr lang="de-DE" dirty="0" err="1" smtClean="0">
                          <a:latin typeface="Courier" pitchFamily="49" charset="0"/>
                        </a:rPr>
                        <a:t>grid</a:t>
                      </a:r>
                      <a:endParaRPr lang="de-DE" dirty="0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err="1" smtClean="0">
                          <a:latin typeface="Courier" pitchFamily="49" charset="0"/>
                        </a:rPr>
                        <a:t>institution</a:t>
                      </a:r>
                      <a:r>
                        <a:rPr lang="de-DE" dirty="0" smtClean="0">
                          <a:latin typeface="Courier" pitchFamily="49" charset="0"/>
                        </a:rPr>
                        <a:t>, </a:t>
                      </a:r>
                      <a:r>
                        <a:rPr lang="de-DE" smtClean="0">
                          <a:latin typeface="Courier" pitchFamily="49" charset="0"/>
                        </a:rPr>
                        <a:t>contact</a:t>
                      </a:r>
                      <a:endParaRPr lang="de-DE" dirty="0" smtClean="0">
                        <a:latin typeface="Courier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2771800" y="1530742"/>
            <a:ext cx="2790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Most </a:t>
            </a:r>
            <a:r>
              <a:rPr lang="de-DE" err="1" smtClean="0"/>
              <a:t>important</a:t>
            </a:r>
            <a:r>
              <a:rPr lang="de-DE" smtClean="0"/>
              <a:t> </a:t>
            </a:r>
            <a:r>
              <a:rPr lang="de-DE" err="1" smtClean="0"/>
              <a:t>attributes</a:t>
            </a:r>
            <a:r>
              <a:rPr lang="de-DE" smtClean="0"/>
              <a:t>…</a:t>
            </a:r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2691018" y="3615717"/>
            <a:ext cx="2489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mtClean="0"/>
              <a:t>..</a:t>
            </a:r>
            <a:r>
              <a:rPr lang="de-DE" err="1" smtClean="0"/>
              <a:t>and</a:t>
            </a:r>
            <a:r>
              <a:rPr lang="de-DE" smtClean="0"/>
              <a:t> </a:t>
            </a:r>
            <a:r>
              <a:rPr lang="de-DE" err="1" smtClean="0"/>
              <a:t>coupled</a:t>
            </a:r>
            <a:r>
              <a:rPr lang="de-DE" smtClean="0"/>
              <a:t> </a:t>
            </a:r>
            <a:r>
              <a:rPr lang="de-DE" err="1" smtClean="0"/>
              <a:t>attributes</a:t>
            </a:r>
            <a:r>
              <a:rPr lang="de-DE" smtClean="0"/>
              <a:t>:</a:t>
            </a:r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165632" y="356364"/>
            <a:ext cx="1667619" cy="1667619"/>
            <a:chOff x="6619371" y="3315711"/>
            <a:chExt cx="1667619" cy="1667619"/>
          </a:xfrm>
        </p:grpSpPr>
        <p:sp>
          <p:nvSpPr>
            <p:cNvPr id="15" name="Ellipse 14"/>
            <p:cNvSpPr/>
            <p:nvPr/>
          </p:nvSpPr>
          <p:spPr>
            <a:xfrm>
              <a:off x="6619371" y="3315711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Ellipse 4"/>
            <p:cNvSpPr/>
            <p:nvPr/>
          </p:nvSpPr>
          <p:spPr>
            <a:xfrm>
              <a:off x="6775112" y="3559928"/>
              <a:ext cx="1267661" cy="1179185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Project </a:t>
              </a:r>
              <a:r>
                <a:rPr lang="de-DE" sz="2000" kern="1200" err="1" smtClean="0"/>
                <a:t>dependent</a:t>
              </a:r>
              <a:r>
                <a:rPr lang="de-DE" sz="2000" kern="1200" smtClean="0"/>
                <a:t> </a:t>
              </a:r>
              <a:r>
                <a:rPr lang="de-DE" sz="2000" smtClean="0"/>
                <a:t>check </a:t>
              </a:r>
              <a:r>
                <a:rPr lang="de-DE" sz="2000" err="1" smtClean="0"/>
                <a:t>of</a:t>
              </a:r>
              <a:r>
                <a:rPr lang="de-DE" sz="2000" kern="1200" smtClean="0"/>
                <a:t> </a:t>
              </a:r>
              <a:r>
                <a:rPr lang="de-DE" sz="2000" kern="1200" err="1" smtClean="0"/>
                <a:t>attributes</a:t>
              </a:r>
              <a:endParaRPr lang="de-DE" sz="2000" kern="1200"/>
            </a:p>
          </p:txBody>
        </p:sp>
      </p:grpSp>
      <p:sp>
        <p:nvSpPr>
          <p:cNvPr id="17" name="Textfeld 16"/>
          <p:cNvSpPr txBox="1"/>
          <p:nvPr/>
        </p:nvSpPr>
        <p:spPr>
          <a:xfrm>
            <a:off x="3585128" y="720542"/>
            <a:ext cx="2246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3. </a:t>
            </a:r>
            <a:r>
              <a:rPr lang="de-DE" b="1" err="1" smtClean="0"/>
              <a:t>Metadata</a:t>
            </a:r>
            <a:r>
              <a:rPr lang="de-DE" b="1" smtClean="0"/>
              <a:t> </a:t>
            </a:r>
            <a:r>
              <a:rPr lang="de-DE" b="1" err="1" smtClean="0"/>
              <a:t>standard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317432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25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2051720" y="1652161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A </a:t>
            </a:r>
            <a:r>
              <a:rPr lang="de-DE" err="1" smtClean="0"/>
              <a:t>tool</a:t>
            </a:r>
            <a:r>
              <a:rPr lang="de-DE" smtClean="0"/>
              <a:t> </a:t>
            </a:r>
            <a:r>
              <a:rPr lang="de-DE" err="1" smtClean="0"/>
              <a:t>to</a:t>
            </a:r>
            <a:r>
              <a:rPr lang="de-DE" smtClean="0"/>
              <a:t> </a:t>
            </a:r>
            <a:r>
              <a:rPr lang="de-DE" err="1" smtClean="0"/>
              <a:t>create</a:t>
            </a:r>
            <a:r>
              <a:rPr lang="de-DE" smtClean="0"/>
              <a:t> a </a:t>
            </a:r>
            <a:r>
              <a:rPr lang="de-DE" err="1" smtClean="0"/>
              <a:t>cdocmorinfo</a:t>
            </a:r>
            <a:r>
              <a:rPr lang="de-DE" smtClean="0"/>
              <a:t> </a:t>
            </a:r>
            <a:r>
              <a:rPr lang="de-DE" err="1" smtClean="0"/>
              <a:t>file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</a:t>
            </a:r>
            <a:r>
              <a:rPr lang="de-DE" err="1" smtClean="0"/>
              <a:t>provided</a:t>
            </a:r>
            <a:r>
              <a:rPr lang="de-DE" smtClean="0"/>
              <a:t> at </a:t>
            </a:r>
            <a:r>
              <a:rPr lang="de-DE" smtClean="0">
                <a:hlinkClick r:id="rId2"/>
              </a:rPr>
              <a:t>https://c6dreq.dkrz.de/cdocmorinfo</a:t>
            </a:r>
            <a:endParaRPr lang="de-DE">
              <a:latin typeface="Courier" pitchFamily="49" charset="0"/>
            </a:endParaRPr>
          </a:p>
        </p:txBody>
      </p:sp>
      <p:grpSp>
        <p:nvGrpSpPr>
          <p:cNvPr id="11" name="Gruppieren 10"/>
          <p:cNvGrpSpPr/>
          <p:nvPr/>
        </p:nvGrpSpPr>
        <p:grpSpPr>
          <a:xfrm>
            <a:off x="165632" y="356364"/>
            <a:ext cx="1667619" cy="1667619"/>
            <a:chOff x="6619371" y="3315711"/>
            <a:chExt cx="1667619" cy="1667619"/>
          </a:xfrm>
        </p:grpSpPr>
        <p:sp>
          <p:nvSpPr>
            <p:cNvPr id="12" name="Ellipse 11"/>
            <p:cNvSpPr/>
            <p:nvPr/>
          </p:nvSpPr>
          <p:spPr>
            <a:xfrm>
              <a:off x="6619371" y="3315711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Ellipse 4"/>
            <p:cNvSpPr/>
            <p:nvPr/>
          </p:nvSpPr>
          <p:spPr>
            <a:xfrm>
              <a:off x="6775112" y="3559928"/>
              <a:ext cx="1267661" cy="1179185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Project </a:t>
              </a:r>
              <a:r>
                <a:rPr lang="de-DE" sz="2000" kern="1200" err="1" smtClean="0"/>
                <a:t>dependent</a:t>
              </a:r>
              <a:r>
                <a:rPr lang="de-DE" sz="2000" kern="1200" smtClean="0"/>
                <a:t> </a:t>
              </a:r>
              <a:r>
                <a:rPr lang="de-DE" sz="2000" smtClean="0"/>
                <a:t>check </a:t>
              </a:r>
              <a:r>
                <a:rPr lang="de-DE" sz="2000" err="1" smtClean="0"/>
                <a:t>of</a:t>
              </a:r>
              <a:r>
                <a:rPr lang="de-DE" sz="2000" kern="1200" smtClean="0"/>
                <a:t> </a:t>
              </a:r>
              <a:r>
                <a:rPr lang="de-DE" sz="2000" kern="1200" err="1" smtClean="0"/>
                <a:t>attributes</a:t>
              </a:r>
              <a:endParaRPr lang="de-DE" sz="2000" kern="1200"/>
            </a:p>
          </p:txBody>
        </p:sp>
      </p:grpSp>
      <p:sp>
        <p:nvSpPr>
          <p:cNvPr id="15" name="Textfeld 14"/>
          <p:cNvSpPr txBox="1"/>
          <p:nvPr/>
        </p:nvSpPr>
        <p:spPr>
          <a:xfrm>
            <a:off x="3585128" y="720542"/>
            <a:ext cx="2246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3. </a:t>
            </a:r>
            <a:r>
              <a:rPr lang="de-DE" b="1" err="1" smtClean="0"/>
              <a:t>Metadata</a:t>
            </a:r>
            <a:r>
              <a:rPr lang="de-DE" b="1" smtClean="0"/>
              <a:t> </a:t>
            </a:r>
            <a:r>
              <a:rPr lang="de-DE" b="1" err="1" smtClean="0"/>
              <a:t>standard</a:t>
            </a:r>
            <a:endParaRPr lang="de-DE" b="1"/>
          </a:p>
        </p:txBody>
      </p:sp>
      <p:pic>
        <p:nvPicPr>
          <p:cNvPr id="3074" name="Picture 2" descr="C:\Users\k204210\Downloads\Bildschirmfoto vom 2017-09-15 11-53-43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22" b="2956"/>
          <a:stretch/>
        </p:blipFill>
        <p:spPr bwMode="auto">
          <a:xfrm>
            <a:off x="395536" y="2420888"/>
            <a:ext cx="8424936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29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26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43768" y="2276872"/>
            <a:ext cx="79886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Exercise</a:t>
            </a:r>
            <a:r>
              <a:rPr lang="de-DE" dirty="0" smtClean="0"/>
              <a:t>:</a:t>
            </a:r>
          </a:p>
          <a:p>
            <a:pPr marL="342900" indent="-342900">
              <a:buAutoNum type="arabicPeriod"/>
            </a:pPr>
            <a:r>
              <a:rPr lang="de-DE" dirty="0" smtClean="0"/>
              <a:t>Create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own</a:t>
            </a:r>
            <a:r>
              <a:rPr lang="de-DE" dirty="0" smtClean="0"/>
              <a:t> </a:t>
            </a:r>
            <a:r>
              <a:rPr lang="de-DE" dirty="0" err="1" smtClean="0"/>
              <a:t>cdocmorinfo</a:t>
            </a:r>
            <a:r>
              <a:rPr lang="de-DE" smtClean="0"/>
              <a:t> on c6dreq.dkrz.de/cdocmorinfo.html</a:t>
            </a:r>
          </a:p>
          <a:p>
            <a:pPr marL="342900" indent="-342900">
              <a:buAutoNum type="arabicPeriod"/>
            </a:pPr>
            <a:r>
              <a:rPr lang="de-DE" dirty="0" err="1" smtClean="0"/>
              <a:t>Copy</a:t>
            </a:r>
            <a:r>
              <a:rPr lang="de-DE" dirty="0" smtClean="0"/>
              <a:t>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file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CWD/.</a:t>
            </a:r>
            <a:r>
              <a:rPr lang="de-DE" dirty="0" err="1" smtClean="0"/>
              <a:t>cdocmorinfo</a:t>
            </a:r>
            <a:endParaRPr lang="de-DE" dirty="0" smtClean="0"/>
          </a:p>
          <a:p>
            <a:pPr marL="342900" indent="-342900">
              <a:buAutoNum type="arabicPeriod"/>
            </a:pPr>
            <a:r>
              <a:rPr lang="de-DE" dirty="0" smtClean="0"/>
              <a:t>Repeat:</a:t>
            </a:r>
            <a:br>
              <a:rPr lang="de-DE" dirty="0" smtClean="0"/>
            </a:br>
            <a:r>
              <a:rPr lang="de-DE" dirty="0" err="1" smtClean="0">
                <a:latin typeface="Courier" pitchFamily="49" charset="0"/>
              </a:rPr>
              <a:t>cdo</a:t>
            </a:r>
            <a:r>
              <a:rPr lang="de-DE" dirty="0" smtClean="0">
                <a:latin typeface="Courier" pitchFamily="49" charset="0"/>
              </a:rPr>
              <a:t> </a:t>
            </a:r>
            <a:r>
              <a:rPr lang="de-DE" dirty="0" err="1">
                <a:latin typeface="Courier" pitchFamily="49" charset="0"/>
              </a:rPr>
              <a:t>cmor,Amon</a:t>
            </a:r>
            <a:r>
              <a:rPr lang="de-DE" dirty="0">
                <a:latin typeface="Courier" pitchFamily="49" charset="0"/>
              </a:rPr>
              <a:t> </a:t>
            </a:r>
            <a:r>
              <a:rPr lang="de-DE" dirty="0" smtClean="0">
                <a:latin typeface="Courier" pitchFamily="49" charset="0"/>
              </a:rPr>
              <a:t>example_interface.nc</a:t>
            </a:r>
            <a:endParaRPr lang="de-DE" dirty="0" smtClean="0"/>
          </a:p>
          <a:p>
            <a:pPr marL="342900" indent="-342900">
              <a:buAutoNum type="arabicPeriod"/>
            </a:pPr>
            <a:r>
              <a:rPr lang="de-DE" dirty="0" err="1" smtClean="0"/>
              <a:t>Have</a:t>
            </a:r>
            <a:r>
              <a:rPr lang="de-DE" dirty="0" smtClean="0"/>
              <a:t> a </a:t>
            </a:r>
            <a:r>
              <a:rPr lang="de-DE" dirty="0" err="1" smtClean="0"/>
              <a:t>look</a:t>
            </a:r>
            <a:r>
              <a:rPr lang="de-DE" dirty="0" smtClean="0"/>
              <a:t> at </a:t>
            </a:r>
            <a:r>
              <a:rPr lang="de-DE" dirty="0" err="1" smtClean="0"/>
              <a:t>differences</a:t>
            </a:r>
            <a:r>
              <a:rPr lang="de-DE" dirty="0" smtClean="0"/>
              <a:t> </a:t>
            </a:r>
            <a:r>
              <a:rPr lang="de-DE" dirty="0" err="1" smtClean="0"/>
              <a:t>between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files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ncdump</a:t>
            </a:r>
            <a:r>
              <a:rPr lang="de-DE" dirty="0" smtClean="0"/>
              <a:t> –h.</a:t>
            </a:r>
            <a:endParaRPr lang="de-DE" dirty="0">
              <a:latin typeface="Courier" pitchFamily="49" charset="0"/>
            </a:endParaRPr>
          </a:p>
        </p:txBody>
      </p:sp>
      <p:grpSp>
        <p:nvGrpSpPr>
          <p:cNvPr id="11" name="Gruppieren 10"/>
          <p:cNvGrpSpPr/>
          <p:nvPr/>
        </p:nvGrpSpPr>
        <p:grpSpPr>
          <a:xfrm>
            <a:off x="165632" y="356364"/>
            <a:ext cx="1667619" cy="1667619"/>
            <a:chOff x="6619371" y="3315711"/>
            <a:chExt cx="1667619" cy="1667619"/>
          </a:xfrm>
        </p:grpSpPr>
        <p:sp>
          <p:nvSpPr>
            <p:cNvPr id="12" name="Ellipse 11"/>
            <p:cNvSpPr/>
            <p:nvPr/>
          </p:nvSpPr>
          <p:spPr>
            <a:xfrm>
              <a:off x="6619371" y="3315711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Ellipse 4"/>
            <p:cNvSpPr/>
            <p:nvPr/>
          </p:nvSpPr>
          <p:spPr>
            <a:xfrm>
              <a:off x="6775112" y="3559928"/>
              <a:ext cx="1267661" cy="1179185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Project </a:t>
              </a:r>
              <a:r>
                <a:rPr lang="de-DE" sz="2000" kern="1200" err="1" smtClean="0"/>
                <a:t>dependent</a:t>
              </a:r>
              <a:r>
                <a:rPr lang="de-DE" sz="2000" kern="1200" smtClean="0"/>
                <a:t> </a:t>
              </a:r>
              <a:r>
                <a:rPr lang="de-DE" sz="2000" smtClean="0"/>
                <a:t>check </a:t>
              </a:r>
              <a:r>
                <a:rPr lang="de-DE" sz="2000" err="1" smtClean="0"/>
                <a:t>of</a:t>
              </a:r>
              <a:r>
                <a:rPr lang="de-DE" sz="2000" kern="1200" smtClean="0"/>
                <a:t> </a:t>
              </a:r>
              <a:r>
                <a:rPr lang="de-DE" sz="2000" kern="1200" err="1" smtClean="0"/>
                <a:t>attributes</a:t>
              </a:r>
              <a:endParaRPr lang="de-DE" sz="2000" kern="1200"/>
            </a:p>
          </p:txBody>
        </p:sp>
      </p:grpSp>
      <p:sp>
        <p:nvSpPr>
          <p:cNvPr id="15" name="Textfeld 14"/>
          <p:cNvSpPr txBox="1"/>
          <p:nvPr/>
        </p:nvSpPr>
        <p:spPr>
          <a:xfrm>
            <a:off x="3585128" y="720542"/>
            <a:ext cx="2246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3. </a:t>
            </a:r>
            <a:r>
              <a:rPr lang="de-DE" b="1" err="1" smtClean="0"/>
              <a:t>Metadata</a:t>
            </a:r>
            <a:r>
              <a:rPr lang="de-DE" b="1" smtClean="0"/>
              <a:t> </a:t>
            </a:r>
            <a:r>
              <a:rPr lang="de-DE" b="1" err="1" smtClean="0"/>
              <a:t>standard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345639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27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grpSp>
        <p:nvGrpSpPr>
          <p:cNvPr id="11" name="Gruppieren 10"/>
          <p:cNvGrpSpPr/>
          <p:nvPr/>
        </p:nvGrpSpPr>
        <p:grpSpPr>
          <a:xfrm>
            <a:off x="165632" y="356364"/>
            <a:ext cx="1667619" cy="1667619"/>
            <a:chOff x="6619371" y="3315711"/>
            <a:chExt cx="1667619" cy="1667619"/>
          </a:xfrm>
        </p:grpSpPr>
        <p:sp>
          <p:nvSpPr>
            <p:cNvPr id="12" name="Ellipse 11"/>
            <p:cNvSpPr/>
            <p:nvPr/>
          </p:nvSpPr>
          <p:spPr>
            <a:xfrm>
              <a:off x="6619371" y="3315711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Ellipse 4"/>
            <p:cNvSpPr/>
            <p:nvPr/>
          </p:nvSpPr>
          <p:spPr>
            <a:xfrm>
              <a:off x="6775112" y="3559928"/>
              <a:ext cx="1267661" cy="1179185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Project </a:t>
              </a:r>
              <a:r>
                <a:rPr lang="de-DE" sz="2000" kern="1200" err="1" smtClean="0"/>
                <a:t>dependent</a:t>
              </a:r>
              <a:r>
                <a:rPr lang="de-DE" sz="2000" kern="1200" smtClean="0"/>
                <a:t> </a:t>
              </a:r>
              <a:r>
                <a:rPr lang="de-DE" sz="2000" smtClean="0"/>
                <a:t>check </a:t>
              </a:r>
              <a:r>
                <a:rPr lang="de-DE" sz="2000" err="1" smtClean="0"/>
                <a:t>of</a:t>
              </a:r>
              <a:r>
                <a:rPr lang="de-DE" sz="2000" kern="1200" smtClean="0"/>
                <a:t> </a:t>
              </a:r>
              <a:r>
                <a:rPr lang="de-DE" sz="2000" kern="1200" err="1" smtClean="0"/>
                <a:t>attributes</a:t>
              </a:r>
              <a:endParaRPr lang="de-DE" sz="2000" kern="1200"/>
            </a:p>
          </p:txBody>
        </p:sp>
      </p:grpSp>
      <p:sp>
        <p:nvSpPr>
          <p:cNvPr id="15" name="Textfeld 14"/>
          <p:cNvSpPr txBox="1"/>
          <p:nvPr/>
        </p:nvSpPr>
        <p:spPr>
          <a:xfrm>
            <a:off x="3585128" y="720542"/>
            <a:ext cx="2246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3. </a:t>
            </a:r>
            <a:r>
              <a:rPr lang="de-DE" b="1" err="1" smtClean="0"/>
              <a:t>Metadata</a:t>
            </a:r>
            <a:r>
              <a:rPr lang="de-DE" b="1" smtClean="0"/>
              <a:t> </a:t>
            </a:r>
            <a:r>
              <a:rPr lang="de-DE" b="1" err="1" smtClean="0"/>
              <a:t>standard</a:t>
            </a:r>
            <a:endParaRPr lang="de-DE" b="1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916307"/>
              </p:ext>
            </p:extLst>
          </p:nvPr>
        </p:nvGraphicFramePr>
        <p:xfrm>
          <a:off x="566182" y="2132857"/>
          <a:ext cx="8011636" cy="29364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5461"/>
                <a:gridCol w="1979805"/>
                <a:gridCol w="1173218"/>
                <a:gridCol w="1833152"/>
              </a:tblGrid>
              <a:tr h="337671">
                <a:tc>
                  <a:txBody>
                    <a:bodyPr/>
                    <a:lstStyle/>
                    <a:p>
                      <a:r>
                        <a:rPr lang="de-DE" err="1" smtClean="0"/>
                        <a:t>attributes</a:t>
                      </a:r>
                      <a:r>
                        <a:rPr lang="de-DE" smtClean="0"/>
                        <a:t>\</a:t>
                      </a:r>
                      <a:r>
                        <a:rPr lang="de-DE" err="1" smtClean="0"/>
                        <a:t>experiment_id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1pctCO2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amip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ssp585</a:t>
                      </a:r>
                      <a:endParaRPr lang="de-DE"/>
                    </a:p>
                  </a:txBody>
                  <a:tcPr/>
                </a:tc>
              </a:tr>
              <a:tr h="337671"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activity_id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CMIP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CMIP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ScenarioMIP</a:t>
                      </a:r>
                      <a:endParaRPr lang="de-DE"/>
                    </a:p>
                  </a:txBody>
                  <a:tcPr/>
                </a:tc>
              </a:tr>
              <a:tr h="711283"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experiment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1 </a:t>
                      </a:r>
                      <a:r>
                        <a:rPr lang="de-DE" err="1" smtClean="0"/>
                        <a:t>percent</a:t>
                      </a:r>
                      <a:r>
                        <a:rPr lang="de-DE" smtClean="0"/>
                        <a:t> per </a:t>
                      </a:r>
                      <a:r>
                        <a:rPr lang="de-DE" err="1" smtClean="0"/>
                        <a:t>year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increase</a:t>
                      </a:r>
                      <a:r>
                        <a:rPr lang="de-DE" smtClean="0"/>
                        <a:t> in CO2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AMIP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update </a:t>
                      </a:r>
                      <a:r>
                        <a:rPr lang="de-DE" err="1" smtClean="0"/>
                        <a:t>of</a:t>
                      </a:r>
                      <a:r>
                        <a:rPr lang="de-DE" smtClean="0"/>
                        <a:t> RCP8.5 </a:t>
                      </a:r>
                      <a:r>
                        <a:rPr lang="de-DE" err="1" smtClean="0"/>
                        <a:t>based</a:t>
                      </a:r>
                      <a:r>
                        <a:rPr lang="de-DE" smtClean="0"/>
                        <a:t> on SSP5</a:t>
                      </a:r>
                      <a:endParaRPr lang="de-DE"/>
                    </a:p>
                  </a:txBody>
                  <a:tcPr/>
                </a:tc>
              </a:tr>
              <a:tr h="497898"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sub_experiment_id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none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none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none</a:t>
                      </a:r>
                      <a:endParaRPr lang="de-DE"/>
                    </a:p>
                  </a:txBody>
                  <a:tcPr/>
                </a:tc>
              </a:tr>
              <a:tr h="497898"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parent_activity_id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CMIP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no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parent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CMIP</a:t>
                      </a:r>
                      <a:endParaRPr lang="de-DE"/>
                    </a:p>
                  </a:txBody>
                  <a:tcPr/>
                </a:tc>
              </a:tr>
              <a:tr h="497898"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parent_experiment_id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piControl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no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parent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historical</a:t>
                      </a:r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feld 13"/>
          <p:cNvSpPr txBox="1"/>
          <p:nvPr/>
        </p:nvSpPr>
        <p:spPr>
          <a:xfrm>
            <a:off x="2455998" y="1530742"/>
            <a:ext cx="5153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‘</a:t>
            </a:r>
            <a:r>
              <a:rPr lang="de-DE" err="1" smtClean="0"/>
              <a:t>Forced</a:t>
            </a:r>
            <a:r>
              <a:rPr lang="de-DE"/>
              <a:t>‘</a:t>
            </a:r>
            <a:r>
              <a:rPr lang="de-DE" smtClean="0"/>
              <a:t> (</a:t>
            </a:r>
            <a:r>
              <a:rPr lang="de-DE" err="1" smtClean="0"/>
              <a:t>from</a:t>
            </a:r>
            <a:r>
              <a:rPr lang="de-DE" smtClean="0"/>
              <a:t> CV) </a:t>
            </a:r>
            <a:r>
              <a:rPr lang="de-DE" err="1" smtClean="0"/>
              <a:t>attributes</a:t>
            </a:r>
            <a:r>
              <a:rPr lang="de-DE" smtClean="0"/>
              <a:t> in </a:t>
            </a:r>
            <a:r>
              <a:rPr lang="de-DE" err="1" smtClean="0"/>
              <a:t>example</a:t>
            </a:r>
            <a:r>
              <a:rPr lang="de-DE" smtClean="0"/>
              <a:t> </a:t>
            </a:r>
            <a:r>
              <a:rPr lang="de-DE" err="1" smtClean="0"/>
              <a:t>experiments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735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28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grpSp>
        <p:nvGrpSpPr>
          <p:cNvPr id="11" name="Gruppieren 10"/>
          <p:cNvGrpSpPr/>
          <p:nvPr/>
        </p:nvGrpSpPr>
        <p:grpSpPr>
          <a:xfrm>
            <a:off x="165632" y="356364"/>
            <a:ext cx="1667619" cy="1667619"/>
            <a:chOff x="6619371" y="3315711"/>
            <a:chExt cx="1667619" cy="1667619"/>
          </a:xfrm>
        </p:grpSpPr>
        <p:sp>
          <p:nvSpPr>
            <p:cNvPr id="12" name="Ellipse 11"/>
            <p:cNvSpPr/>
            <p:nvPr/>
          </p:nvSpPr>
          <p:spPr>
            <a:xfrm>
              <a:off x="6619371" y="3315711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Ellipse 4"/>
            <p:cNvSpPr/>
            <p:nvPr/>
          </p:nvSpPr>
          <p:spPr>
            <a:xfrm>
              <a:off x="6775112" y="3559928"/>
              <a:ext cx="1267661" cy="1179185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Project </a:t>
              </a:r>
              <a:r>
                <a:rPr lang="de-DE" sz="2000" kern="1200" err="1" smtClean="0"/>
                <a:t>dependent</a:t>
              </a:r>
              <a:r>
                <a:rPr lang="de-DE" sz="2000" kern="1200" smtClean="0"/>
                <a:t> </a:t>
              </a:r>
              <a:r>
                <a:rPr lang="de-DE" sz="2000" smtClean="0"/>
                <a:t>check </a:t>
              </a:r>
              <a:r>
                <a:rPr lang="de-DE" sz="2000" err="1" smtClean="0"/>
                <a:t>of</a:t>
              </a:r>
              <a:r>
                <a:rPr lang="de-DE" sz="2000" kern="1200" smtClean="0"/>
                <a:t> </a:t>
              </a:r>
              <a:r>
                <a:rPr lang="de-DE" sz="2000" kern="1200" err="1" smtClean="0"/>
                <a:t>attributes</a:t>
              </a:r>
              <a:endParaRPr lang="de-DE" sz="2000" kern="1200"/>
            </a:p>
          </p:txBody>
        </p:sp>
      </p:grpSp>
      <p:sp>
        <p:nvSpPr>
          <p:cNvPr id="15" name="Textfeld 14"/>
          <p:cNvSpPr txBox="1"/>
          <p:nvPr/>
        </p:nvSpPr>
        <p:spPr>
          <a:xfrm>
            <a:off x="3585128" y="720542"/>
            <a:ext cx="2246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3. </a:t>
            </a:r>
            <a:r>
              <a:rPr lang="de-DE" b="1" err="1" smtClean="0"/>
              <a:t>Metadata</a:t>
            </a:r>
            <a:r>
              <a:rPr lang="de-DE" b="1" smtClean="0"/>
              <a:t> </a:t>
            </a:r>
            <a:r>
              <a:rPr lang="de-DE" b="1" err="1" smtClean="0"/>
              <a:t>standard</a:t>
            </a:r>
            <a:endParaRPr lang="de-DE" b="1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523980"/>
              </p:ext>
            </p:extLst>
          </p:nvPr>
        </p:nvGraphicFramePr>
        <p:xfrm>
          <a:off x="516863" y="2132857"/>
          <a:ext cx="8110274" cy="29364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5698"/>
                <a:gridCol w="1944216"/>
                <a:gridCol w="1212791"/>
                <a:gridCol w="2027569"/>
              </a:tblGrid>
              <a:tr h="337671">
                <a:tc>
                  <a:txBody>
                    <a:bodyPr/>
                    <a:lstStyle/>
                    <a:p>
                      <a:r>
                        <a:rPr lang="de-DE" err="1" smtClean="0"/>
                        <a:t>attributes</a:t>
                      </a:r>
                      <a:r>
                        <a:rPr lang="de-DE" smtClean="0"/>
                        <a:t>\</a:t>
                      </a:r>
                      <a:r>
                        <a:rPr lang="de-DE" err="1" smtClean="0"/>
                        <a:t>experiment_id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1pctCO2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amip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ssp585</a:t>
                      </a:r>
                      <a:endParaRPr lang="de-DE"/>
                    </a:p>
                  </a:txBody>
                  <a:tcPr/>
                </a:tc>
              </a:tr>
              <a:tr h="337671"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activity_id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CMIP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CMIP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ScenarioMIP</a:t>
                      </a:r>
                      <a:endParaRPr lang="de-DE"/>
                    </a:p>
                  </a:txBody>
                  <a:tcPr/>
                </a:tc>
              </a:tr>
              <a:tr h="711283"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experiment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1 </a:t>
                      </a:r>
                      <a:r>
                        <a:rPr lang="de-DE" err="1" smtClean="0"/>
                        <a:t>percent</a:t>
                      </a:r>
                      <a:r>
                        <a:rPr lang="de-DE" smtClean="0"/>
                        <a:t> per </a:t>
                      </a:r>
                      <a:r>
                        <a:rPr lang="de-DE" err="1" smtClean="0"/>
                        <a:t>year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increase</a:t>
                      </a:r>
                      <a:r>
                        <a:rPr lang="de-DE" smtClean="0"/>
                        <a:t> in CO2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AMIP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update </a:t>
                      </a:r>
                      <a:r>
                        <a:rPr lang="de-DE" err="1" smtClean="0"/>
                        <a:t>of</a:t>
                      </a:r>
                      <a:r>
                        <a:rPr lang="de-DE" smtClean="0"/>
                        <a:t> RCP8.5 </a:t>
                      </a:r>
                      <a:r>
                        <a:rPr lang="de-DE" err="1" smtClean="0"/>
                        <a:t>based</a:t>
                      </a:r>
                      <a:r>
                        <a:rPr lang="de-DE" smtClean="0"/>
                        <a:t> on SSP5</a:t>
                      </a:r>
                      <a:endParaRPr lang="de-DE"/>
                    </a:p>
                  </a:txBody>
                  <a:tcPr/>
                </a:tc>
              </a:tr>
              <a:tr h="497898"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sub_experiment_id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none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none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none</a:t>
                      </a:r>
                      <a:endParaRPr lang="de-DE"/>
                    </a:p>
                  </a:txBody>
                  <a:tcPr/>
                </a:tc>
              </a:tr>
              <a:tr h="497898"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parent_activity_id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CMIP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no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parent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CMIP</a:t>
                      </a:r>
                      <a:endParaRPr lang="de-DE"/>
                    </a:p>
                  </a:txBody>
                  <a:tcPr/>
                </a:tc>
              </a:tr>
              <a:tr h="497898"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parent_experiment_id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piControl</a:t>
                      </a:r>
                      <a:endParaRPr lang="de-DE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no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parent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historical</a:t>
                      </a:r>
                      <a:endParaRPr lang="de-DE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4" name="Textfeld 13"/>
          <p:cNvSpPr txBox="1"/>
          <p:nvPr/>
        </p:nvSpPr>
        <p:spPr>
          <a:xfrm>
            <a:off x="2455998" y="1530742"/>
            <a:ext cx="5153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‘</a:t>
            </a:r>
            <a:r>
              <a:rPr lang="de-DE" err="1" smtClean="0"/>
              <a:t>Forced</a:t>
            </a:r>
            <a:r>
              <a:rPr lang="de-DE"/>
              <a:t>‘</a:t>
            </a:r>
            <a:r>
              <a:rPr lang="de-DE" smtClean="0"/>
              <a:t> (</a:t>
            </a:r>
            <a:r>
              <a:rPr lang="de-DE" err="1" smtClean="0"/>
              <a:t>from</a:t>
            </a:r>
            <a:r>
              <a:rPr lang="de-DE" smtClean="0"/>
              <a:t> CV) </a:t>
            </a:r>
            <a:r>
              <a:rPr lang="de-DE" err="1" smtClean="0"/>
              <a:t>attributes</a:t>
            </a:r>
            <a:r>
              <a:rPr lang="de-DE" smtClean="0"/>
              <a:t> in </a:t>
            </a:r>
            <a:r>
              <a:rPr lang="de-DE" err="1" smtClean="0"/>
              <a:t>example</a:t>
            </a:r>
            <a:r>
              <a:rPr lang="de-DE" smtClean="0"/>
              <a:t> </a:t>
            </a:r>
            <a:r>
              <a:rPr lang="de-DE" err="1" smtClean="0"/>
              <a:t>experiments</a:t>
            </a:r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473347" y="5301208"/>
            <a:ext cx="8197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à"/>
            </a:pPr>
            <a:r>
              <a:rPr lang="de-DE" dirty="0" err="1" smtClean="0">
                <a:sym typeface="Wingdings" panose="05000000000000000000" pitchFamily="2" charset="2"/>
              </a:rPr>
              <a:t>If</a:t>
            </a:r>
            <a:r>
              <a:rPr lang="de-DE" dirty="0" smtClean="0">
                <a:sym typeface="Wingdings" panose="05000000000000000000" pitchFamily="2" charset="2"/>
              </a:rPr>
              <a:t> an </a:t>
            </a:r>
            <a:r>
              <a:rPr lang="de-DE" dirty="0" err="1" smtClean="0">
                <a:sym typeface="Wingdings" panose="05000000000000000000" pitchFamily="2" charset="2"/>
              </a:rPr>
              <a:t>experiment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is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based</a:t>
            </a:r>
            <a:r>
              <a:rPr lang="de-DE" dirty="0" smtClean="0">
                <a:sym typeface="Wingdings" panose="05000000000000000000" pitchFamily="2" charset="2"/>
              </a:rPr>
              <a:t> on a </a:t>
            </a:r>
            <a:r>
              <a:rPr lang="de-DE" dirty="0" err="1" smtClean="0">
                <a:sym typeface="Wingdings" panose="05000000000000000000" pitchFamily="2" charset="2"/>
              </a:rPr>
              <a:t>parent_experiment</a:t>
            </a:r>
            <a:r>
              <a:rPr lang="de-DE" dirty="0" smtClean="0">
                <a:sym typeface="Wingdings" panose="05000000000000000000" pitchFamily="2" charset="2"/>
              </a:rPr>
              <a:t>, </a:t>
            </a:r>
            <a:r>
              <a:rPr lang="de-DE" dirty="0" err="1" smtClean="0">
                <a:sym typeface="Wingdings" panose="05000000000000000000" pitchFamily="2" charset="2"/>
              </a:rPr>
              <a:t>one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has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specify</a:t>
            </a:r>
            <a:r>
              <a:rPr lang="de-DE" dirty="0" smtClean="0">
                <a:sym typeface="Wingdings" panose="05000000000000000000" pitchFamily="2" charset="2"/>
              </a:rPr>
              <a:t> 6 </a:t>
            </a:r>
            <a:r>
              <a:rPr lang="de-DE" dirty="0" err="1" smtClean="0">
                <a:sym typeface="Wingdings" panose="05000000000000000000" pitchFamily="2" charset="2"/>
              </a:rPr>
              <a:t>parent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attributes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and</a:t>
            </a:r>
            <a:r>
              <a:rPr lang="de-DE" dirty="0" smtClean="0">
                <a:sym typeface="Wingdings" panose="05000000000000000000" pitchFamily="2" charset="2"/>
              </a:rPr>
              <a:t> also </a:t>
            </a:r>
            <a:r>
              <a:rPr lang="de-DE" dirty="0" err="1" smtClean="0">
                <a:sym typeface="Wingdings" panose="05000000000000000000" pitchFamily="2" charset="2"/>
              </a:rPr>
              <a:t>branch_time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and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branch_method</a:t>
            </a:r>
            <a:r>
              <a:rPr lang="de-DE" dirty="0" smtClean="0">
                <a:sym typeface="Wingdings" panose="05000000000000000000" pitchFamily="2" charset="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1751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29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grpSp>
        <p:nvGrpSpPr>
          <p:cNvPr id="11" name="Gruppieren 10"/>
          <p:cNvGrpSpPr/>
          <p:nvPr/>
        </p:nvGrpSpPr>
        <p:grpSpPr>
          <a:xfrm>
            <a:off x="165632" y="356364"/>
            <a:ext cx="1667619" cy="1667619"/>
            <a:chOff x="6619371" y="3315711"/>
            <a:chExt cx="1667619" cy="1667619"/>
          </a:xfrm>
        </p:grpSpPr>
        <p:sp>
          <p:nvSpPr>
            <p:cNvPr id="12" name="Ellipse 11"/>
            <p:cNvSpPr/>
            <p:nvPr/>
          </p:nvSpPr>
          <p:spPr>
            <a:xfrm>
              <a:off x="6619371" y="3315711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Ellipse 4"/>
            <p:cNvSpPr/>
            <p:nvPr/>
          </p:nvSpPr>
          <p:spPr>
            <a:xfrm>
              <a:off x="6775112" y="3559928"/>
              <a:ext cx="1267661" cy="1179185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Project </a:t>
              </a:r>
              <a:r>
                <a:rPr lang="de-DE" sz="2000" kern="1200" err="1" smtClean="0"/>
                <a:t>dependent</a:t>
              </a:r>
              <a:r>
                <a:rPr lang="de-DE" sz="2000" kern="1200" smtClean="0"/>
                <a:t> </a:t>
              </a:r>
              <a:r>
                <a:rPr lang="de-DE" sz="2000" smtClean="0"/>
                <a:t>check </a:t>
              </a:r>
              <a:r>
                <a:rPr lang="de-DE" sz="2000" err="1" smtClean="0"/>
                <a:t>of</a:t>
              </a:r>
              <a:r>
                <a:rPr lang="de-DE" sz="2000" kern="1200" smtClean="0"/>
                <a:t> </a:t>
              </a:r>
              <a:r>
                <a:rPr lang="de-DE" sz="2000" kern="1200" err="1" smtClean="0"/>
                <a:t>attributes</a:t>
              </a:r>
              <a:endParaRPr lang="de-DE" sz="2000" kern="1200"/>
            </a:p>
          </p:txBody>
        </p:sp>
      </p:grpSp>
      <p:sp>
        <p:nvSpPr>
          <p:cNvPr id="15" name="Textfeld 14"/>
          <p:cNvSpPr txBox="1"/>
          <p:nvPr/>
        </p:nvSpPr>
        <p:spPr>
          <a:xfrm>
            <a:off x="3585128" y="720542"/>
            <a:ext cx="2246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3. </a:t>
            </a:r>
            <a:r>
              <a:rPr lang="de-DE" b="1" err="1" smtClean="0"/>
              <a:t>Metadata</a:t>
            </a:r>
            <a:r>
              <a:rPr lang="de-DE" b="1" smtClean="0"/>
              <a:t> </a:t>
            </a:r>
            <a:r>
              <a:rPr lang="de-DE" b="1" err="1" smtClean="0"/>
              <a:t>standard</a:t>
            </a:r>
            <a:endParaRPr lang="de-DE" b="1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208564"/>
              </p:ext>
            </p:extLst>
          </p:nvPr>
        </p:nvGraphicFramePr>
        <p:xfrm>
          <a:off x="395537" y="2132857"/>
          <a:ext cx="8352928" cy="29364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199"/>
                <a:gridCol w="2645878"/>
                <a:gridCol w="1916568"/>
                <a:gridCol w="1990283"/>
              </a:tblGrid>
              <a:tr h="337671"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attribute</a:t>
                      </a:r>
                      <a:r>
                        <a:rPr lang="de-DE" dirty="0" smtClean="0"/>
                        <a:t>\</a:t>
                      </a:r>
                      <a:r>
                        <a:rPr lang="de-DE" dirty="0" err="1" smtClean="0"/>
                        <a:t>project</a:t>
                      </a:r>
                      <a:endParaRPr lang="de-DE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CMIP6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CMIP5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CORDEX</a:t>
                      </a:r>
                      <a:endParaRPr lang="de-DE" dirty="0"/>
                    </a:p>
                  </a:txBody>
                  <a:tcPr/>
                </a:tc>
              </a:tr>
              <a:tr h="337671">
                <a:tc>
                  <a:txBody>
                    <a:bodyPr/>
                    <a:lstStyle/>
                    <a:p>
                      <a:r>
                        <a:rPr lang="de-DE" dirty="0" smtClean="0"/>
                        <a:t>MIP:</a:t>
                      </a:r>
                      <a:endParaRPr lang="de-DE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>
                          <a:latin typeface="Courier"/>
                        </a:rPr>
                        <a:t>activity_id</a:t>
                      </a:r>
                      <a:endParaRPr lang="de-DE" dirty="0">
                        <a:latin typeface="Courie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>
                          <a:latin typeface="Courier"/>
                        </a:rPr>
                        <a:t>project_id</a:t>
                      </a:r>
                      <a:endParaRPr lang="de-DE" dirty="0">
                        <a:latin typeface="Courie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>
                          <a:latin typeface="Courier"/>
                        </a:rPr>
                        <a:t>project_id</a:t>
                      </a:r>
                      <a:endParaRPr lang="de-DE" dirty="0">
                        <a:latin typeface="Courier"/>
                      </a:endParaRPr>
                    </a:p>
                  </a:txBody>
                  <a:tcPr/>
                </a:tc>
              </a:tr>
              <a:tr h="711283"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model</a:t>
                      </a:r>
                      <a:r>
                        <a:rPr lang="de-DE" dirty="0" smtClean="0"/>
                        <a:t>:</a:t>
                      </a:r>
                      <a:endParaRPr lang="de-DE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>
                          <a:latin typeface="Courier"/>
                        </a:rPr>
                        <a:t>source_id</a:t>
                      </a:r>
                      <a:endParaRPr lang="de-DE" dirty="0">
                        <a:latin typeface="Courie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>
                          <a:latin typeface="Courier"/>
                        </a:rPr>
                        <a:t>model_id</a:t>
                      </a:r>
                      <a:endParaRPr lang="de-DE" dirty="0">
                        <a:latin typeface="Courie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>
                          <a:latin typeface="Courier"/>
                        </a:rPr>
                        <a:t>model_id</a:t>
                      </a:r>
                      <a:endParaRPr lang="de-DE" dirty="0">
                        <a:latin typeface="Courier"/>
                      </a:endParaRPr>
                    </a:p>
                  </a:txBody>
                  <a:tcPr/>
                </a:tc>
              </a:tr>
              <a:tr h="497898">
                <a:tc>
                  <a:txBody>
                    <a:bodyPr/>
                    <a:lstStyle/>
                    <a:p>
                      <a:r>
                        <a:rPr lang="de-DE" dirty="0" smtClean="0"/>
                        <a:t>Institut:</a:t>
                      </a:r>
                      <a:endParaRPr lang="de-DE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>
                          <a:latin typeface="Courier"/>
                        </a:rPr>
                        <a:t>institution_id</a:t>
                      </a:r>
                      <a:endParaRPr lang="de-DE" dirty="0">
                        <a:latin typeface="Courie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>
                          <a:latin typeface="Courier"/>
                        </a:rPr>
                        <a:t>institute_id</a:t>
                      </a:r>
                      <a:endParaRPr lang="de-DE" dirty="0">
                        <a:latin typeface="Courie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>
                          <a:latin typeface="Courier"/>
                        </a:rPr>
                        <a:t>institute_id</a:t>
                      </a:r>
                      <a:endParaRPr lang="de-DE" dirty="0">
                        <a:latin typeface="Courier"/>
                      </a:endParaRPr>
                    </a:p>
                  </a:txBody>
                  <a:tcPr/>
                </a:tc>
              </a:tr>
              <a:tr h="497898">
                <a:tc>
                  <a:txBody>
                    <a:bodyPr/>
                    <a:lstStyle/>
                    <a:p>
                      <a:endParaRPr lang="de-DE" dirty="0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>
                          <a:latin typeface="Courier"/>
                        </a:rPr>
                        <a:t>nominal_resoltuion</a:t>
                      </a:r>
                      <a:endParaRPr lang="de-DE" dirty="0">
                        <a:latin typeface="Courie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>
                        <a:latin typeface="Courie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>
                        <a:latin typeface="Courier"/>
                      </a:endParaRPr>
                    </a:p>
                  </a:txBody>
                  <a:tcPr/>
                </a:tc>
              </a:tr>
              <a:tr h="497898">
                <a:tc>
                  <a:txBody>
                    <a:bodyPr/>
                    <a:lstStyle/>
                    <a:p>
                      <a:endParaRPr lang="de-DE" dirty="0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>
                        <a:latin typeface="Courie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>
                        <a:latin typeface="Courie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>
                          <a:latin typeface="Courier"/>
                        </a:rPr>
                        <a:t>cordex_domain</a:t>
                      </a:r>
                      <a:endParaRPr lang="de-DE" dirty="0">
                        <a:latin typeface="Courier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feld 13"/>
          <p:cNvSpPr txBox="1"/>
          <p:nvPr/>
        </p:nvSpPr>
        <p:spPr>
          <a:xfrm>
            <a:off x="2455998" y="1530742"/>
            <a:ext cx="328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Project dependence of attributes</a:t>
            </a:r>
            <a:endParaRPr lang="en-US" dirty="0"/>
          </a:p>
        </p:txBody>
      </p:sp>
      <p:sp>
        <p:nvSpPr>
          <p:cNvPr id="16" name="Textfeld 15"/>
          <p:cNvSpPr txBox="1"/>
          <p:nvPr/>
        </p:nvSpPr>
        <p:spPr>
          <a:xfrm>
            <a:off x="473347" y="5301208"/>
            <a:ext cx="81973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à"/>
            </a:pPr>
            <a:r>
              <a:rPr lang="en-US" dirty="0" smtClean="0">
                <a:sym typeface="Wingdings" panose="05000000000000000000" pitchFamily="2" charset="2"/>
              </a:rPr>
              <a:t>The operator can control your input for the project you set</a:t>
            </a:r>
          </a:p>
        </p:txBody>
      </p:sp>
    </p:spTree>
    <p:extLst>
      <p:ext uri="{BB962C8B-B14F-4D97-AF65-F5344CB8AC3E}">
        <p14:creationId xmlns:p14="http://schemas.microsoft.com/office/powerpoint/2010/main" val="66791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hteck 40"/>
          <p:cNvSpPr/>
          <p:nvPr/>
        </p:nvSpPr>
        <p:spPr>
          <a:xfrm>
            <a:off x="4679504" y="1412776"/>
            <a:ext cx="4464496" cy="504056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/>
          <p:cNvSpPr/>
          <p:nvPr/>
        </p:nvSpPr>
        <p:spPr>
          <a:xfrm>
            <a:off x="107504" y="1412776"/>
            <a:ext cx="4464496" cy="5040560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3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pSp>
        <p:nvGrpSpPr>
          <p:cNvPr id="29" name="Gruppieren 28"/>
          <p:cNvGrpSpPr/>
          <p:nvPr/>
        </p:nvGrpSpPr>
        <p:grpSpPr>
          <a:xfrm>
            <a:off x="3217287" y="631608"/>
            <a:ext cx="2709427" cy="547200"/>
            <a:chOff x="3091526" y="553626"/>
            <a:chExt cx="2709427" cy="547200"/>
          </a:xfrm>
        </p:grpSpPr>
        <p:sp>
          <p:nvSpPr>
            <p:cNvPr id="30" name="Rechteck 29"/>
            <p:cNvSpPr/>
            <p:nvPr/>
          </p:nvSpPr>
          <p:spPr>
            <a:xfrm>
              <a:off x="3091526" y="553626"/>
              <a:ext cx="2709427" cy="5472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Rechteck 30"/>
            <p:cNvSpPr/>
            <p:nvPr/>
          </p:nvSpPr>
          <p:spPr>
            <a:xfrm>
              <a:off x="3091526" y="553626"/>
              <a:ext cx="2709427" cy="547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900" kern="1200" smtClean="0"/>
                <a:t>CMIP </a:t>
              </a:r>
              <a:r>
                <a:rPr lang="de-DE" sz="1900" kern="1200" err="1" smtClean="0"/>
                <a:t>standard</a:t>
              </a:r>
              <a:endParaRPr lang="de-DE" sz="1900" kern="1200"/>
            </a:p>
          </p:txBody>
        </p:sp>
      </p:grp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" t="10647" r="73666" b="60743"/>
          <a:stretch/>
        </p:blipFill>
        <p:spPr>
          <a:xfrm>
            <a:off x="196599" y="1745953"/>
            <a:ext cx="4184153" cy="4549471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83867" y="1484785"/>
            <a:ext cx="260000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err="1" smtClean="0">
                <a:latin typeface="Courier" pitchFamily="49" charset="0"/>
              </a:rPr>
              <a:t>ncdump</a:t>
            </a:r>
            <a:r>
              <a:rPr lang="de-DE" smtClean="0">
                <a:latin typeface="Courier" pitchFamily="49" charset="0"/>
              </a:rPr>
              <a:t> -h test.nc</a:t>
            </a:r>
            <a:endParaRPr lang="de-DE">
              <a:latin typeface="Courier" pitchFamily="49" charset="0"/>
            </a:endParaRPr>
          </a:p>
        </p:txBody>
      </p:sp>
      <p:grpSp>
        <p:nvGrpSpPr>
          <p:cNvPr id="16" name="Gruppieren 15"/>
          <p:cNvGrpSpPr/>
          <p:nvPr/>
        </p:nvGrpSpPr>
        <p:grpSpPr>
          <a:xfrm>
            <a:off x="5236815" y="1506712"/>
            <a:ext cx="3727673" cy="4838819"/>
            <a:chOff x="5236815" y="1506712"/>
            <a:chExt cx="3727673" cy="4838819"/>
          </a:xfrm>
        </p:grpSpPr>
        <p:grpSp>
          <p:nvGrpSpPr>
            <p:cNvPr id="9" name="Gruppieren 8"/>
            <p:cNvGrpSpPr/>
            <p:nvPr/>
          </p:nvGrpSpPr>
          <p:grpSpPr>
            <a:xfrm>
              <a:off x="5236815" y="1506712"/>
              <a:ext cx="3727673" cy="4838819"/>
              <a:chOff x="5236815" y="1506712"/>
              <a:chExt cx="3727673" cy="4838819"/>
            </a:xfrm>
          </p:grpSpPr>
          <p:pic>
            <p:nvPicPr>
              <p:cNvPr id="2051" name="Picture 3" descr="C:\Users\k204210\Downloads\Bildschirmfoto vom 2017-09-14 16-41-24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997" t="54321" r="46718" b="13548"/>
              <a:stretch/>
            </p:blipFill>
            <p:spPr bwMode="auto">
              <a:xfrm>
                <a:off x="5404812" y="1764576"/>
                <a:ext cx="3559676" cy="45809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" name="Textfeld 32"/>
              <p:cNvSpPr txBox="1"/>
              <p:nvPr/>
            </p:nvSpPr>
            <p:spPr>
              <a:xfrm>
                <a:off x="5236815" y="1506712"/>
                <a:ext cx="1219781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de-DE"/>
              </a:p>
            </p:txBody>
          </p:sp>
        </p:grpSp>
        <p:sp>
          <p:nvSpPr>
            <p:cNvPr id="21" name="Ellipse 20"/>
            <p:cNvSpPr/>
            <p:nvPr/>
          </p:nvSpPr>
          <p:spPr>
            <a:xfrm>
              <a:off x="5535116" y="4169035"/>
              <a:ext cx="2304256" cy="10801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Ellipse 21"/>
            <p:cNvSpPr/>
            <p:nvPr/>
          </p:nvSpPr>
          <p:spPr>
            <a:xfrm>
              <a:off x="5508104" y="4877212"/>
              <a:ext cx="2304256" cy="21602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Ellipse 22"/>
            <p:cNvSpPr/>
            <p:nvPr/>
          </p:nvSpPr>
          <p:spPr>
            <a:xfrm>
              <a:off x="6032522" y="3194974"/>
              <a:ext cx="2304256" cy="10801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22818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30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BE5667B-32C0-4C89-A046-AD97EA7A9BBB}" type="datetime1">
              <a:rPr lang="de-DE" smtClean="0"/>
              <a:t>09.10.2017</a:t>
            </a:fld>
            <a:endParaRPr lang="en-US"/>
          </a:p>
        </p:txBody>
      </p:sp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3210184477"/>
              </p:ext>
            </p:extLst>
          </p:nvPr>
        </p:nvGraphicFramePr>
        <p:xfrm>
          <a:off x="0" y="401318"/>
          <a:ext cx="9144000" cy="6340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9" name="Gruppieren 8"/>
          <p:cNvGrpSpPr/>
          <p:nvPr/>
        </p:nvGrpSpPr>
        <p:grpSpPr>
          <a:xfrm>
            <a:off x="2826057" y="785863"/>
            <a:ext cx="3534105" cy="967831"/>
            <a:chOff x="2826057" y="785863"/>
            <a:chExt cx="3534105" cy="967831"/>
          </a:xfrm>
        </p:grpSpPr>
        <p:sp>
          <p:nvSpPr>
            <p:cNvPr id="2" name="Textfeld 1"/>
            <p:cNvSpPr txBox="1"/>
            <p:nvPr/>
          </p:nvSpPr>
          <p:spPr>
            <a:xfrm>
              <a:off x="3729980" y="785863"/>
              <a:ext cx="202049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AutoNum type="romanUcPeriod"/>
              </a:pPr>
              <a:r>
                <a:rPr lang="de-DE" dirty="0" smtClean="0">
                  <a:solidFill>
                    <a:schemeClr val="accent1"/>
                  </a:solidFill>
                </a:rPr>
                <a:t> MIP-</a:t>
              </a:r>
              <a:r>
                <a:rPr lang="de-DE" dirty="0" err="1" smtClean="0">
                  <a:solidFill>
                    <a:schemeClr val="accent1"/>
                  </a:solidFill>
                </a:rPr>
                <a:t>table</a:t>
              </a:r>
              <a:r>
                <a:rPr lang="de-DE" dirty="0" smtClean="0">
                  <a:solidFill>
                    <a:schemeClr val="accent1"/>
                  </a:solidFill>
                </a:rPr>
                <a:t> </a:t>
              </a:r>
              <a:r>
                <a:rPr lang="de-DE" dirty="0">
                  <a:solidFill>
                    <a:schemeClr val="accent1"/>
                  </a:solidFill>
                </a:rPr>
                <a:t>&amp; CV</a:t>
              </a:r>
            </a:p>
            <a:p>
              <a:pPr marL="342900" indent="-342900">
                <a:buAutoNum type="romanUcPeriod"/>
              </a:pPr>
              <a:r>
                <a:rPr lang="de-DE" b="1" dirty="0" smtClean="0"/>
                <a:t> Info-</a:t>
              </a:r>
              <a:r>
                <a:rPr lang="de-DE" b="1" dirty="0" err="1" smtClean="0"/>
                <a:t>tables</a:t>
              </a:r>
              <a:endParaRPr lang="de-DE" b="1" dirty="0" smtClean="0"/>
            </a:p>
            <a:p>
              <a:pPr marL="400050" indent="-400050">
                <a:buFont typeface="+mj-lt"/>
                <a:buAutoNum type="romanUcPeriod"/>
              </a:pPr>
              <a:r>
                <a:rPr lang="de-DE" dirty="0" smtClean="0"/>
                <a:t>Mapping-</a:t>
              </a:r>
              <a:r>
                <a:rPr lang="de-DE" dirty="0" err="1" smtClean="0"/>
                <a:t>table</a:t>
              </a:r>
              <a:endParaRPr lang="de-DE" dirty="0"/>
            </a:p>
          </p:txBody>
        </p:sp>
        <p:sp>
          <p:nvSpPr>
            <p:cNvPr id="8" name="Pfeil nach unten 7"/>
            <p:cNvSpPr/>
            <p:nvPr/>
          </p:nvSpPr>
          <p:spPr>
            <a:xfrm rot="4567804">
              <a:off x="3179702" y="1025582"/>
              <a:ext cx="158646" cy="86593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Pfeil nach unten 9"/>
            <p:cNvSpPr/>
            <p:nvPr/>
          </p:nvSpPr>
          <p:spPr>
            <a:xfrm rot="16921292">
              <a:off x="5897500" y="1291031"/>
              <a:ext cx="192746" cy="73257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99723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31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BE5667B-32C0-4C89-A046-AD97EA7A9BBB}" type="datetime1">
              <a:rPr lang="de-DE" smtClean="0"/>
              <a:t>09.10.2017</a:t>
            </a:fld>
            <a:endParaRPr lang="en-US"/>
          </a:p>
        </p:txBody>
      </p:sp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1982704241"/>
              </p:ext>
            </p:extLst>
          </p:nvPr>
        </p:nvGraphicFramePr>
        <p:xfrm>
          <a:off x="0" y="401318"/>
          <a:ext cx="9144000" cy="6340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9" name="Gruppieren 8"/>
          <p:cNvGrpSpPr/>
          <p:nvPr/>
        </p:nvGrpSpPr>
        <p:grpSpPr>
          <a:xfrm>
            <a:off x="2826057" y="785863"/>
            <a:ext cx="3534105" cy="967831"/>
            <a:chOff x="2826057" y="785863"/>
            <a:chExt cx="3534105" cy="967831"/>
          </a:xfrm>
        </p:grpSpPr>
        <p:sp>
          <p:nvSpPr>
            <p:cNvPr id="2" name="Textfeld 1"/>
            <p:cNvSpPr txBox="1"/>
            <p:nvPr/>
          </p:nvSpPr>
          <p:spPr>
            <a:xfrm>
              <a:off x="3729980" y="785863"/>
              <a:ext cx="202049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AutoNum type="romanUcPeriod"/>
              </a:pPr>
              <a:r>
                <a:rPr lang="de-DE" dirty="0" smtClean="0">
                  <a:solidFill>
                    <a:schemeClr val="accent1"/>
                  </a:solidFill>
                </a:rPr>
                <a:t> MIP-</a:t>
              </a:r>
              <a:r>
                <a:rPr lang="de-DE" dirty="0" err="1" smtClean="0">
                  <a:solidFill>
                    <a:schemeClr val="accent1"/>
                  </a:solidFill>
                </a:rPr>
                <a:t>table</a:t>
              </a:r>
              <a:r>
                <a:rPr lang="de-DE" dirty="0" smtClean="0">
                  <a:solidFill>
                    <a:schemeClr val="accent1"/>
                  </a:solidFill>
                </a:rPr>
                <a:t> </a:t>
              </a:r>
              <a:r>
                <a:rPr lang="de-DE" dirty="0">
                  <a:solidFill>
                    <a:schemeClr val="accent1"/>
                  </a:solidFill>
                </a:rPr>
                <a:t>&amp; CV</a:t>
              </a:r>
            </a:p>
            <a:p>
              <a:pPr marL="400050" indent="-400050">
                <a:buFont typeface="+mj-lt"/>
                <a:buAutoNum type="romanUcPeriod"/>
              </a:pPr>
              <a:r>
                <a:rPr lang="de-DE" dirty="0" smtClean="0"/>
                <a:t>Info-</a:t>
              </a:r>
              <a:r>
                <a:rPr lang="de-DE" dirty="0" err="1" smtClean="0"/>
                <a:t>tables</a:t>
              </a:r>
              <a:endParaRPr lang="de-DE" dirty="0" smtClean="0"/>
            </a:p>
            <a:p>
              <a:pPr marL="342900" indent="-342900">
                <a:buAutoNum type="romanUcPeriod"/>
              </a:pPr>
              <a:r>
                <a:rPr lang="de-DE" b="1" dirty="0" smtClean="0"/>
                <a:t> Mapping-</a:t>
              </a:r>
              <a:r>
                <a:rPr lang="de-DE" b="1" dirty="0" err="1" smtClean="0"/>
                <a:t>table</a:t>
              </a:r>
              <a:endParaRPr lang="de-DE" b="1" dirty="0"/>
            </a:p>
          </p:txBody>
        </p:sp>
        <p:sp>
          <p:nvSpPr>
            <p:cNvPr id="8" name="Pfeil nach unten 7"/>
            <p:cNvSpPr/>
            <p:nvPr/>
          </p:nvSpPr>
          <p:spPr>
            <a:xfrm rot="4567804">
              <a:off x="3179702" y="1025582"/>
              <a:ext cx="158646" cy="86593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Pfeil nach unten 9"/>
            <p:cNvSpPr/>
            <p:nvPr/>
          </p:nvSpPr>
          <p:spPr>
            <a:xfrm rot="16921292">
              <a:off x="5897500" y="1291031"/>
              <a:ext cx="192746" cy="73257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83631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32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2521584862"/>
              </p:ext>
            </p:extLst>
          </p:nvPr>
        </p:nvGraphicFramePr>
        <p:xfrm>
          <a:off x="320116" y="3158970"/>
          <a:ext cx="8503768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2" name="Gruppieren 11"/>
          <p:cNvGrpSpPr/>
          <p:nvPr/>
        </p:nvGrpSpPr>
        <p:grpSpPr>
          <a:xfrm>
            <a:off x="1193967" y="1829376"/>
            <a:ext cx="7300333" cy="894848"/>
            <a:chOff x="556398" y="2629841"/>
            <a:chExt cx="7300333" cy="894848"/>
          </a:xfrm>
        </p:grpSpPr>
        <p:pic>
          <p:nvPicPr>
            <p:cNvPr id="13" name="Picture 2" descr="C:\Users\k204210\AppData\Local\Microsoft\Windows\INetCache\IE\GFPIE52N\Homo-Mobile[1]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635" r="19865" b="6583"/>
            <a:stretch/>
          </p:blipFill>
          <p:spPr bwMode="auto">
            <a:xfrm>
              <a:off x="2462597" y="2629841"/>
              <a:ext cx="2443805" cy="894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feld 13"/>
            <p:cNvSpPr txBox="1"/>
            <p:nvPr/>
          </p:nvSpPr>
          <p:spPr>
            <a:xfrm>
              <a:off x="556398" y="2878358"/>
              <a:ext cx="15920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err="1" smtClean="0">
                  <a:latin typeface="Mistral" panose="03090702030407020403" pitchFamily="66" charset="0"/>
                </a:rPr>
                <a:t>From</a:t>
              </a:r>
              <a:r>
                <a:rPr lang="de-DE" smtClean="0">
                  <a:latin typeface="Mistral" panose="03090702030407020403" pitchFamily="66" charset="0"/>
                </a:rPr>
                <a:t> </a:t>
              </a:r>
              <a:r>
                <a:rPr lang="de-DE" err="1" smtClean="0">
                  <a:latin typeface="Mistral" panose="03090702030407020403" pitchFamily="66" charset="0"/>
                </a:rPr>
                <a:t>model</a:t>
              </a:r>
              <a:r>
                <a:rPr lang="de-DE" smtClean="0">
                  <a:latin typeface="Mistral" panose="03090702030407020403" pitchFamily="66" charset="0"/>
                </a:rPr>
                <a:t> variable…</a:t>
              </a:r>
              <a:endParaRPr lang="de-DE">
                <a:latin typeface="Mistral" panose="03090702030407020403" pitchFamily="66" charset="0"/>
              </a:endParaRPr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5282949" y="3016858"/>
              <a:ext cx="25737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mtClean="0">
                  <a:latin typeface="Mistral" panose="03090702030407020403" pitchFamily="66" charset="0"/>
                </a:rPr>
                <a:t>…</a:t>
              </a:r>
              <a:r>
                <a:rPr lang="de-DE" err="1" smtClean="0">
                  <a:latin typeface="Mistral" panose="03090702030407020403" pitchFamily="66" charset="0"/>
                </a:rPr>
                <a:t>to</a:t>
              </a:r>
              <a:r>
                <a:rPr lang="de-DE" smtClean="0">
                  <a:latin typeface="Mistral" panose="03090702030407020403" pitchFamily="66" charset="0"/>
                </a:rPr>
                <a:t> CMOR variable</a:t>
              </a:r>
              <a:endParaRPr lang="de-DE">
                <a:latin typeface="Mistral" panose="03090702030407020403" pitchFamily="66" charset="0"/>
              </a:endParaRPr>
            </a:p>
          </p:txBody>
        </p:sp>
      </p:grpSp>
      <p:sp>
        <p:nvSpPr>
          <p:cNvPr id="16" name="Pfeil nach rechts 15"/>
          <p:cNvSpPr/>
          <p:nvPr/>
        </p:nvSpPr>
        <p:spPr>
          <a:xfrm>
            <a:off x="4246912" y="3000319"/>
            <a:ext cx="1194443" cy="52326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err="1" smtClean="0"/>
              <a:t>mapping</a:t>
            </a:r>
            <a:endParaRPr lang="de-DE"/>
          </a:p>
        </p:txBody>
      </p:sp>
      <p:grpSp>
        <p:nvGrpSpPr>
          <p:cNvPr id="17" name="Gruppieren 16"/>
          <p:cNvGrpSpPr/>
          <p:nvPr/>
        </p:nvGrpSpPr>
        <p:grpSpPr>
          <a:xfrm>
            <a:off x="62426" y="398076"/>
            <a:ext cx="1423402" cy="1248338"/>
            <a:chOff x="6372205" y="723417"/>
            <a:chExt cx="1667619" cy="1667619"/>
          </a:xfrm>
        </p:grpSpPr>
        <p:sp>
          <p:nvSpPr>
            <p:cNvPr id="18" name="Ellipse 17"/>
            <p:cNvSpPr/>
            <p:nvPr/>
          </p:nvSpPr>
          <p:spPr>
            <a:xfrm>
              <a:off x="6372205" y="723417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Ellipse 4"/>
            <p:cNvSpPr/>
            <p:nvPr/>
          </p:nvSpPr>
          <p:spPr>
            <a:xfrm>
              <a:off x="6616422" y="967634"/>
              <a:ext cx="1179185" cy="11791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Mapping </a:t>
              </a:r>
              <a:r>
                <a:rPr lang="de-DE" sz="2000" kern="1200" err="1" smtClean="0"/>
                <a:t>of</a:t>
              </a:r>
              <a:r>
                <a:rPr lang="de-DE" sz="2000" kern="1200" smtClean="0"/>
                <a:t> variables</a:t>
              </a:r>
              <a:endParaRPr lang="de-DE" sz="2000" kern="1200"/>
            </a:p>
          </p:txBody>
        </p:sp>
      </p:grpSp>
      <p:sp>
        <p:nvSpPr>
          <p:cNvPr id="21" name="Smiley 20"/>
          <p:cNvSpPr/>
          <p:nvPr/>
        </p:nvSpPr>
        <p:spPr>
          <a:xfrm>
            <a:off x="2250273" y="4995174"/>
            <a:ext cx="849893" cy="72008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err="1" smtClean="0"/>
              <a:t>cn</a:t>
            </a:r>
            <a:endParaRPr lang="de-DE"/>
          </a:p>
        </p:txBody>
      </p:sp>
      <p:sp>
        <p:nvSpPr>
          <p:cNvPr id="7" name="Wolkenförmige Legende 6"/>
          <p:cNvSpPr/>
          <p:nvPr/>
        </p:nvSpPr>
        <p:spPr>
          <a:xfrm>
            <a:off x="4844133" y="5288824"/>
            <a:ext cx="772454" cy="39604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mtClean="0"/>
              <a:t>?</a:t>
            </a:r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2738004" y="720542"/>
            <a:ext cx="3667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/>
              <a:t>4</a:t>
            </a:r>
            <a:r>
              <a:rPr lang="de-DE" b="1" smtClean="0"/>
              <a:t>. </a:t>
            </a:r>
            <a:r>
              <a:rPr lang="de-DE" b="1" err="1" smtClean="0"/>
              <a:t>Conversion</a:t>
            </a:r>
            <a:r>
              <a:rPr lang="de-DE" b="1" smtClean="0"/>
              <a:t> </a:t>
            </a:r>
            <a:r>
              <a:rPr lang="de-DE" b="1" err="1" smtClean="0"/>
              <a:t>to</a:t>
            </a:r>
            <a:r>
              <a:rPr lang="de-DE" b="1" smtClean="0"/>
              <a:t> CMIP </a:t>
            </a:r>
            <a:r>
              <a:rPr lang="de-DE" b="1" err="1" smtClean="0"/>
              <a:t>data</a:t>
            </a:r>
            <a:r>
              <a:rPr lang="de-DE" b="1" smtClean="0"/>
              <a:t> </a:t>
            </a:r>
            <a:r>
              <a:rPr lang="de-DE" b="1" err="1" smtClean="0"/>
              <a:t>standard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37788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33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pSp>
        <p:nvGrpSpPr>
          <p:cNvPr id="17" name="Gruppieren 16"/>
          <p:cNvGrpSpPr/>
          <p:nvPr/>
        </p:nvGrpSpPr>
        <p:grpSpPr>
          <a:xfrm>
            <a:off x="62426" y="398076"/>
            <a:ext cx="1423402" cy="1248338"/>
            <a:chOff x="6372205" y="723417"/>
            <a:chExt cx="1667619" cy="1667619"/>
          </a:xfrm>
        </p:grpSpPr>
        <p:sp>
          <p:nvSpPr>
            <p:cNvPr id="18" name="Ellipse 17"/>
            <p:cNvSpPr/>
            <p:nvPr/>
          </p:nvSpPr>
          <p:spPr>
            <a:xfrm>
              <a:off x="6372205" y="723417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Ellipse 4"/>
            <p:cNvSpPr/>
            <p:nvPr/>
          </p:nvSpPr>
          <p:spPr>
            <a:xfrm>
              <a:off x="6616422" y="967634"/>
              <a:ext cx="1179185" cy="11791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Mapping </a:t>
              </a:r>
              <a:r>
                <a:rPr lang="de-DE" sz="2000" kern="1200" err="1" smtClean="0"/>
                <a:t>of</a:t>
              </a:r>
              <a:r>
                <a:rPr lang="de-DE" sz="2000" kern="1200" smtClean="0"/>
                <a:t> variables</a:t>
              </a:r>
              <a:endParaRPr lang="de-DE" sz="2000" kern="1200"/>
            </a:p>
          </p:txBody>
        </p:sp>
      </p:grp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173141"/>
              </p:ext>
            </p:extLst>
          </p:nvPr>
        </p:nvGraphicFramePr>
        <p:xfrm>
          <a:off x="323528" y="1700809"/>
          <a:ext cx="8496945" cy="4819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720080"/>
                <a:gridCol w="4320480"/>
                <a:gridCol w="1440161"/>
              </a:tblGrid>
              <a:tr h="626650"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Keyword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Short </a:t>
                      </a:r>
                      <a:r>
                        <a:rPr lang="de-DE" err="1" smtClean="0"/>
                        <a:t>name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Value </a:t>
                      </a:r>
                      <a:r>
                        <a:rPr lang="de-DE" err="1" smtClean="0"/>
                        <a:t>format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Default</a:t>
                      </a:r>
                      <a:endParaRPr lang="de-DE"/>
                    </a:p>
                  </a:txBody>
                  <a:tcPr/>
                </a:tc>
              </a:tr>
              <a:tr h="515270">
                <a:tc>
                  <a:txBody>
                    <a:bodyPr/>
                    <a:lstStyle/>
                    <a:p>
                      <a:r>
                        <a:rPr lang="de-DE" err="1" smtClean="0"/>
                        <a:t>project_mip_table</a:t>
                      </a:r>
                      <a:endParaRPr lang="de-DE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pmt</a:t>
                      </a:r>
                      <a:endParaRPr lang="de-DE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String.</a:t>
                      </a:r>
                      <a:endParaRPr lang="de-DE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88739">
                <a:tc>
                  <a:txBody>
                    <a:bodyPr/>
                    <a:lstStyle/>
                    <a:p>
                      <a:r>
                        <a:rPr lang="de-DE" err="1" smtClean="0"/>
                        <a:t>name</a:t>
                      </a:r>
                      <a:endParaRPr lang="de-DE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n</a:t>
                      </a:r>
                      <a:endParaRPr lang="de-DE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String. Value </a:t>
                      </a:r>
                      <a:r>
                        <a:rPr lang="de-DE" err="1" smtClean="0"/>
                        <a:t>is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the</a:t>
                      </a:r>
                      <a:r>
                        <a:rPr lang="de-DE" baseline="0" smtClean="0"/>
                        <a:t> variable </a:t>
                      </a:r>
                      <a:r>
                        <a:rPr lang="de-DE" baseline="0" err="1" smtClean="0"/>
                        <a:t>name</a:t>
                      </a:r>
                      <a:r>
                        <a:rPr lang="de-DE" baseline="0" smtClean="0"/>
                        <a:t> in </a:t>
                      </a:r>
                      <a:r>
                        <a:rPr lang="de-DE" baseline="0" err="1" smtClean="0"/>
                        <a:t>infile</a:t>
                      </a:r>
                      <a:r>
                        <a:rPr lang="de-DE" baseline="0" smtClean="0"/>
                        <a:t>.</a:t>
                      </a:r>
                      <a:endParaRPr lang="de-DE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26650">
                <a:tc>
                  <a:txBody>
                    <a:bodyPr/>
                    <a:lstStyle/>
                    <a:p>
                      <a:r>
                        <a:rPr lang="de-DE" err="1" smtClean="0"/>
                        <a:t>code</a:t>
                      </a:r>
                      <a:endParaRPr lang="de-DE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</a:t>
                      </a:r>
                      <a:endParaRPr lang="de-DE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Three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digits</a:t>
                      </a:r>
                      <a:r>
                        <a:rPr lang="de-DE" dirty="0" smtClean="0"/>
                        <a:t> Integer.</a:t>
                      </a:r>
                      <a:r>
                        <a:rPr lang="de-DE" baseline="0" dirty="0" smtClean="0"/>
                        <a:t> GRIB </a:t>
                      </a:r>
                      <a:r>
                        <a:rPr lang="de-DE" baseline="0" dirty="0" err="1" smtClean="0"/>
                        <a:t>code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of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the</a:t>
                      </a:r>
                      <a:r>
                        <a:rPr lang="de-DE" baseline="0" dirty="0" smtClean="0"/>
                        <a:t> variable in </a:t>
                      </a:r>
                      <a:r>
                        <a:rPr lang="de-DE" baseline="0" dirty="0" err="1" smtClean="0"/>
                        <a:t>infile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to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be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selected</a:t>
                      </a:r>
                      <a:r>
                        <a:rPr lang="de-DE" baseline="0" dirty="0" smtClean="0"/>
                        <a:t>.</a:t>
                      </a:r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26650">
                <a:tc>
                  <a:txBody>
                    <a:bodyPr/>
                    <a:lstStyle/>
                    <a:p>
                      <a:r>
                        <a:rPr lang="de-DE" err="1" smtClean="0"/>
                        <a:t>units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u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String. Value must </a:t>
                      </a:r>
                      <a:r>
                        <a:rPr lang="de-DE" dirty="0" err="1" smtClean="0"/>
                        <a:t>be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readable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by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library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udunits</a:t>
                      </a:r>
                      <a:r>
                        <a:rPr lang="de-DE" baseline="0" dirty="0" smtClean="0"/>
                        <a:t>. E.g.: „W m-2“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</a:tr>
              <a:tr h="626650">
                <a:tc>
                  <a:txBody>
                    <a:bodyPr/>
                    <a:lstStyle/>
                    <a:p>
                      <a:r>
                        <a:rPr lang="de-DE" err="1" smtClean="0"/>
                        <a:t>cell_methods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cm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First </a:t>
                      </a:r>
                      <a:r>
                        <a:rPr lang="de-DE" err="1" smtClean="0"/>
                        <a:t>character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of</a:t>
                      </a:r>
                      <a:r>
                        <a:rPr lang="de-DE" smtClean="0"/>
                        <a:t> string. </a:t>
                      </a:r>
                      <a:r>
                        <a:rPr lang="de-DE" err="1" smtClean="0"/>
                        <a:t>One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of</a:t>
                      </a:r>
                      <a:r>
                        <a:rPr lang="de-DE" baseline="0" smtClean="0"/>
                        <a:t> ‘</a:t>
                      </a:r>
                      <a:r>
                        <a:rPr lang="de-DE" baseline="0" err="1" smtClean="0"/>
                        <a:t>mean</a:t>
                      </a:r>
                      <a:r>
                        <a:rPr lang="de-DE" baseline="0" smtClean="0"/>
                        <a:t>‘, ‘</a:t>
                      </a:r>
                      <a:r>
                        <a:rPr lang="de-DE" baseline="0" err="1" smtClean="0"/>
                        <a:t>point</a:t>
                      </a:r>
                      <a:r>
                        <a:rPr lang="de-DE" baseline="0" smtClean="0"/>
                        <a:t>‘, ‘</a:t>
                      </a:r>
                      <a:r>
                        <a:rPr lang="de-DE" baseline="0" err="1" smtClean="0"/>
                        <a:t>climate</a:t>
                      </a:r>
                      <a:r>
                        <a:rPr lang="de-DE" baseline="0" smtClean="0"/>
                        <a:t>‘, ‘</a:t>
                      </a:r>
                      <a:r>
                        <a:rPr lang="de-DE" baseline="0" err="1" smtClean="0"/>
                        <a:t>diurnal</a:t>
                      </a:r>
                      <a:r>
                        <a:rPr lang="de-DE" baseline="0" smtClean="0"/>
                        <a:t>‘ </a:t>
                      </a:r>
                      <a:r>
                        <a:rPr lang="de-DE" baseline="0" err="1" smtClean="0"/>
                        <a:t>and</a:t>
                      </a:r>
                      <a:r>
                        <a:rPr lang="de-DE" baseline="0" smtClean="0"/>
                        <a:t> ‘</a:t>
                      </a:r>
                      <a:r>
                        <a:rPr lang="de-DE" baseline="0" err="1" smtClean="0"/>
                        <a:t>none</a:t>
                      </a:r>
                      <a:r>
                        <a:rPr lang="de-DE" baseline="0" smtClean="0"/>
                        <a:t>‘.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aseline="0" smtClean="0"/>
                        <a:t>‘</a:t>
                      </a:r>
                      <a:r>
                        <a:rPr lang="de-DE" baseline="0" err="1" smtClean="0"/>
                        <a:t>mean</a:t>
                      </a:r>
                      <a:r>
                        <a:rPr lang="de-DE" baseline="0" smtClean="0"/>
                        <a:t>‘</a:t>
                      </a:r>
                      <a:endParaRPr lang="de-DE"/>
                    </a:p>
                  </a:txBody>
                  <a:tcPr/>
                </a:tc>
              </a:tr>
              <a:tr h="626650">
                <a:tc>
                  <a:txBody>
                    <a:bodyPr/>
                    <a:lstStyle/>
                    <a:p>
                      <a:r>
                        <a:rPr lang="de-DE" smtClean="0"/>
                        <a:t>positive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p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First </a:t>
                      </a:r>
                      <a:r>
                        <a:rPr lang="de-DE" dirty="0" err="1" smtClean="0"/>
                        <a:t>character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of</a:t>
                      </a:r>
                      <a:r>
                        <a:rPr lang="de-DE" dirty="0" smtClean="0"/>
                        <a:t> string. Value </a:t>
                      </a:r>
                      <a:r>
                        <a:rPr lang="de-DE" dirty="0" err="1" smtClean="0"/>
                        <a:t>is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one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of</a:t>
                      </a:r>
                      <a:r>
                        <a:rPr lang="de-DE" dirty="0" smtClean="0"/>
                        <a:t> </a:t>
                      </a:r>
                      <a:r>
                        <a:rPr lang="de-DE" baseline="0" dirty="0" smtClean="0"/>
                        <a:t>‘</a:t>
                      </a:r>
                      <a:r>
                        <a:rPr lang="de-DE" baseline="0" dirty="0" err="1" smtClean="0"/>
                        <a:t>upward</a:t>
                      </a:r>
                      <a:r>
                        <a:rPr lang="de-DE" baseline="0" dirty="0" smtClean="0"/>
                        <a:t>‘, ‘</a:t>
                      </a:r>
                      <a:r>
                        <a:rPr lang="de-DE" baseline="0" dirty="0" err="1" smtClean="0"/>
                        <a:t>downward</a:t>
                      </a:r>
                      <a:r>
                        <a:rPr lang="de-DE" baseline="0" dirty="0" smtClean="0"/>
                        <a:t>‘ </a:t>
                      </a:r>
                      <a:r>
                        <a:rPr lang="de-DE" baseline="0" dirty="0" err="1" smtClean="0"/>
                        <a:t>and</a:t>
                      </a:r>
                      <a:r>
                        <a:rPr lang="de-DE" baseline="0" dirty="0" smtClean="0"/>
                        <a:t> ‘ ‘ (blank).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aseline="0" dirty="0" smtClean="0"/>
                        <a:t>‘ ‘ (blank)</a:t>
                      </a:r>
                      <a:endParaRPr lang="de-DE" dirty="0"/>
                    </a:p>
                  </a:txBody>
                  <a:tcPr/>
                </a:tc>
              </a:tr>
              <a:tr h="515270">
                <a:tc>
                  <a:txBody>
                    <a:bodyPr/>
                    <a:lstStyle/>
                    <a:p>
                      <a:r>
                        <a:rPr lang="de-DE" err="1" smtClean="0"/>
                        <a:t>variable_comment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vc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String.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Textfeld 21"/>
          <p:cNvSpPr txBox="1"/>
          <p:nvPr/>
        </p:nvSpPr>
        <p:spPr>
          <a:xfrm>
            <a:off x="2555776" y="1268289"/>
            <a:ext cx="4226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Adjustable</a:t>
            </a:r>
            <a:r>
              <a:rPr lang="de-DE" dirty="0" smtClean="0"/>
              <a:t> variable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mapping</a:t>
            </a:r>
            <a:r>
              <a:rPr lang="de-DE" dirty="0" smtClean="0"/>
              <a:t> </a:t>
            </a:r>
            <a:r>
              <a:rPr lang="de-DE" dirty="0" err="1" smtClean="0"/>
              <a:t>attributes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2738004" y="720542"/>
            <a:ext cx="3667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/>
              <a:t>4</a:t>
            </a:r>
            <a:r>
              <a:rPr lang="de-DE" b="1" smtClean="0"/>
              <a:t>. </a:t>
            </a:r>
            <a:r>
              <a:rPr lang="de-DE" b="1" err="1" smtClean="0"/>
              <a:t>Conversion</a:t>
            </a:r>
            <a:r>
              <a:rPr lang="de-DE" b="1" smtClean="0"/>
              <a:t> </a:t>
            </a:r>
            <a:r>
              <a:rPr lang="de-DE" b="1" err="1" smtClean="0"/>
              <a:t>to</a:t>
            </a:r>
            <a:r>
              <a:rPr lang="de-DE" b="1" smtClean="0"/>
              <a:t> CMIP </a:t>
            </a:r>
            <a:r>
              <a:rPr lang="de-DE" b="1" err="1" smtClean="0"/>
              <a:t>data</a:t>
            </a:r>
            <a:r>
              <a:rPr lang="de-DE" b="1" smtClean="0"/>
              <a:t> </a:t>
            </a:r>
            <a:r>
              <a:rPr lang="de-DE" b="1" err="1" smtClean="0"/>
              <a:t>standard</a:t>
            </a:r>
            <a:endParaRPr lang="de-DE" b="1"/>
          </a:p>
        </p:txBody>
      </p:sp>
      <p:sp>
        <p:nvSpPr>
          <p:cNvPr id="11" name="Textfeld 10"/>
          <p:cNvSpPr txBox="1"/>
          <p:nvPr/>
        </p:nvSpPr>
        <p:spPr>
          <a:xfrm>
            <a:off x="7020272" y="674375"/>
            <a:ext cx="1805397" cy="27699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i="1" dirty="0" err="1" smtClean="0"/>
              <a:t>Only</a:t>
            </a:r>
            <a:r>
              <a:rPr lang="de-DE" sz="1200" i="1" dirty="0" smtClean="0"/>
              <a:t> </a:t>
            </a:r>
            <a:r>
              <a:rPr lang="de-DE" sz="1200" i="1" dirty="0" err="1" smtClean="0"/>
              <a:t>settable</a:t>
            </a:r>
            <a:r>
              <a:rPr lang="de-DE" sz="1200" i="1" dirty="0" smtClean="0"/>
              <a:t> in MIP-</a:t>
            </a:r>
            <a:r>
              <a:rPr lang="de-DE" sz="1200" i="1" dirty="0" err="1" smtClean="0"/>
              <a:t>table</a:t>
            </a:r>
            <a:endParaRPr lang="de-DE" sz="1200" i="1" dirty="0"/>
          </a:p>
        </p:txBody>
      </p:sp>
      <p:sp>
        <p:nvSpPr>
          <p:cNvPr id="25" name="Textfeld 24"/>
          <p:cNvSpPr txBox="1"/>
          <p:nvPr/>
        </p:nvSpPr>
        <p:spPr>
          <a:xfrm>
            <a:off x="7020272" y="1037456"/>
            <a:ext cx="1805397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i="1" dirty="0" smtClean="0"/>
              <a:t>In </a:t>
            </a:r>
            <a:r>
              <a:rPr lang="de-DE" sz="1200" i="1" dirty="0" err="1" smtClean="0"/>
              <a:t>Cmdline</a:t>
            </a:r>
            <a:r>
              <a:rPr lang="de-DE" sz="1200" i="1" dirty="0" smtClean="0"/>
              <a:t>, </a:t>
            </a:r>
            <a:r>
              <a:rPr lang="de-DE" sz="1200" i="1" dirty="0" err="1" smtClean="0"/>
              <a:t>only</a:t>
            </a:r>
            <a:r>
              <a:rPr lang="de-DE" sz="1200" i="1" dirty="0" smtClean="0"/>
              <a:t> </a:t>
            </a:r>
            <a:r>
              <a:rPr lang="de-DE" sz="1200" i="1" dirty="0" err="1" smtClean="0"/>
              <a:t>one</a:t>
            </a:r>
            <a:r>
              <a:rPr lang="de-DE" sz="1200" i="1" dirty="0" smtClean="0"/>
              <a:t> </a:t>
            </a:r>
            <a:r>
              <a:rPr lang="de-DE" sz="1200" i="1" dirty="0" err="1" smtClean="0"/>
              <a:t>value</a:t>
            </a:r>
            <a:r>
              <a:rPr lang="de-DE" sz="1200" i="1" dirty="0" smtClean="0"/>
              <a:t> </a:t>
            </a:r>
            <a:r>
              <a:rPr lang="de-DE" sz="1200" i="1" dirty="0" err="1" smtClean="0"/>
              <a:t>and</a:t>
            </a:r>
            <a:r>
              <a:rPr lang="de-DE" sz="1200" i="1" dirty="0" smtClean="0"/>
              <a:t> </a:t>
            </a:r>
            <a:r>
              <a:rPr lang="de-DE" sz="1200" i="1" dirty="0" err="1" smtClean="0"/>
              <a:t>one</a:t>
            </a:r>
            <a:r>
              <a:rPr lang="de-DE" sz="1200" i="1" dirty="0" smtClean="0"/>
              <a:t> </a:t>
            </a:r>
            <a:r>
              <a:rPr lang="de-DE" sz="1200" i="1" dirty="0" err="1" smtClean="0"/>
              <a:t>of</a:t>
            </a:r>
            <a:r>
              <a:rPr lang="de-DE" sz="1200" i="1" dirty="0" smtClean="0"/>
              <a:t> </a:t>
            </a:r>
            <a:r>
              <a:rPr lang="de-DE" sz="1200" i="1" dirty="0" err="1" smtClean="0"/>
              <a:t>both</a:t>
            </a:r>
            <a:r>
              <a:rPr lang="de-DE" sz="1200" i="1" dirty="0" smtClean="0"/>
              <a:t> </a:t>
            </a:r>
            <a:r>
              <a:rPr lang="de-DE" sz="1200" i="1" dirty="0" err="1" smtClean="0"/>
              <a:t>possible</a:t>
            </a:r>
            <a:endParaRPr lang="de-DE" sz="1200" i="1" dirty="0"/>
          </a:p>
        </p:txBody>
      </p:sp>
    </p:spTree>
    <p:extLst>
      <p:ext uri="{BB962C8B-B14F-4D97-AF65-F5344CB8AC3E}">
        <p14:creationId xmlns:p14="http://schemas.microsoft.com/office/powerpoint/2010/main" val="70757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34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321371" y="1815207"/>
            <a:ext cx="87151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err="1" smtClean="0"/>
              <a:t>Assume</a:t>
            </a:r>
            <a:r>
              <a:rPr lang="de-DE" i="1" smtClean="0"/>
              <a:t>, </a:t>
            </a:r>
            <a:r>
              <a:rPr lang="de-DE" i="1" err="1" smtClean="0"/>
              <a:t>model</a:t>
            </a:r>
            <a:r>
              <a:rPr lang="de-DE" i="1" smtClean="0"/>
              <a:t> </a:t>
            </a:r>
            <a:r>
              <a:rPr lang="de-DE" i="1" err="1" smtClean="0"/>
              <a:t>output</a:t>
            </a:r>
            <a:r>
              <a:rPr lang="de-DE" i="1" smtClean="0"/>
              <a:t> </a:t>
            </a:r>
            <a:r>
              <a:rPr lang="de-DE" i="1" err="1" smtClean="0"/>
              <a:t>is</a:t>
            </a:r>
            <a:r>
              <a:rPr lang="de-DE" i="1" smtClean="0"/>
              <a:t> </a:t>
            </a:r>
            <a:r>
              <a:rPr lang="de-DE" i="1" err="1" smtClean="0"/>
              <a:t>available</a:t>
            </a:r>
            <a:r>
              <a:rPr lang="de-DE" i="1" smtClean="0"/>
              <a:t> in GRIB-format </a:t>
            </a:r>
            <a:r>
              <a:rPr lang="de-DE" i="1" err="1" smtClean="0"/>
              <a:t>and</a:t>
            </a:r>
            <a:r>
              <a:rPr lang="de-DE" i="1" smtClean="0"/>
              <a:t> </a:t>
            </a:r>
            <a:r>
              <a:rPr lang="de-DE" i="1" err="1" smtClean="0"/>
              <a:t>contains</a:t>
            </a:r>
            <a:r>
              <a:rPr lang="de-DE" i="1" smtClean="0"/>
              <a:t> 2m </a:t>
            </a:r>
            <a:r>
              <a:rPr lang="de-DE" i="1" err="1" smtClean="0"/>
              <a:t>temperature</a:t>
            </a:r>
            <a:r>
              <a:rPr lang="de-DE" i="1" smtClean="0"/>
              <a:t>. The </a:t>
            </a:r>
            <a:r>
              <a:rPr lang="de-DE" i="1" err="1" smtClean="0"/>
              <a:t>corresponding</a:t>
            </a:r>
            <a:r>
              <a:rPr lang="de-DE" i="1" smtClean="0"/>
              <a:t> </a:t>
            </a:r>
            <a:r>
              <a:rPr lang="de-DE" i="1" err="1" smtClean="0">
                <a:latin typeface="Courier" pitchFamily="49" charset="0"/>
              </a:rPr>
              <a:t>cmor_name</a:t>
            </a:r>
            <a:r>
              <a:rPr lang="de-DE" i="1" smtClean="0"/>
              <a:t> </a:t>
            </a:r>
            <a:r>
              <a:rPr lang="de-DE" i="1" err="1" smtClean="0"/>
              <a:t>is</a:t>
            </a:r>
            <a:r>
              <a:rPr lang="de-DE" i="1" err="1" smtClean="0">
                <a:latin typeface="Courier" pitchFamily="49" charset="0"/>
              </a:rPr>
              <a:t>tas</a:t>
            </a:r>
            <a:r>
              <a:rPr lang="de-DE" i="1"/>
              <a:t> </a:t>
            </a:r>
            <a:r>
              <a:rPr lang="de-DE" i="1" err="1" smtClean="0"/>
              <a:t>and</a:t>
            </a:r>
            <a:r>
              <a:rPr lang="de-DE" i="1" smtClean="0"/>
              <a:t> </a:t>
            </a:r>
            <a:r>
              <a:rPr lang="de-DE" i="1" err="1" smtClean="0"/>
              <a:t>should</a:t>
            </a:r>
            <a:r>
              <a:rPr lang="de-DE" i="1" smtClean="0"/>
              <a:t> </a:t>
            </a:r>
            <a:r>
              <a:rPr lang="de-DE" i="1" err="1" smtClean="0"/>
              <a:t>be</a:t>
            </a:r>
            <a:r>
              <a:rPr lang="de-DE" i="1" smtClean="0"/>
              <a:t> </a:t>
            </a:r>
            <a:r>
              <a:rPr lang="de-DE" i="1" err="1" smtClean="0"/>
              <a:t>processed</a:t>
            </a:r>
            <a:r>
              <a:rPr lang="de-DE" i="1" smtClean="0"/>
              <a:t>.</a:t>
            </a:r>
          </a:p>
          <a:p>
            <a:r>
              <a:rPr lang="de-DE" smtClean="0"/>
              <a:t>#</a:t>
            </a:r>
            <a:r>
              <a:rPr lang="de-DE" err="1" smtClean="0"/>
              <a:t>One</a:t>
            </a:r>
            <a:r>
              <a:rPr lang="de-DE" smtClean="0"/>
              <a:t> </a:t>
            </a:r>
            <a:r>
              <a:rPr lang="de-DE" err="1" smtClean="0"/>
              <a:t>option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</a:t>
            </a:r>
            <a:r>
              <a:rPr lang="de-DE" err="1" smtClean="0"/>
              <a:t>to</a:t>
            </a:r>
            <a:r>
              <a:rPr lang="de-DE" smtClean="0"/>
              <a:t> </a:t>
            </a:r>
            <a:r>
              <a:rPr lang="de-DE" err="1" smtClean="0"/>
              <a:t>use</a:t>
            </a:r>
            <a:r>
              <a:rPr lang="de-DE" smtClean="0"/>
              <a:t> </a:t>
            </a:r>
            <a:r>
              <a:rPr lang="de-DE" err="1" smtClean="0"/>
              <a:t>commandline</a:t>
            </a:r>
            <a:r>
              <a:rPr lang="de-DE" smtClean="0"/>
              <a:t> </a:t>
            </a:r>
            <a:r>
              <a:rPr lang="de-DE" err="1" smtClean="0"/>
              <a:t>mapping</a:t>
            </a:r>
            <a:r>
              <a:rPr lang="de-DE" smtClean="0"/>
              <a:t>:</a:t>
            </a:r>
          </a:p>
          <a:p>
            <a:r>
              <a:rPr lang="de-DE" err="1" smtClean="0">
                <a:latin typeface="Courier" pitchFamily="49" charset="0"/>
              </a:rPr>
              <a:t>cdo</a:t>
            </a:r>
            <a:r>
              <a:rPr lang="de-DE" smtClean="0">
                <a:latin typeface="Courier" pitchFamily="49" charset="0"/>
              </a:rPr>
              <a:t> </a:t>
            </a:r>
            <a:r>
              <a:rPr lang="de-DE" err="1" smtClean="0">
                <a:latin typeface="Courier" pitchFamily="49" charset="0"/>
              </a:rPr>
              <a:t>cmor,Amon,cn</a:t>
            </a:r>
            <a:r>
              <a:rPr lang="de-DE" smtClean="0">
                <a:latin typeface="Courier" pitchFamily="49" charset="0"/>
              </a:rPr>
              <a:t>=</a:t>
            </a:r>
            <a:r>
              <a:rPr lang="de-DE" err="1" smtClean="0">
                <a:latin typeface="Courier" pitchFamily="49" charset="0"/>
              </a:rPr>
              <a:t>tas,c</a:t>
            </a:r>
            <a:r>
              <a:rPr lang="de-DE" smtClean="0">
                <a:latin typeface="Courier" pitchFamily="49" charset="0"/>
              </a:rPr>
              <a:t>=167,u=</a:t>
            </a:r>
            <a:r>
              <a:rPr lang="de-DE" err="1" smtClean="0">
                <a:latin typeface="Courier" pitchFamily="49" charset="0"/>
              </a:rPr>
              <a:t>K,cm</a:t>
            </a:r>
            <a:r>
              <a:rPr lang="de-DE" smtClean="0">
                <a:latin typeface="Courier" pitchFamily="49" charset="0"/>
              </a:rPr>
              <a:t>=m </a:t>
            </a:r>
            <a:r>
              <a:rPr lang="de-DE" err="1" smtClean="0">
                <a:latin typeface="Courier" pitchFamily="49" charset="0"/>
              </a:rPr>
              <a:t>example_mapping.grb</a:t>
            </a:r>
            <a:endParaRPr lang="de-DE" smtClean="0">
              <a:latin typeface="Courier" pitchFamily="49" charset="0"/>
            </a:endParaRPr>
          </a:p>
          <a:p>
            <a:endParaRPr lang="de-DE" smtClean="0"/>
          </a:p>
          <a:p>
            <a:r>
              <a:rPr lang="de-DE" smtClean="0"/>
              <a:t>Note </a:t>
            </a:r>
            <a:r>
              <a:rPr lang="de-DE" err="1" smtClean="0"/>
              <a:t>that</a:t>
            </a:r>
            <a:endParaRPr lang="de-DE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/>
              <a:t>in </a:t>
            </a:r>
            <a:r>
              <a:rPr lang="de-DE" err="1" smtClean="0"/>
              <a:t>this</a:t>
            </a:r>
            <a:r>
              <a:rPr lang="de-DE" smtClean="0"/>
              <a:t> </a:t>
            </a:r>
            <a:r>
              <a:rPr lang="de-DE" err="1" smtClean="0"/>
              <a:t>case</a:t>
            </a:r>
            <a:r>
              <a:rPr lang="de-DE" smtClean="0"/>
              <a:t>, </a:t>
            </a:r>
            <a:r>
              <a:rPr lang="de-DE" err="1" smtClean="0"/>
              <a:t>the</a:t>
            </a:r>
            <a:r>
              <a:rPr lang="de-DE" smtClean="0"/>
              <a:t> </a:t>
            </a:r>
            <a:r>
              <a:rPr lang="de-DE" err="1" smtClean="0"/>
              <a:t>infile</a:t>
            </a:r>
            <a:r>
              <a:rPr lang="de-DE" smtClean="0"/>
              <a:t> variable </a:t>
            </a:r>
            <a:r>
              <a:rPr lang="de-DE" err="1" smtClean="0"/>
              <a:t>selector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</a:t>
            </a:r>
            <a:r>
              <a:rPr lang="de-DE" err="1" smtClean="0">
                <a:latin typeface="Courier" pitchFamily="49" charset="0"/>
              </a:rPr>
              <a:t>code</a:t>
            </a:r>
            <a:r>
              <a:rPr lang="de-DE" smtClean="0">
                <a:latin typeface="Courier" pitchFamily="49" charset="0"/>
              </a:rPr>
              <a:t>=167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err="1" smtClean="0"/>
              <a:t>command</a:t>
            </a:r>
            <a:r>
              <a:rPr lang="de-DE" smtClean="0"/>
              <a:t> </a:t>
            </a:r>
            <a:r>
              <a:rPr lang="de-DE" err="1" smtClean="0"/>
              <a:t>line</a:t>
            </a:r>
            <a:r>
              <a:rPr lang="de-DE" smtClean="0"/>
              <a:t> </a:t>
            </a:r>
            <a:r>
              <a:rPr lang="de-DE" err="1" smtClean="0"/>
              <a:t>mapping</a:t>
            </a:r>
            <a:r>
              <a:rPr lang="de-DE" smtClean="0"/>
              <a:t> </a:t>
            </a:r>
            <a:r>
              <a:rPr lang="de-DE" err="1" smtClean="0"/>
              <a:t>always</a:t>
            </a:r>
            <a:r>
              <a:rPr lang="de-DE" smtClean="0"/>
              <a:t> </a:t>
            </a:r>
            <a:r>
              <a:rPr lang="de-DE" err="1" smtClean="0"/>
              <a:t>requires</a:t>
            </a:r>
            <a:r>
              <a:rPr lang="de-DE" smtClean="0"/>
              <a:t> </a:t>
            </a:r>
            <a:r>
              <a:rPr lang="de-DE" err="1" smtClean="0">
                <a:latin typeface="Courier" pitchFamily="49" charset="0"/>
              </a:rPr>
              <a:t>cmor_name</a:t>
            </a:r>
            <a:r>
              <a:rPr lang="de-DE" smtClean="0"/>
              <a:t> </a:t>
            </a:r>
            <a:r>
              <a:rPr lang="de-DE" err="1" smtClean="0"/>
              <a:t>and</a:t>
            </a:r>
            <a:r>
              <a:rPr lang="de-DE" smtClean="0"/>
              <a:t> </a:t>
            </a:r>
            <a:r>
              <a:rPr lang="de-DE" err="1" smtClean="0"/>
              <a:t>one</a:t>
            </a:r>
            <a:r>
              <a:rPr lang="de-DE" smtClean="0"/>
              <a:t> variable </a:t>
            </a:r>
            <a:r>
              <a:rPr lang="de-DE" err="1" smtClean="0"/>
              <a:t>selector</a:t>
            </a:r>
            <a:endParaRPr lang="de-DE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err="1" smtClean="0"/>
              <a:t>if</a:t>
            </a:r>
            <a:r>
              <a:rPr lang="de-DE" smtClean="0"/>
              <a:t> </a:t>
            </a:r>
            <a:r>
              <a:rPr lang="de-DE" err="1" smtClean="0"/>
              <a:t>more</a:t>
            </a:r>
            <a:r>
              <a:rPr lang="de-DE" smtClean="0"/>
              <a:t> </a:t>
            </a:r>
            <a:r>
              <a:rPr lang="de-DE" err="1" smtClean="0"/>
              <a:t>than</a:t>
            </a:r>
            <a:r>
              <a:rPr lang="de-DE" smtClean="0"/>
              <a:t> </a:t>
            </a:r>
            <a:r>
              <a:rPr lang="de-DE" err="1" smtClean="0"/>
              <a:t>one</a:t>
            </a:r>
            <a:r>
              <a:rPr lang="de-DE" smtClean="0"/>
              <a:t> </a:t>
            </a:r>
            <a:r>
              <a:rPr lang="de-DE" err="1" smtClean="0"/>
              <a:t>value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</a:t>
            </a:r>
            <a:r>
              <a:rPr lang="de-DE" err="1" smtClean="0"/>
              <a:t>specified</a:t>
            </a:r>
            <a:r>
              <a:rPr lang="de-DE" smtClean="0"/>
              <a:t>, just </a:t>
            </a:r>
            <a:r>
              <a:rPr lang="de-DE" err="1" smtClean="0"/>
              <a:t>the</a:t>
            </a:r>
            <a:r>
              <a:rPr lang="de-DE" smtClean="0"/>
              <a:t> </a:t>
            </a:r>
            <a:r>
              <a:rPr lang="de-DE" err="1" smtClean="0"/>
              <a:t>first</a:t>
            </a:r>
            <a:r>
              <a:rPr lang="de-DE" smtClean="0"/>
              <a:t> </a:t>
            </a:r>
            <a:r>
              <a:rPr lang="de-DE" err="1" smtClean="0"/>
              <a:t>one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</a:t>
            </a:r>
            <a:r>
              <a:rPr lang="de-DE" err="1" smtClean="0"/>
              <a:t>processed</a:t>
            </a:r>
            <a:endParaRPr lang="de-DE" smtClean="0"/>
          </a:p>
        </p:txBody>
      </p:sp>
      <p:grpSp>
        <p:nvGrpSpPr>
          <p:cNvPr id="14" name="Gruppieren 13"/>
          <p:cNvGrpSpPr/>
          <p:nvPr/>
        </p:nvGrpSpPr>
        <p:grpSpPr>
          <a:xfrm>
            <a:off x="62426" y="398076"/>
            <a:ext cx="1423402" cy="1248338"/>
            <a:chOff x="6372205" y="723417"/>
            <a:chExt cx="1667619" cy="1667619"/>
          </a:xfrm>
        </p:grpSpPr>
        <p:sp>
          <p:nvSpPr>
            <p:cNvPr id="16" name="Ellipse 15"/>
            <p:cNvSpPr/>
            <p:nvPr/>
          </p:nvSpPr>
          <p:spPr>
            <a:xfrm>
              <a:off x="6372205" y="723417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Ellipse 4"/>
            <p:cNvSpPr/>
            <p:nvPr/>
          </p:nvSpPr>
          <p:spPr>
            <a:xfrm>
              <a:off x="6616422" y="967634"/>
              <a:ext cx="1179185" cy="11791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Mapping </a:t>
              </a:r>
              <a:r>
                <a:rPr lang="de-DE" sz="2000" kern="1200" err="1" smtClean="0"/>
                <a:t>of</a:t>
              </a:r>
              <a:r>
                <a:rPr lang="de-DE" sz="2000" kern="1200" smtClean="0"/>
                <a:t> variables</a:t>
              </a:r>
              <a:endParaRPr lang="de-DE" sz="2000" kern="1200"/>
            </a:p>
          </p:txBody>
        </p:sp>
      </p:grpSp>
      <p:sp>
        <p:nvSpPr>
          <p:cNvPr id="18" name="Textfeld 17"/>
          <p:cNvSpPr txBox="1"/>
          <p:nvPr/>
        </p:nvSpPr>
        <p:spPr>
          <a:xfrm>
            <a:off x="2738004" y="720542"/>
            <a:ext cx="3667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/>
              <a:t>4</a:t>
            </a:r>
            <a:r>
              <a:rPr lang="de-DE" b="1" smtClean="0"/>
              <a:t>. </a:t>
            </a:r>
            <a:r>
              <a:rPr lang="de-DE" b="1" err="1" smtClean="0"/>
              <a:t>Conversion</a:t>
            </a:r>
            <a:r>
              <a:rPr lang="de-DE" b="1" smtClean="0"/>
              <a:t> </a:t>
            </a:r>
            <a:r>
              <a:rPr lang="de-DE" b="1" err="1" smtClean="0"/>
              <a:t>to</a:t>
            </a:r>
            <a:r>
              <a:rPr lang="de-DE" b="1" smtClean="0"/>
              <a:t> CMIP </a:t>
            </a:r>
            <a:r>
              <a:rPr lang="de-DE" b="1" err="1" smtClean="0"/>
              <a:t>data</a:t>
            </a:r>
            <a:r>
              <a:rPr lang="de-DE" b="1" smtClean="0"/>
              <a:t> </a:t>
            </a:r>
            <a:r>
              <a:rPr lang="de-DE" b="1" err="1" smtClean="0"/>
              <a:t>standard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58244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35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321371" y="1815207"/>
            <a:ext cx="871512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Assume, model output is available in GRIB-format and contains 2m temperature. The corresponding </a:t>
            </a:r>
            <a:r>
              <a:rPr lang="en-US" i="1" dirty="0" err="1" smtClean="0">
                <a:latin typeface="Courier" pitchFamily="49" charset="0"/>
              </a:rPr>
              <a:t>cmor_name</a:t>
            </a:r>
            <a:r>
              <a:rPr lang="en-US" i="1" dirty="0" smtClean="0"/>
              <a:t> </a:t>
            </a:r>
            <a:r>
              <a:rPr lang="en-US" i="1" dirty="0" err="1" smtClean="0"/>
              <a:t>is</a:t>
            </a:r>
            <a:r>
              <a:rPr lang="en-US" i="1" dirty="0" err="1" smtClean="0">
                <a:latin typeface="Courier" pitchFamily="49" charset="0"/>
              </a:rPr>
              <a:t>tas</a:t>
            </a:r>
            <a:r>
              <a:rPr lang="en-US" i="1" dirty="0" smtClean="0"/>
              <a:t> and should be processed.</a:t>
            </a:r>
          </a:p>
          <a:p>
            <a:r>
              <a:rPr lang="de-DE" dirty="0" smtClean="0"/>
              <a:t>#</a:t>
            </a:r>
            <a:r>
              <a:rPr lang="de-DE" dirty="0" err="1" smtClean="0"/>
              <a:t>Another</a:t>
            </a:r>
            <a:r>
              <a:rPr lang="de-DE" dirty="0" smtClean="0"/>
              <a:t> </a:t>
            </a:r>
            <a:r>
              <a:rPr lang="de-DE" dirty="0" err="1" smtClean="0"/>
              <a:t>option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create</a:t>
            </a:r>
            <a:r>
              <a:rPr lang="de-DE" dirty="0" smtClean="0"/>
              <a:t> a </a:t>
            </a:r>
            <a:r>
              <a:rPr lang="de-DE" dirty="0" err="1" smtClean="0"/>
              <a:t>mapping</a:t>
            </a:r>
            <a:r>
              <a:rPr lang="de-DE" dirty="0" smtClean="0"/>
              <a:t> </a:t>
            </a:r>
            <a:r>
              <a:rPr lang="de-DE" dirty="0" err="1" smtClean="0"/>
              <a:t>table</a:t>
            </a:r>
            <a:r>
              <a:rPr lang="de-DE" dirty="0" smtClean="0"/>
              <a:t> </a:t>
            </a:r>
            <a:r>
              <a:rPr lang="de-DE" dirty="0" err="1" smtClean="0"/>
              <a:t>file</a:t>
            </a:r>
            <a:r>
              <a:rPr lang="de-DE" dirty="0" smtClean="0"/>
              <a:t> </a:t>
            </a:r>
            <a:r>
              <a:rPr lang="de-DE" dirty="0" smtClean="0">
                <a:latin typeface="Courier" pitchFamily="49" charset="0"/>
              </a:rPr>
              <a:t>mapping_table.txt</a:t>
            </a:r>
            <a:r>
              <a:rPr lang="de-DE" dirty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 smtClean="0"/>
              <a:t>it</a:t>
            </a:r>
            <a:r>
              <a:rPr lang="de-DE" dirty="0" smtClean="0"/>
              <a:t>:</a:t>
            </a:r>
            <a:endParaRPr lang="de-DE" dirty="0" smtClean="0">
              <a:latin typeface="Courier" pitchFamily="49" charset="0"/>
            </a:endParaRPr>
          </a:p>
          <a:p>
            <a:r>
              <a:rPr lang="de-DE" dirty="0" smtClean="0">
                <a:latin typeface="Courier" pitchFamily="49" charset="0"/>
              </a:rPr>
              <a:t>echo ‘&amp;</a:t>
            </a:r>
            <a:r>
              <a:rPr lang="de-DE" dirty="0" err="1" smtClean="0">
                <a:latin typeface="Courier" pitchFamily="49" charset="0"/>
              </a:rPr>
              <a:t>parameter</a:t>
            </a:r>
            <a:r>
              <a:rPr lang="de-DE" dirty="0" smtClean="0">
                <a:latin typeface="Courier" pitchFamily="49" charset="0"/>
              </a:rPr>
              <a:t> </a:t>
            </a:r>
            <a:r>
              <a:rPr lang="de-DE" dirty="0" err="1" smtClean="0">
                <a:latin typeface="Courier" pitchFamily="49" charset="0"/>
              </a:rPr>
              <a:t>cn</a:t>
            </a:r>
            <a:r>
              <a:rPr lang="de-DE" dirty="0" smtClean="0">
                <a:latin typeface="Courier" pitchFamily="49" charset="0"/>
              </a:rPr>
              <a:t>=</a:t>
            </a:r>
            <a:r>
              <a:rPr lang="de-DE" dirty="0" err="1" smtClean="0">
                <a:latin typeface="Courier" pitchFamily="49" charset="0"/>
              </a:rPr>
              <a:t>tas</a:t>
            </a:r>
            <a:r>
              <a:rPr lang="de-DE" dirty="0" smtClean="0">
                <a:latin typeface="Courier" pitchFamily="49" charset="0"/>
              </a:rPr>
              <a:t> c=167 u=K cm=m /‘ &gt;&gt;mapping_table.txt</a:t>
            </a:r>
          </a:p>
          <a:p>
            <a:r>
              <a:rPr lang="de-DE" dirty="0" err="1" smtClean="0">
                <a:latin typeface="Courier" pitchFamily="49" charset="0"/>
              </a:rPr>
              <a:t>cdo</a:t>
            </a:r>
            <a:r>
              <a:rPr lang="de-DE" dirty="0" smtClean="0">
                <a:latin typeface="Courier" pitchFamily="49" charset="0"/>
              </a:rPr>
              <a:t> cmor,Amon,cn=tas,mt=mapping_table.txt </a:t>
            </a:r>
            <a:r>
              <a:rPr lang="de-DE" dirty="0" err="1" smtClean="0">
                <a:latin typeface="Courier" pitchFamily="49" charset="0"/>
              </a:rPr>
              <a:t>example_mapping.grb</a:t>
            </a:r>
            <a:endParaRPr lang="de-DE" dirty="0" smtClean="0">
              <a:latin typeface="Courier" pitchFamily="49" charset="0"/>
            </a:endParaRPr>
          </a:p>
          <a:p>
            <a:endParaRPr lang="de-DE" dirty="0" smtClean="0">
              <a:latin typeface="Courier" pitchFamily="49" charset="0"/>
            </a:endParaRPr>
          </a:p>
          <a:p>
            <a:r>
              <a:rPr lang="de-DE" dirty="0" smtClean="0"/>
              <a:t>Note </a:t>
            </a:r>
            <a:r>
              <a:rPr lang="de-DE" dirty="0" err="1" smtClean="0"/>
              <a:t>that</a:t>
            </a:r>
            <a:endParaRPr lang="de-D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>
                <a:latin typeface="Courier" pitchFamily="49" charset="0"/>
              </a:rPr>
              <a:t>c</a:t>
            </a:r>
            <a:r>
              <a:rPr lang="en-US" dirty="0" err="1" smtClean="0">
                <a:latin typeface="Courier" pitchFamily="49" charset="0"/>
              </a:rPr>
              <a:t>mor_name</a:t>
            </a:r>
            <a:r>
              <a:rPr lang="en-US" dirty="0" smtClean="0"/>
              <a:t> and </a:t>
            </a:r>
            <a:r>
              <a:rPr lang="en-US" dirty="0" err="1" smtClean="0">
                <a:latin typeface="Courier" pitchFamily="49" charset="0"/>
              </a:rPr>
              <a:t>project_mip_table</a:t>
            </a:r>
            <a:r>
              <a:rPr lang="en-US" dirty="0" smtClean="0"/>
              <a:t> are the </a:t>
            </a:r>
            <a:r>
              <a:rPr lang="en-US" i="1" dirty="0" smtClean="0"/>
              <a:t>line selector </a:t>
            </a:r>
            <a:r>
              <a:rPr lang="en-US" dirty="0" smtClean="0"/>
              <a:t>keywords:</a:t>
            </a:r>
            <a:br>
              <a:rPr lang="en-US" dirty="0" smtClean="0"/>
            </a:br>
            <a:r>
              <a:rPr lang="en-US" dirty="0" smtClean="0"/>
              <a:t>A mapping table line which contains the same values for </a:t>
            </a:r>
            <a:r>
              <a:rPr lang="en-US" dirty="0" err="1" smtClean="0">
                <a:latin typeface="Courier"/>
              </a:rPr>
              <a:t>cmor_name</a:t>
            </a:r>
            <a:r>
              <a:rPr lang="en-US" dirty="0" smtClean="0"/>
              <a:t> and </a:t>
            </a:r>
            <a:r>
              <a:rPr lang="en-US" dirty="0" err="1" smtClean="0">
                <a:latin typeface="Courier"/>
              </a:rPr>
              <a:t>project_mip_table</a:t>
            </a:r>
            <a:r>
              <a:rPr lang="en-US" dirty="0" smtClean="0"/>
              <a:t> like specified in the command line is applied.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An</a:t>
            </a:r>
            <a:r>
              <a:rPr lang="en-US" i="1" dirty="0" smtClean="0"/>
              <a:t> </a:t>
            </a:r>
            <a:r>
              <a:rPr lang="en-US" i="1" dirty="0" err="1"/>
              <a:t>i</a:t>
            </a:r>
            <a:r>
              <a:rPr lang="en-US" i="1" dirty="0" err="1" smtClean="0"/>
              <a:t>nfile</a:t>
            </a:r>
            <a:r>
              <a:rPr lang="en-US" i="1" dirty="0" smtClean="0"/>
              <a:t> variable selector </a:t>
            </a:r>
            <a:r>
              <a:rPr lang="en-US" dirty="0" smtClean="0"/>
              <a:t>can be specified in this mapping table line:</a:t>
            </a:r>
            <a:br>
              <a:rPr lang="en-US" dirty="0" smtClean="0"/>
            </a:br>
            <a:r>
              <a:rPr lang="en-US" dirty="0" smtClean="0">
                <a:latin typeface="Courier"/>
              </a:rPr>
              <a:t>name</a:t>
            </a:r>
            <a:r>
              <a:rPr lang="en-US" dirty="0" smtClean="0"/>
              <a:t> is taken for </a:t>
            </a:r>
            <a:r>
              <a:rPr lang="en-US" dirty="0" err="1" smtClean="0"/>
              <a:t>netCDF</a:t>
            </a:r>
            <a:r>
              <a:rPr lang="en-US" dirty="0" smtClean="0"/>
              <a:t> files, a GRIB- </a:t>
            </a:r>
            <a:r>
              <a:rPr lang="en-US" dirty="0" smtClean="0">
                <a:latin typeface="Courier"/>
              </a:rPr>
              <a:t>code</a:t>
            </a:r>
            <a:r>
              <a:rPr lang="en-US" dirty="0" smtClean="0"/>
              <a:t> is taken for GRIB-files.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If no </a:t>
            </a:r>
            <a:r>
              <a:rPr lang="en-US" dirty="0" err="1" smtClean="0">
                <a:latin typeface="Courier" pitchFamily="49" charset="0"/>
              </a:rPr>
              <a:t>cmor_name</a:t>
            </a:r>
            <a:r>
              <a:rPr lang="en-US" dirty="0" smtClean="0"/>
              <a:t> is specified in the command line but a mapping table is specified:</a:t>
            </a:r>
            <a:br>
              <a:rPr lang="en-US" dirty="0" smtClean="0"/>
            </a:br>
            <a:r>
              <a:rPr lang="en-US" dirty="0" smtClean="0"/>
              <a:t>All lines are tested and all </a:t>
            </a:r>
            <a:r>
              <a:rPr lang="en-US" i="1" dirty="0" err="1"/>
              <a:t>infile</a:t>
            </a:r>
            <a:r>
              <a:rPr lang="en-US" i="1" dirty="0"/>
              <a:t> variable </a:t>
            </a:r>
            <a:r>
              <a:rPr lang="en-US" i="1" dirty="0" smtClean="0"/>
              <a:t>selector</a:t>
            </a:r>
            <a:r>
              <a:rPr lang="en-US" dirty="0" smtClean="0"/>
              <a:t> available from these lines are tested with </a:t>
            </a:r>
            <a:r>
              <a:rPr lang="en-US" dirty="0" err="1" smtClean="0"/>
              <a:t>infile</a:t>
            </a:r>
            <a:r>
              <a:rPr lang="en-US" dirty="0" smtClean="0"/>
              <a:t> variables.</a:t>
            </a:r>
            <a:endParaRPr lang="en-US" dirty="0"/>
          </a:p>
        </p:txBody>
      </p:sp>
      <p:grpSp>
        <p:nvGrpSpPr>
          <p:cNvPr id="14" name="Gruppieren 13"/>
          <p:cNvGrpSpPr/>
          <p:nvPr/>
        </p:nvGrpSpPr>
        <p:grpSpPr>
          <a:xfrm>
            <a:off x="62426" y="398076"/>
            <a:ext cx="1423402" cy="1248338"/>
            <a:chOff x="6372205" y="723417"/>
            <a:chExt cx="1667619" cy="1667619"/>
          </a:xfrm>
        </p:grpSpPr>
        <p:sp>
          <p:nvSpPr>
            <p:cNvPr id="16" name="Ellipse 15"/>
            <p:cNvSpPr/>
            <p:nvPr/>
          </p:nvSpPr>
          <p:spPr>
            <a:xfrm>
              <a:off x="6372205" y="723417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Ellipse 4"/>
            <p:cNvSpPr/>
            <p:nvPr/>
          </p:nvSpPr>
          <p:spPr>
            <a:xfrm>
              <a:off x="6616422" y="967634"/>
              <a:ext cx="1179185" cy="11791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Mapping </a:t>
              </a:r>
              <a:r>
                <a:rPr lang="de-DE" sz="2000" kern="1200" err="1" smtClean="0"/>
                <a:t>of</a:t>
              </a:r>
              <a:r>
                <a:rPr lang="de-DE" sz="2000" kern="1200" smtClean="0"/>
                <a:t> variables</a:t>
              </a:r>
              <a:endParaRPr lang="de-DE" sz="2000" kern="1200"/>
            </a:p>
          </p:txBody>
        </p:sp>
      </p:grpSp>
      <p:sp>
        <p:nvSpPr>
          <p:cNvPr id="18" name="Textfeld 17"/>
          <p:cNvSpPr txBox="1"/>
          <p:nvPr/>
        </p:nvSpPr>
        <p:spPr>
          <a:xfrm>
            <a:off x="2738004" y="720542"/>
            <a:ext cx="3667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/>
              <a:t>4</a:t>
            </a:r>
            <a:r>
              <a:rPr lang="de-DE" b="1" smtClean="0"/>
              <a:t>. </a:t>
            </a:r>
            <a:r>
              <a:rPr lang="de-DE" b="1" err="1" smtClean="0"/>
              <a:t>Conversion</a:t>
            </a:r>
            <a:r>
              <a:rPr lang="de-DE" b="1" smtClean="0"/>
              <a:t> </a:t>
            </a:r>
            <a:r>
              <a:rPr lang="de-DE" b="1" err="1" smtClean="0"/>
              <a:t>to</a:t>
            </a:r>
            <a:r>
              <a:rPr lang="de-DE" b="1" smtClean="0"/>
              <a:t> CMIP </a:t>
            </a:r>
            <a:r>
              <a:rPr lang="de-DE" b="1" err="1" smtClean="0"/>
              <a:t>data</a:t>
            </a:r>
            <a:r>
              <a:rPr lang="de-DE" b="1" smtClean="0"/>
              <a:t> </a:t>
            </a:r>
            <a:r>
              <a:rPr lang="de-DE" b="1" err="1" smtClean="0"/>
              <a:t>standard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377535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36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321371" y="1815207"/>
            <a:ext cx="8715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err="1" smtClean="0"/>
              <a:t>Assume</a:t>
            </a:r>
            <a:r>
              <a:rPr lang="de-DE" i="1" dirty="0" smtClean="0"/>
              <a:t>, </a:t>
            </a:r>
            <a:r>
              <a:rPr lang="de-DE" i="1" dirty="0" err="1" smtClean="0"/>
              <a:t>model</a:t>
            </a:r>
            <a:r>
              <a:rPr lang="de-DE" i="1" dirty="0" smtClean="0"/>
              <a:t> </a:t>
            </a:r>
            <a:r>
              <a:rPr lang="de-DE" i="1" dirty="0" err="1" smtClean="0"/>
              <a:t>output</a:t>
            </a:r>
            <a:r>
              <a:rPr lang="de-DE" i="1" dirty="0" smtClean="0"/>
              <a:t> </a:t>
            </a:r>
            <a:r>
              <a:rPr lang="de-DE" i="1" dirty="0" err="1" smtClean="0"/>
              <a:t>is</a:t>
            </a:r>
            <a:r>
              <a:rPr lang="de-DE" i="1" dirty="0" smtClean="0"/>
              <a:t> </a:t>
            </a:r>
            <a:r>
              <a:rPr lang="de-DE" i="1" dirty="0" err="1" smtClean="0"/>
              <a:t>available</a:t>
            </a:r>
            <a:r>
              <a:rPr lang="de-DE" i="1" dirty="0" smtClean="0"/>
              <a:t> in GRIB-format </a:t>
            </a:r>
            <a:r>
              <a:rPr lang="de-DE" i="1" dirty="0" err="1" smtClean="0"/>
              <a:t>and</a:t>
            </a:r>
            <a:r>
              <a:rPr lang="de-DE" i="1" dirty="0" smtClean="0"/>
              <a:t> </a:t>
            </a:r>
            <a:r>
              <a:rPr lang="de-DE" i="1" dirty="0" err="1" smtClean="0"/>
              <a:t>contains</a:t>
            </a:r>
            <a:r>
              <a:rPr lang="de-DE" i="1" dirty="0" smtClean="0"/>
              <a:t> </a:t>
            </a:r>
            <a:r>
              <a:rPr lang="de-DE" i="1" dirty="0" err="1" smtClean="0"/>
              <a:t>Near-surface</a:t>
            </a:r>
            <a:r>
              <a:rPr lang="de-DE" i="1" dirty="0" smtClean="0"/>
              <a:t> </a:t>
            </a:r>
            <a:r>
              <a:rPr lang="de-DE" i="1" dirty="0" err="1" smtClean="0"/>
              <a:t>temperature</a:t>
            </a:r>
            <a:r>
              <a:rPr lang="de-DE" i="1" dirty="0" smtClean="0"/>
              <a:t>. The </a:t>
            </a:r>
            <a:r>
              <a:rPr lang="de-DE" i="1" dirty="0" err="1" smtClean="0"/>
              <a:t>corresponding</a:t>
            </a:r>
            <a:r>
              <a:rPr lang="de-DE" i="1" dirty="0" smtClean="0"/>
              <a:t> </a:t>
            </a:r>
            <a:r>
              <a:rPr lang="de-DE" i="1" dirty="0" err="1" smtClean="0">
                <a:latin typeface="Courier" pitchFamily="49" charset="0"/>
              </a:rPr>
              <a:t>cmor_name</a:t>
            </a:r>
            <a:r>
              <a:rPr lang="de-DE" i="1" dirty="0" smtClean="0"/>
              <a:t> </a:t>
            </a:r>
            <a:r>
              <a:rPr lang="de-DE" i="1" dirty="0" err="1" smtClean="0"/>
              <a:t>is</a:t>
            </a:r>
            <a:r>
              <a:rPr lang="de-DE" i="1" dirty="0" err="1" smtClean="0">
                <a:latin typeface="Courier" pitchFamily="49" charset="0"/>
              </a:rPr>
              <a:t>tas</a:t>
            </a:r>
            <a:r>
              <a:rPr lang="de-DE" i="1" dirty="0"/>
              <a:t> </a:t>
            </a:r>
            <a:r>
              <a:rPr lang="de-DE" i="1" dirty="0" err="1" smtClean="0"/>
              <a:t>and</a:t>
            </a:r>
            <a:r>
              <a:rPr lang="de-DE" i="1" dirty="0" smtClean="0"/>
              <a:t> </a:t>
            </a:r>
            <a:r>
              <a:rPr lang="de-DE" i="1" dirty="0" err="1" smtClean="0"/>
              <a:t>should</a:t>
            </a:r>
            <a:r>
              <a:rPr lang="de-DE" i="1" dirty="0" smtClean="0"/>
              <a:t> </a:t>
            </a:r>
            <a:r>
              <a:rPr lang="de-DE" i="1" dirty="0" err="1" smtClean="0"/>
              <a:t>be</a:t>
            </a:r>
            <a:r>
              <a:rPr lang="de-DE" i="1" dirty="0" smtClean="0"/>
              <a:t> </a:t>
            </a:r>
            <a:r>
              <a:rPr lang="de-DE" i="1" dirty="0" err="1" smtClean="0"/>
              <a:t>processed</a:t>
            </a:r>
            <a:r>
              <a:rPr lang="de-DE" i="1" dirty="0" smtClean="0"/>
              <a:t>.</a:t>
            </a:r>
          </a:p>
          <a:p>
            <a:r>
              <a:rPr lang="de-DE" dirty="0" smtClean="0"/>
              <a:t>#</a:t>
            </a:r>
            <a:r>
              <a:rPr lang="de-DE" dirty="0" err="1" smtClean="0"/>
              <a:t>Another</a:t>
            </a:r>
            <a:r>
              <a:rPr lang="de-DE" dirty="0" smtClean="0"/>
              <a:t> </a:t>
            </a:r>
            <a:r>
              <a:rPr lang="de-DE" dirty="0" err="1" smtClean="0"/>
              <a:t>option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create</a:t>
            </a:r>
            <a:r>
              <a:rPr lang="de-DE" dirty="0" smtClean="0"/>
              <a:t> a </a:t>
            </a:r>
            <a:r>
              <a:rPr lang="de-DE" dirty="0" err="1" smtClean="0"/>
              <a:t>mapping</a:t>
            </a:r>
            <a:r>
              <a:rPr lang="de-DE" dirty="0" smtClean="0"/>
              <a:t> </a:t>
            </a:r>
            <a:r>
              <a:rPr lang="de-DE" dirty="0" err="1" smtClean="0"/>
              <a:t>table</a:t>
            </a:r>
            <a:r>
              <a:rPr lang="de-DE" dirty="0" smtClean="0"/>
              <a:t> </a:t>
            </a:r>
            <a:r>
              <a:rPr lang="de-DE" dirty="0" err="1" smtClean="0"/>
              <a:t>file</a:t>
            </a:r>
            <a:r>
              <a:rPr lang="de-DE" dirty="0" smtClean="0"/>
              <a:t> </a:t>
            </a:r>
            <a:r>
              <a:rPr lang="de-DE" dirty="0" smtClean="0">
                <a:latin typeface="Courier" pitchFamily="49" charset="0"/>
              </a:rPr>
              <a:t>mapping_table.txt</a:t>
            </a:r>
            <a:r>
              <a:rPr lang="de-DE" dirty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 smtClean="0"/>
              <a:t>it</a:t>
            </a:r>
            <a:r>
              <a:rPr lang="de-DE" dirty="0" smtClean="0"/>
              <a:t>:</a:t>
            </a:r>
            <a:endParaRPr lang="de-DE" dirty="0" smtClean="0">
              <a:latin typeface="Courier" pitchFamily="49" charset="0"/>
            </a:endParaRPr>
          </a:p>
          <a:p>
            <a:r>
              <a:rPr lang="de-DE" dirty="0" smtClean="0">
                <a:latin typeface="Courier" pitchFamily="49" charset="0"/>
              </a:rPr>
              <a:t>echo ‘&amp;</a:t>
            </a:r>
            <a:r>
              <a:rPr lang="de-DE" dirty="0" err="1" smtClean="0">
                <a:latin typeface="Courier" pitchFamily="49" charset="0"/>
              </a:rPr>
              <a:t>parameter</a:t>
            </a:r>
            <a:r>
              <a:rPr lang="de-DE" dirty="0" smtClean="0">
                <a:latin typeface="Courier" pitchFamily="49" charset="0"/>
              </a:rPr>
              <a:t> </a:t>
            </a:r>
            <a:r>
              <a:rPr lang="de-DE" dirty="0" err="1" smtClean="0">
                <a:latin typeface="Courier" pitchFamily="49" charset="0"/>
              </a:rPr>
              <a:t>cn</a:t>
            </a:r>
            <a:r>
              <a:rPr lang="de-DE" dirty="0" smtClean="0">
                <a:latin typeface="Courier" pitchFamily="49" charset="0"/>
              </a:rPr>
              <a:t>=</a:t>
            </a:r>
            <a:r>
              <a:rPr lang="de-DE" dirty="0" err="1" smtClean="0">
                <a:latin typeface="Courier" pitchFamily="49" charset="0"/>
              </a:rPr>
              <a:t>tas</a:t>
            </a:r>
            <a:r>
              <a:rPr lang="de-DE" dirty="0" smtClean="0">
                <a:latin typeface="Courier" pitchFamily="49" charset="0"/>
              </a:rPr>
              <a:t> c=167 u=K cm=m /‘ &gt;&gt;mapping_table.txt</a:t>
            </a:r>
          </a:p>
          <a:p>
            <a:r>
              <a:rPr lang="de-DE" dirty="0" err="1" smtClean="0">
                <a:latin typeface="Courier" pitchFamily="49" charset="0"/>
              </a:rPr>
              <a:t>cdo</a:t>
            </a:r>
            <a:r>
              <a:rPr lang="de-DE" dirty="0" smtClean="0">
                <a:latin typeface="Courier" pitchFamily="49" charset="0"/>
              </a:rPr>
              <a:t> cmor,Amon,cn=tas,mt=mapping_table.txt </a:t>
            </a:r>
            <a:r>
              <a:rPr lang="de-DE" dirty="0" err="1" smtClean="0">
                <a:latin typeface="Courier" pitchFamily="49" charset="0"/>
              </a:rPr>
              <a:t>example_mapping.grb</a:t>
            </a:r>
            <a:endParaRPr lang="de-DE" dirty="0" smtClean="0">
              <a:latin typeface="Courier" pitchFamily="49" charset="0"/>
            </a:endParaRPr>
          </a:p>
          <a:p>
            <a:endParaRPr lang="de-DE" dirty="0" smtClean="0">
              <a:latin typeface="Courier" pitchFamily="49" charset="0"/>
            </a:endParaRPr>
          </a:p>
        </p:txBody>
      </p:sp>
      <p:grpSp>
        <p:nvGrpSpPr>
          <p:cNvPr id="14" name="Gruppieren 13"/>
          <p:cNvGrpSpPr/>
          <p:nvPr/>
        </p:nvGrpSpPr>
        <p:grpSpPr>
          <a:xfrm>
            <a:off x="62426" y="398076"/>
            <a:ext cx="1423402" cy="1248338"/>
            <a:chOff x="6372205" y="723417"/>
            <a:chExt cx="1667619" cy="1667619"/>
          </a:xfrm>
        </p:grpSpPr>
        <p:sp>
          <p:nvSpPr>
            <p:cNvPr id="16" name="Ellipse 15"/>
            <p:cNvSpPr/>
            <p:nvPr/>
          </p:nvSpPr>
          <p:spPr>
            <a:xfrm>
              <a:off x="6372205" y="723417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Ellipse 4"/>
            <p:cNvSpPr/>
            <p:nvPr/>
          </p:nvSpPr>
          <p:spPr>
            <a:xfrm>
              <a:off x="6616422" y="967634"/>
              <a:ext cx="1179185" cy="11791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Mapping </a:t>
              </a:r>
              <a:r>
                <a:rPr lang="de-DE" sz="2000" kern="1200" err="1" smtClean="0"/>
                <a:t>of</a:t>
              </a:r>
              <a:r>
                <a:rPr lang="de-DE" sz="2000" kern="1200" smtClean="0"/>
                <a:t> variables</a:t>
              </a:r>
              <a:endParaRPr lang="de-DE" sz="2000" kern="1200"/>
            </a:p>
          </p:txBody>
        </p:sp>
      </p:grpSp>
      <p:sp>
        <p:nvSpPr>
          <p:cNvPr id="18" name="Textfeld 17"/>
          <p:cNvSpPr txBox="1"/>
          <p:nvPr/>
        </p:nvSpPr>
        <p:spPr>
          <a:xfrm>
            <a:off x="2738004" y="720542"/>
            <a:ext cx="3667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/>
              <a:t>4</a:t>
            </a:r>
            <a:r>
              <a:rPr lang="de-DE" b="1" smtClean="0"/>
              <a:t>. </a:t>
            </a:r>
            <a:r>
              <a:rPr lang="de-DE" b="1" err="1" smtClean="0"/>
              <a:t>Conversion</a:t>
            </a:r>
            <a:r>
              <a:rPr lang="de-DE" b="1" smtClean="0"/>
              <a:t> </a:t>
            </a:r>
            <a:r>
              <a:rPr lang="de-DE" b="1" err="1" smtClean="0"/>
              <a:t>to</a:t>
            </a:r>
            <a:r>
              <a:rPr lang="de-DE" b="1" smtClean="0"/>
              <a:t> CMIP </a:t>
            </a:r>
            <a:r>
              <a:rPr lang="de-DE" b="1" err="1" smtClean="0"/>
              <a:t>data</a:t>
            </a:r>
            <a:r>
              <a:rPr lang="de-DE" b="1" smtClean="0"/>
              <a:t> </a:t>
            </a:r>
            <a:r>
              <a:rPr lang="de-DE" b="1" err="1" smtClean="0"/>
              <a:t>standard</a:t>
            </a:r>
            <a:endParaRPr lang="de-DE" b="1"/>
          </a:p>
        </p:txBody>
      </p:sp>
      <p:sp>
        <p:nvSpPr>
          <p:cNvPr id="19" name="Textfeld 18"/>
          <p:cNvSpPr txBox="1"/>
          <p:nvPr/>
        </p:nvSpPr>
        <p:spPr>
          <a:xfrm>
            <a:off x="321371" y="5013176"/>
            <a:ext cx="86431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Mapping </a:t>
            </a:r>
            <a:r>
              <a:rPr lang="de-DE" dirty="0" err="1" smtClean="0"/>
              <a:t>table</a:t>
            </a:r>
            <a:r>
              <a:rPr lang="de-DE" dirty="0"/>
              <a:t> </a:t>
            </a:r>
            <a:r>
              <a:rPr lang="de-DE" dirty="0" err="1" smtClean="0"/>
              <a:t>format</a:t>
            </a:r>
            <a:r>
              <a:rPr lang="de-DE" dirty="0" smtClean="0"/>
              <a:t> </a:t>
            </a:r>
            <a:r>
              <a:rPr lang="de-DE" dirty="0" err="1" smtClean="0"/>
              <a:t>conventions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similar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a </a:t>
            </a:r>
            <a:r>
              <a:rPr lang="de-DE" dirty="0" err="1" smtClean="0"/>
              <a:t>fortran</a:t>
            </a:r>
            <a:r>
              <a:rPr lang="de-DE" dirty="0" smtClean="0"/>
              <a:t> </a:t>
            </a:r>
            <a:r>
              <a:rPr lang="de-DE" dirty="0" err="1" smtClean="0"/>
              <a:t>namelist</a:t>
            </a:r>
            <a:r>
              <a:rPr lang="de-DE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 smtClean="0"/>
              <a:t>Each</a:t>
            </a:r>
            <a:r>
              <a:rPr lang="de-DE" dirty="0" smtClean="0"/>
              <a:t> </a:t>
            </a:r>
            <a:r>
              <a:rPr lang="de-DE" dirty="0" err="1" smtClean="0"/>
              <a:t>line</a:t>
            </a:r>
            <a:r>
              <a:rPr lang="de-DE" dirty="0" smtClean="0"/>
              <a:t> </a:t>
            </a:r>
            <a:r>
              <a:rPr lang="de-DE" dirty="0" err="1" smtClean="0"/>
              <a:t>begins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‚&amp;</a:t>
            </a:r>
            <a:r>
              <a:rPr lang="de-DE" dirty="0" err="1" smtClean="0"/>
              <a:t>parameter</a:t>
            </a:r>
            <a:r>
              <a:rPr lang="de-DE" dirty="0" smtClean="0"/>
              <a:t>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 smtClean="0"/>
              <a:t>keyvalues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separated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a blank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In </a:t>
            </a:r>
            <a:r>
              <a:rPr lang="de-DE" dirty="0" err="1" smtClean="0"/>
              <a:t>general</a:t>
            </a:r>
            <a:r>
              <a:rPr lang="de-DE" dirty="0" smtClean="0"/>
              <a:t>, just </a:t>
            </a:r>
            <a:r>
              <a:rPr lang="de-DE" dirty="0" err="1" smtClean="0"/>
              <a:t>one</a:t>
            </a:r>
            <a:r>
              <a:rPr lang="de-DE" dirty="0" smtClean="0"/>
              <a:t> </a:t>
            </a:r>
            <a:r>
              <a:rPr lang="de-DE" dirty="0" err="1" smtClean="0"/>
              <a:t>value</a:t>
            </a:r>
            <a:r>
              <a:rPr lang="de-DE" dirty="0" smtClean="0"/>
              <a:t> per </a:t>
            </a:r>
            <a:r>
              <a:rPr lang="de-DE" dirty="0" err="1" smtClean="0"/>
              <a:t>keyword</a:t>
            </a:r>
            <a:r>
              <a:rPr lang="de-DE" dirty="0" smtClean="0"/>
              <a:t> </a:t>
            </a:r>
            <a:r>
              <a:rPr lang="de-DE" dirty="0" err="1" smtClean="0"/>
              <a:t>allowed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49367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37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395536" y="1815207"/>
            <a:ext cx="86409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Exercise: 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Convert the variable included in </a:t>
            </a:r>
            <a:r>
              <a:rPr lang="en-US" b="1" dirty="0" smtClean="0"/>
              <a:t>example_T_2M.nc</a:t>
            </a:r>
            <a:r>
              <a:rPr lang="en-US" dirty="0" smtClean="0"/>
              <a:t> to CMIP standard.  Use mapping_table.txt and overwrite the </a:t>
            </a:r>
            <a:r>
              <a:rPr lang="en-US" dirty="0" err="1" smtClean="0"/>
              <a:t>infile</a:t>
            </a:r>
            <a:r>
              <a:rPr lang="en-US" dirty="0" smtClean="0"/>
              <a:t> variable selector.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Convert the variable included in </a:t>
            </a:r>
            <a:r>
              <a:rPr lang="en-US" b="1" dirty="0" err="1" smtClean="0"/>
              <a:t>example_celsius.grb</a:t>
            </a:r>
            <a:r>
              <a:rPr lang="en-US" dirty="0" smtClean="0"/>
              <a:t> to CMIP standard. Use mapping_table.txt and adapt the correct model variable unit.</a:t>
            </a:r>
          </a:p>
        </p:txBody>
      </p:sp>
      <p:grpSp>
        <p:nvGrpSpPr>
          <p:cNvPr id="14" name="Gruppieren 13"/>
          <p:cNvGrpSpPr/>
          <p:nvPr/>
        </p:nvGrpSpPr>
        <p:grpSpPr>
          <a:xfrm>
            <a:off x="62426" y="398076"/>
            <a:ext cx="1423402" cy="1248338"/>
            <a:chOff x="6372205" y="723417"/>
            <a:chExt cx="1667619" cy="1667619"/>
          </a:xfrm>
        </p:grpSpPr>
        <p:sp>
          <p:nvSpPr>
            <p:cNvPr id="16" name="Ellipse 15"/>
            <p:cNvSpPr/>
            <p:nvPr/>
          </p:nvSpPr>
          <p:spPr>
            <a:xfrm>
              <a:off x="6372205" y="723417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Ellipse 4"/>
            <p:cNvSpPr/>
            <p:nvPr/>
          </p:nvSpPr>
          <p:spPr>
            <a:xfrm>
              <a:off x="6616422" y="967634"/>
              <a:ext cx="1179185" cy="11791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Mapping </a:t>
              </a:r>
              <a:r>
                <a:rPr lang="de-DE" sz="2000" kern="1200" err="1" smtClean="0"/>
                <a:t>of</a:t>
              </a:r>
              <a:r>
                <a:rPr lang="de-DE" sz="2000" kern="1200" smtClean="0"/>
                <a:t> variables</a:t>
              </a:r>
              <a:endParaRPr lang="de-DE" sz="2000" kern="1200"/>
            </a:p>
          </p:txBody>
        </p:sp>
      </p:grpSp>
      <p:sp>
        <p:nvSpPr>
          <p:cNvPr id="18" name="Textfeld 17"/>
          <p:cNvSpPr txBox="1"/>
          <p:nvPr/>
        </p:nvSpPr>
        <p:spPr>
          <a:xfrm>
            <a:off x="2738004" y="720542"/>
            <a:ext cx="3667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/>
              <a:t>4</a:t>
            </a:r>
            <a:r>
              <a:rPr lang="de-DE" b="1" smtClean="0"/>
              <a:t>. </a:t>
            </a:r>
            <a:r>
              <a:rPr lang="de-DE" b="1" err="1" smtClean="0"/>
              <a:t>Conversion</a:t>
            </a:r>
            <a:r>
              <a:rPr lang="de-DE" b="1" smtClean="0"/>
              <a:t> </a:t>
            </a:r>
            <a:r>
              <a:rPr lang="de-DE" b="1" err="1" smtClean="0"/>
              <a:t>to</a:t>
            </a:r>
            <a:r>
              <a:rPr lang="de-DE" b="1" smtClean="0"/>
              <a:t> CMIP </a:t>
            </a:r>
            <a:r>
              <a:rPr lang="de-DE" b="1" err="1" smtClean="0"/>
              <a:t>data</a:t>
            </a:r>
            <a:r>
              <a:rPr lang="de-DE" b="1" smtClean="0"/>
              <a:t> </a:t>
            </a:r>
            <a:r>
              <a:rPr lang="de-DE" b="1" err="1" smtClean="0"/>
              <a:t>standard</a:t>
            </a:r>
            <a:endParaRPr lang="de-DE" b="1"/>
          </a:p>
        </p:txBody>
      </p:sp>
      <p:sp>
        <p:nvSpPr>
          <p:cNvPr id="5" name="Rechteck 4"/>
          <p:cNvSpPr/>
          <p:nvPr/>
        </p:nvSpPr>
        <p:spPr>
          <a:xfrm>
            <a:off x="395536" y="3645024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Courier" pitchFamily="49" charset="0"/>
              </a:rPr>
              <a:t>1.: </a:t>
            </a:r>
            <a:r>
              <a:rPr lang="de-DE" dirty="0" err="1">
                <a:latin typeface="Courier" pitchFamily="49" charset="0"/>
              </a:rPr>
              <a:t>cdo</a:t>
            </a:r>
            <a:r>
              <a:rPr lang="de-DE" dirty="0">
                <a:latin typeface="Courier" pitchFamily="49" charset="0"/>
              </a:rPr>
              <a:t> </a:t>
            </a:r>
            <a:r>
              <a:rPr lang="de-DE" dirty="0" smtClean="0">
                <a:latin typeface="Courier" pitchFamily="49" charset="0"/>
              </a:rPr>
              <a:t>cmor,Amon,cn=tas,n=T_2M,mt=mapping_table.txt \</a:t>
            </a:r>
          </a:p>
          <a:p>
            <a:r>
              <a:rPr lang="de-DE" dirty="0">
                <a:latin typeface="Courier" pitchFamily="49" charset="0"/>
              </a:rPr>
              <a:t> </a:t>
            </a:r>
            <a:r>
              <a:rPr lang="de-DE" dirty="0" smtClean="0">
                <a:latin typeface="Courier" pitchFamily="49" charset="0"/>
              </a:rPr>
              <a:t>      example_T_2M.nc</a:t>
            </a:r>
            <a:endParaRPr lang="de-DE" dirty="0">
              <a:latin typeface="Courier" pitchFamily="49" charset="0"/>
            </a:endParaRPr>
          </a:p>
          <a:p>
            <a:r>
              <a:rPr lang="de-DE" dirty="0">
                <a:latin typeface="Courier" pitchFamily="49" charset="0"/>
              </a:rPr>
              <a:t>2.: </a:t>
            </a:r>
            <a:r>
              <a:rPr lang="de-DE" dirty="0" err="1">
                <a:latin typeface="Courier" pitchFamily="49" charset="0"/>
              </a:rPr>
              <a:t>cdo</a:t>
            </a:r>
            <a:r>
              <a:rPr lang="de-DE" dirty="0">
                <a:latin typeface="Courier" pitchFamily="49" charset="0"/>
              </a:rPr>
              <a:t> </a:t>
            </a:r>
            <a:r>
              <a:rPr lang="de-DE" dirty="0" err="1">
                <a:latin typeface="Courier" pitchFamily="49" charset="0"/>
              </a:rPr>
              <a:t>cmor,Amon,cn</a:t>
            </a:r>
            <a:r>
              <a:rPr lang="de-DE" dirty="0">
                <a:latin typeface="Courier" pitchFamily="49" charset="0"/>
              </a:rPr>
              <a:t>=</a:t>
            </a:r>
            <a:r>
              <a:rPr lang="de-DE" dirty="0" err="1">
                <a:latin typeface="Courier" pitchFamily="49" charset="0"/>
              </a:rPr>
              <a:t>tas,mt</a:t>
            </a:r>
            <a:r>
              <a:rPr lang="de-DE" dirty="0">
                <a:latin typeface="Courier" pitchFamily="49" charset="0"/>
              </a:rPr>
              <a:t>=</a:t>
            </a:r>
            <a:r>
              <a:rPr lang="de-DE" dirty="0" err="1">
                <a:latin typeface="Courier" pitchFamily="49" charset="0"/>
              </a:rPr>
              <a:t>mapping_table.txt,u</a:t>
            </a:r>
            <a:r>
              <a:rPr lang="de-DE" dirty="0" smtClean="0">
                <a:latin typeface="Courier" pitchFamily="49" charset="0"/>
              </a:rPr>
              <a:t>=„</a:t>
            </a:r>
            <a:r>
              <a:rPr lang="de-DE" dirty="0" err="1" smtClean="0">
                <a:latin typeface="Courier" pitchFamily="49" charset="0"/>
              </a:rPr>
              <a:t>degC</a:t>
            </a:r>
            <a:r>
              <a:rPr lang="de-DE" dirty="0" smtClean="0">
                <a:latin typeface="Courier" pitchFamily="49" charset="0"/>
              </a:rPr>
              <a:t>“\</a:t>
            </a:r>
          </a:p>
          <a:p>
            <a:r>
              <a:rPr lang="de-DE" dirty="0">
                <a:latin typeface="Courier" pitchFamily="49" charset="0"/>
              </a:rPr>
              <a:t> </a:t>
            </a:r>
            <a:r>
              <a:rPr lang="de-DE" dirty="0" smtClean="0">
                <a:latin typeface="Courier" pitchFamily="49" charset="0"/>
              </a:rPr>
              <a:t>      example_celsius.nc</a:t>
            </a:r>
          </a:p>
        </p:txBody>
      </p:sp>
      <p:sp>
        <p:nvSpPr>
          <p:cNvPr id="6" name="Rechteck 5"/>
          <p:cNvSpPr/>
          <p:nvPr/>
        </p:nvSpPr>
        <p:spPr>
          <a:xfrm>
            <a:off x="395536" y="5013175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#</a:t>
            </a:r>
            <a:r>
              <a:rPr lang="de-DE" dirty="0" err="1"/>
              <a:t>Convert</a:t>
            </a:r>
            <a:r>
              <a:rPr lang="de-DE" dirty="0"/>
              <a:t> </a:t>
            </a:r>
            <a:r>
              <a:rPr lang="de-DE" dirty="0" err="1"/>
              <a:t>many</a:t>
            </a:r>
            <a:r>
              <a:rPr lang="de-DE" dirty="0"/>
              <a:t> variables at </a:t>
            </a:r>
            <a:r>
              <a:rPr lang="de-DE" dirty="0" err="1"/>
              <a:t>once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a </a:t>
            </a:r>
            <a:r>
              <a:rPr lang="de-DE" dirty="0" err="1"/>
              <a:t>complete</a:t>
            </a:r>
            <a:r>
              <a:rPr lang="de-DE" dirty="0"/>
              <a:t> </a:t>
            </a:r>
            <a:r>
              <a:rPr lang="de-DE" dirty="0" err="1"/>
              <a:t>mapping</a:t>
            </a:r>
            <a:r>
              <a:rPr lang="de-DE" dirty="0"/>
              <a:t> </a:t>
            </a:r>
            <a:r>
              <a:rPr lang="de-DE" dirty="0" err="1"/>
              <a:t>table</a:t>
            </a:r>
            <a:r>
              <a:rPr lang="de-DE" dirty="0"/>
              <a:t> mtPERFECT.txt:</a:t>
            </a:r>
          </a:p>
          <a:p>
            <a:r>
              <a:rPr lang="de-DE" dirty="0" err="1">
                <a:latin typeface="Courier" pitchFamily="49" charset="0"/>
              </a:rPr>
              <a:t>cdo</a:t>
            </a:r>
            <a:r>
              <a:rPr lang="de-DE" dirty="0">
                <a:latin typeface="Courier" pitchFamily="49" charset="0"/>
              </a:rPr>
              <a:t> cmor,Amon,mt=mtPERFECT.txt </a:t>
            </a:r>
            <a:r>
              <a:rPr lang="de-DE" dirty="0" err="1">
                <a:latin typeface="Courier" pitchFamily="49" charset="0"/>
              </a:rPr>
              <a:t>example_collect.grb</a:t>
            </a:r>
            <a:endParaRPr lang="de-DE" dirty="0">
              <a:latin typeface="Courier" pitchFamily="49" charset="0"/>
            </a:endParaRPr>
          </a:p>
          <a:p>
            <a:r>
              <a:rPr lang="de-DE" dirty="0"/>
              <a:t>#Note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also </a:t>
            </a:r>
            <a:r>
              <a:rPr lang="de-DE" dirty="0" err="1"/>
              <a:t>specify</a:t>
            </a:r>
            <a:r>
              <a:rPr lang="de-DE" dirty="0"/>
              <a:t> </a:t>
            </a:r>
            <a:r>
              <a:rPr lang="de-DE" dirty="0" err="1">
                <a:latin typeface="Courier" pitchFamily="49" charset="0"/>
              </a:rPr>
              <a:t>mapping_table_dir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>
                <a:latin typeface="Courier" pitchFamily="49" charset="0"/>
              </a:rPr>
              <a:t>mapping_table</a:t>
            </a:r>
            <a:r>
              <a:rPr lang="de-DE" dirty="0"/>
              <a:t> in </a:t>
            </a:r>
            <a:r>
              <a:rPr lang="de-DE" dirty="0" err="1"/>
              <a:t>info</a:t>
            </a:r>
            <a:r>
              <a:rPr lang="de-DE" dirty="0"/>
              <a:t> </a:t>
            </a:r>
            <a:r>
              <a:rPr lang="de-DE" dirty="0" err="1"/>
              <a:t>files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788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38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62426" y="398076"/>
            <a:ext cx="1423402" cy="1248338"/>
            <a:chOff x="6372205" y="723417"/>
            <a:chExt cx="1667619" cy="1667619"/>
          </a:xfrm>
        </p:grpSpPr>
        <p:sp>
          <p:nvSpPr>
            <p:cNvPr id="16" name="Ellipse 15"/>
            <p:cNvSpPr/>
            <p:nvPr/>
          </p:nvSpPr>
          <p:spPr>
            <a:xfrm>
              <a:off x="6372205" y="723417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Ellipse 4"/>
            <p:cNvSpPr/>
            <p:nvPr/>
          </p:nvSpPr>
          <p:spPr>
            <a:xfrm>
              <a:off x="6616422" y="967634"/>
              <a:ext cx="1179185" cy="11791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Mapping </a:t>
              </a:r>
              <a:r>
                <a:rPr lang="de-DE" sz="2000" kern="1200" err="1" smtClean="0"/>
                <a:t>of</a:t>
              </a:r>
              <a:r>
                <a:rPr lang="de-DE" sz="2000" kern="1200" smtClean="0"/>
                <a:t> variables</a:t>
              </a:r>
              <a:endParaRPr lang="de-DE" sz="2000" kern="1200"/>
            </a:p>
          </p:txBody>
        </p:sp>
      </p:grpSp>
      <p:sp>
        <p:nvSpPr>
          <p:cNvPr id="18" name="Textfeld 17"/>
          <p:cNvSpPr txBox="1"/>
          <p:nvPr/>
        </p:nvSpPr>
        <p:spPr>
          <a:xfrm>
            <a:off x="2738004" y="720542"/>
            <a:ext cx="3667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/>
              <a:t>4</a:t>
            </a:r>
            <a:r>
              <a:rPr lang="de-DE" b="1" smtClean="0"/>
              <a:t>. </a:t>
            </a:r>
            <a:r>
              <a:rPr lang="de-DE" b="1" err="1" smtClean="0"/>
              <a:t>Conversion</a:t>
            </a:r>
            <a:r>
              <a:rPr lang="de-DE" b="1" smtClean="0"/>
              <a:t> </a:t>
            </a:r>
            <a:r>
              <a:rPr lang="de-DE" b="1" err="1" smtClean="0"/>
              <a:t>to</a:t>
            </a:r>
            <a:r>
              <a:rPr lang="de-DE" b="1" smtClean="0"/>
              <a:t> CMIP </a:t>
            </a:r>
            <a:r>
              <a:rPr lang="de-DE" b="1" err="1" smtClean="0"/>
              <a:t>data</a:t>
            </a:r>
            <a:r>
              <a:rPr lang="de-DE" b="1" smtClean="0"/>
              <a:t> </a:t>
            </a:r>
            <a:r>
              <a:rPr lang="de-DE" b="1" err="1" smtClean="0"/>
              <a:t>standard</a:t>
            </a:r>
            <a:endParaRPr lang="de-DE" b="1"/>
          </a:p>
        </p:txBody>
      </p:sp>
      <p:sp>
        <p:nvSpPr>
          <p:cNvPr id="7" name="Textfeld 6"/>
          <p:cNvSpPr txBox="1"/>
          <p:nvPr/>
        </p:nvSpPr>
        <p:spPr>
          <a:xfrm>
            <a:off x="1508301" y="1298067"/>
            <a:ext cx="6808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A </a:t>
            </a:r>
            <a:r>
              <a:rPr lang="de-DE" err="1" smtClean="0"/>
              <a:t>tool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</a:t>
            </a:r>
            <a:r>
              <a:rPr lang="de-DE" err="1" smtClean="0"/>
              <a:t>provided</a:t>
            </a:r>
            <a:r>
              <a:rPr lang="de-DE" smtClean="0"/>
              <a:t> at </a:t>
            </a:r>
            <a:r>
              <a:rPr lang="de-DE" smtClean="0">
                <a:hlinkClick r:id="rId2" action="ppaction://hlinkfile"/>
              </a:rPr>
              <a:t>c6dreq.dkrz.de </a:t>
            </a:r>
            <a:r>
              <a:rPr lang="de-DE" err="1" smtClean="0"/>
              <a:t>to</a:t>
            </a:r>
            <a:r>
              <a:rPr lang="de-DE" smtClean="0"/>
              <a:t> </a:t>
            </a:r>
            <a:r>
              <a:rPr lang="de-DE" err="1" smtClean="0"/>
              <a:t>create</a:t>
            </a:r>
            <a:r>
              <a:rPr lang="de-DE" smtClean="0"/>
              <a:t> </a:t>
            </a:r>
            <a:r>
              <a:rPr lang="de-DE" err="1" smtClean="0"/>
              <a:t>and</a:t>
            </a:r>
            <a:r>
              <a:rPr lang="de-DE" smtClean="0"/>
              <a:t> </a:t>
            </a:r>
            <a:r>
              <a:rPr lang="de-DE" err="1" smtClean="0"/>
              <a:t>download</a:t>
            </a:r>
            <a:r>
              <a:rPr lang="de-DE" smtClean="0"/>
              <a:t> </a:t>
            </a:r>
            <a:r>
              <a:rPr lang="de-DE" err="1" smtClean="0"/>
              <a:t>mapping</a:t>
            </a:r>
            <a:r>
              <a:rPr lang="de-DE" smtClean="0"/>
              <a:t> </a:t>
            </a:r>
            <a:r>
              <a:rPr lang="de-DE" err="1" smtClean="0"/>
              <a:t>tables</a:t>
            </a:r>
            <a:r>
              <a:rPr lang="de-DE" smtClean="0"/>
              <a:t>. After </a:t>
            </a:r>
            <a:r>
              <a:rPr lang="de-DE" err="1" smtClean="0"/>
              <a:t>selecting</a:t>
            </a:r>
            <a:r>
              <a:rPr lang="de-DE" smtClean="0"/>
              <a:t> an ESM-</a:t>
            </a:r>
            <a:r>
              <a:rPr lang="de-DE" err="1" smtClean="0"/>
              <a:t>sub</a:t>
            </a:r>
            <a:r>
              <a:rPr lang="de-DE" smtClean="0"/>
              <a:t> </a:t>
            </a:r>
            <a:r>
              <a:rPr lang="de-DE" err="1" smtClean="0"/>
              <a:t>model</a:t>
            </a:r>
            <a:r>
              <a:rPr lang="de-DE" smtClean="0"/>
              <a:t> </a:t>
            </a:r>
            <a:r>
              <a:rPr lang="de-DE" err="1" smtClean="0"/>
              <a:t>of</a:t>
            </a:r>
            <a:r>
              <a:rPr lang="de-DE" smtClean="0"/>
              <a:t> a DICAD </a:t>
            </a:r>
            <a:r>
              <a:rPr lang="de-DE" err="1" smtClean="0"/>
              <a:t>partner</a:t>
            </a:r>
            <a:r>
              <a:rPr lang="de-DE" smtClean="0"/>
              <a:t>, </a:t>
            </a:r>
            <a:r>
              <a:rPr lang="de-DE" err="1" smtClean="0"/>
              <a:t>one</a:t>
            </a:r>
            <a:r>
              <a:rPr lang="de-DE" smtClean="0"/>
              <a:t> </a:t>
            </a:r>
            <a:r>
              <a:rPr lang="de-DE" err="1" smtClean="0"/>
              <a:t>can</a:t>
            </a:r>
            <a:r>
              <a:rPr lang="de-DE" smtClean="0"/>
              <a:t> </a:t>
            </a:r>
            <a:r>
              <a:rPr lang="de-DE" err="1" smtClean="0"/>
              <a:t>edit</a:t>
            </a:r>
            <a:r>
              <a:rPr lang="de-DE"/>
              <a:t> a </a:t>
            </a:r>
            <a:r>
              <a:rPr lang="de-DE" err="1"/>
              <a:t>set</a:t>
            </a:r>
            <a:r>
              <a:rPr lang="de-DE"/>
              <a:t> </a:t>
            </a:r>
            <a:r>
              <a:rPr lang="de-DE" err="1"/>
              <a:t>up</a:t>
            </a:r>
            <a:r>
              <a:rPr lang="de-DE"/>
              <a:t> </a:t>
            </a:r>
            <a:r>
              <a:rPr lang="de-DE" err="1"/>
              <a:t>for</a:t>
            </a:r>
            <a:r>
              <a:rPr lang="de-DE"/>
              <a:t> all variables </a:t>
            </a:r>
            <a:r>
              <a:rPr lang="de-DE" err="1"/>
              <a:t>requested</a:t>
            </a:r>
            <a:r>
              <a:rPr lang="de-DE"/>
              <a:t> </a:t>
            </a:r>
            <a:r>
              <a:rPr lang="de-DE" err="1"/>
              <a:t>from</a:t>
            </a:r>
            <a:r>
              <a:rPr lang="de-DE"/>
              <a:t> </a:t>
            </a:r>
            <a:r>
              <a:rPr lang="de-DE" smtClean="0"/>
              <a:t>CMIP6.</a:t>
            </a:r>
            <a:endParaRPr lang="de-DE"/>
          </a:p>
        </p:txBody>
      </p:sp>
      <p:pic>
        <p:nvPicPr>
          <p:cNvPr id="4098" name="Picture 2" descr="C:\Users\k204210\Downloads\Bildschirmfoto vom 2017-09-15 12-10-0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30" b="2080"/>
          <a:stretch/>
        </p:blipFill>
        <p:spPr bwMode="auto">
          <a:xfrm>
            <a:off x="510813" y="2564904"/>
            <a:ext cx="8122375" cy="398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30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39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62426" y="398076"/>
            <a:ext cx="1423402" cy="1248338"/>
            <a:chOff x="6372205" y="723417"/>
            <a:chExt cx="1667619" cy="1667619"/>
          </a:xfrm>
        </p:grpSpPr>
        <p:sp>
          <p:nvSpPr>
            <p:cNvPr id="16" name="Ellipse 15"/>
            <p:cNvSpPr/>
            <p:nvPr/>
          </p:nvSpPr>
          <p:spPr>
            <a:xfrm>
              <a:off x="6372205" y="723417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Ellipse 4"/>
            <p:cNvSpPr/>
            <p:nvPr/>
          </p:nvSpPr>
          <p:spPr>
            <a:xfrm>
              <a:off x="6616422" y="967634"/>
              <a:ext cx="1179185" cy="11791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Mapping </a:t>
              </a:r>
              <a:r>
                <a:rPr lang="de-DE" sz="2000" kern="1200" err="1" smtClean="0"/>
                <a:t>of</a:t>
              </a:r>
              <a:r>
                <a:rPr lang="de-DE" sz="2000" kern="1200" smtClean="0"/>
                <a:t> variables</a:t>
              </a:r>
              <a:endParaRPr lang="de-DE" sz="2000" kern="1200"/>
            </a:p>
          </p:txBody>
        </p:sp>
      </p:grpSp>
      <p:sp>
        <p:nvSpPr>
          <p:cNvPr id="18" name="Textfeld 17"/>
          <p:cNvSpPr txBox="1"/>
          <p:nvPr/>
        </p:nvSpPr>
        <p:spPr>
          <a:xfrm>
            <a:off x="2738004" y="720542"/>
            <a:ext cx="3667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/>
              <a:t>4</a:t>
            </a:r>
            <a:r>
              <a:rPr lang="de-DE" b="1" smtClean="0"/>
              <a:t>. </a:t>
            </a:r>
            <a:r>
              <a:rPr lang="de-DE" b="1" err="1" smtClean="0"/>
              <a:t>Conversion</a:t>
            </a:r>
            <a:r>
              <a:rPr lang="de-DE" b="1" smtClean="0"/>
              <a:t> </a:t>
            </a:r>
            <a:r>
              <a:rPr lang="de-DE" b="1" err="1" smtClean="0"/>
              <a:t>to</a:t>
            </a:r>
            <a:r>
              <a:rPr lang="de-DE" b="1" smtClean="0"/>
              <a:t> CMIP </a:t>
            </a:r>
            <a:r>
              <a:rPr lang="de-DE" b="1" err="1" smtClean="0"/>
              <a:t>data</a:t>
            </a:r>
            <a:r>
              <a:rPr lang="de-DE" b="1" smtClean="0"/>
              <a:t> </a:t>
            </a:r>
            <a:r>
              <a:rPr lang="de-DE" b="1" err="1" smtClean="0"/>
              <a:t>standard</a:t>
            </a:r>
            <a:endParaRPr lang="de-DE" b="1"/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202095"/>
              </p:ext>
            </p:extLst>
          </p:nvPr>
        </p:nvGraphicFramePr>
        <p:xfrm>
          <a:off x="611560" y="2276872"/>
          <a:ext cx="8136904" cy="309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792088"/>
                <a:gridCol w="2880320"/>
                <a:gridCol w="2304256"/>
              </a:tblGrid>
              <a:tr h="366073">
                <a:tc>
                  <a:txBody>
                    <a:bodyPr/>
                    <a:lstStyle/>
                    <a:p>
                      <a:r>
                        <a:rPr lang="de-DE" smtClean="0"/>
                        <a:t>Name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Short </a:t>
                      </a:r>
                      <a:r>
                        <a:rPr lang="de-DE" err="1" smtClean="0"/>
                        <a:t>name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Value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format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Default</a:t>
                      </a:r>
                      <a:endParaRPr lang="de-DE"/>
                    </a:p>
                  </a:txBody>
                  <a:tcPr/>
                </a:tc>
              </a:tr>
              <a:tr h="1088112"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scalar_z_coordinate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szc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String. Value </a:t>
                      </a:r>
                      <a:r>
                        <a:rPr lang="de-DE" err="1" smtClean="0"/>
                        <a:t>has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the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shape</a:t>
                      </a:r>
                      <a:r>
                        <a:rPr lang="de-DE" smtClean="0"/>
                        <a:t>: ‚</a:t>
                      </a:r>
                      <a:r>
                        <a:rPr lang="de-DE" err="1" smtClean="0"/>
                        <a:t>axisname_axisvalue</a:t>
                      </a:r>
                      <a:r>
                        <a:rPr lang="de-DE" smtClean="0"/>
                        <a:t>‘,</a:t>
                      </a:r>
                      <a:r>
                        <a:rPr lang="de-DE" baseline="0" smtClean="0"/>
                        <a:t> e.g.: ‚height2m_1.5‘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The </a:t>
                      </a:r>
                      <a:r>
                        <a:rPr lang="de-DE" err="1" smtClean="0"/>
                        <a:t>requested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value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of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this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coordinate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is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automatically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taken</a:t>
                      </a:r>
                      <a:r>
                        <a:rPr lang="de-DE" baseline="0" smtClean="0"/>
                        <a:t>.</a:t>
                      </a:r>
                      <a:endParaRPr lang="de-DE"/>
                    </a:p>
                  </a:txBody>
                  <a:tcPr/>
                </a:tc>
              </a:tr>
              <a:tr h="1368152"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character_axis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ca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String. Value </a:t>
                      </a:r>
                      <a:r>
                        <a:rPr lang="de-DE" err="1" smtClean="0"/>
                        <a:t>is</a:t>
                      </a:r>
                      <a:r>
                        <a:rPr lang="de-DE" smtClean="0"/>
                        <a:t> a </a:t>
                      </a:r>
                      <a:r>
                        <a:rPr lang="de-DE" err="1" smtClean="0"/>
                        <a:t>character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axis</a:t>
                      </a:r>
                      <a:r>
                        <a:rPr lang="de-DE" baseline="0" smtClean="0"/>
                        <a:t>, </a:t>
                      </a:r>
                      <a:r>
                        <a:rPr lang="de-DE" baseline="0" err="1" smtClean="0"/>
                        <a:t>whose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values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needs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to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be</a:t>
                      </a:r>
                      <a:r>
                        <a:rPr lang="de-DE" baseline="0" smtClean="0"/>
                        <a:t> registered </a:t>
                      </a:r>
                      <a:r>
                        <a:rPr lang="de-DE" baseline="0" err="1" smtClean="0"/>
                        <a:t>as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well</a:t>
                      </a:r>
                      <a:r>
                        <a:rPr lang="de-DE" baseline="0" smtClean="0"/>
                        <a:t> in </a:t>
                      </a:r>
                      <a:r>
                        <a:rPr lang="de-DE" baseline="0" err="1" smtClean="0"/>
                        <a:t>info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files</a:t>
                      </a:r>
                      <a:r>
                        <a:rPr lang="de-DE" baseline="0" smtClean="0"/>
                        <a:t>. E.g.: </a:t>
                      </a:r>
                      <a:r>
                        <a:rPr lang="de-DE" baseline="0" smtClean="0">
                          <a:latin typeface="Courier" pitchFamily="49" charset="0"/>
                        </a:rPr>
                        <a:t>basin</a:t>
                      </a:r>
                      <a:r>
                        <a:rPr lang="de-DE" baseline="0" smtClean="0"/>
                        <a:t>.*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No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default</a:t>
                      </a:r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feld 12"/>
          <p:cNvSpPr txBox="1"/>
          <p:nvPr/>
        </p:nvSpPr>
        <p:spPr>
          <a:xfrm>
            <a:off x="1485828" y="1530742"/>
            <a:ext cx="6839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Control </a:t>
            </a:r>
            <a:r>
              <a:rPr lang="de-DE" err="1" smtClean="0"/>
              <a:t>keywords</a:t>
            </a:r>
            <a:r>
              <a:rPr lang="de-DE" smtClean="0"/>
              <a:t> </a:t>
            </a:r>
            <a:r>
              <a:rPr lang="de-DE" err="1" smtClean="0"/>
              <a:t>for</a:t>
            </a:r>
            <a:r>
              <a:rPr lang="de-DE" smtClean="0"/>
              <a:t> </a:t>
            </a:r>
            <a:r>
              <a:rPr lang="de-DE" err="1" smtClean="0"/>
              <a:t>special</a:t>
            </a:r>
            <a:r>
              <a:rPr lang="de-DE" smtClean="0"/>
              <a:t> </a:t>
            </a:r>
            <a:r>
              <a:rPr lang="de-DE" err="1" smtClean="0"/>
              <a:t>requests</a:t>
            </a:r>
            <a:r>
              <a:rPr lang="de-DE" smtClean="0"/>
              <a:t> </a:t>
            </a:r>
            <a:r>
              <a:rPr lang="de-DE" err="1" smtClean="0"/>
              <a:t>processed</a:t>
            </a:r>
            <a:r>
              <a:rPr lang="de-DE" smtClean="0"/>
              <a:t> like variable </a:t>
            </a:r>
            <a:r>
              <a:rPr lang="de-DE" err="1" smtClean="0"/>
              <a:t>attributes</a:t>
            </a:r>
            <a:r>
              <a:rPr lang="de-DE" smtClean="0"/>
              <a:t>:</a:t>
            </a:r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611560" y="5661248"/>
            <a:ext cx="6834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>
                <a:sym typeface="Wingdings" panose="05000000000000000000" pitchFamily="2" charset="2"/>
              </a:rPr>
              <a:t>*  </a:t>
            </a:r>
            <a:r>
              <a:rPr lang="de-DE" err="1" smtClean="0">
                <a:latin typeface="Courier" pitchFamily="49" charset="0"/>
                <a:sym typeface="Wingdings" panose="05000000000000000000" pitchFamily="2" charset="2"/>
              </a:rPr>
              <a:t>basin</a:t>
            </a:r>
            <a:r>
              <a:rPr lang="de-DE" smtClean="0">
                <a:latin typeface="Courier" pitchFamily="49" charset="0"/>
                <a:sym typeface="Wingdings" panose="05000000000000000000" pitchFamily="2" charset="2"/>
              </a:rPr>
              <a:t>=</a:t>
            </a:r>
            <a:r>
              <a:rPr lang="de-DE" err="1" smtClean="0">
                <a:latin typeface="Courier" pitchFamily="49" charset="0"/>
                <a:sym typeface="Wingdings" panose="05000000000000000000" pitchFamily="2" charset="2"/>
              </a:rPr>
              <a:t>atlantic,pacific,indic</a:t>
            </a:r>
            <a:r>
              <a:rPr lang="de-DE" smtClean="0">
                <a:sym typeface="Wingdings" panose="05000000000000000000" pitchFamily="2" charset="2"/>
              </a:rPr>
              <a:t> must </a:t>
            </a:r>
            <a:r>
              <a:rPr lang="de-DE" err="1" smtClean="0">
                <a:sym typeface="Wingdings" panose="05000000000000000000" pitchFamily="2" charset="2"/>
              </a:rPr>
              <a:t>be</a:t>
            </a:r>
            <a:r>
              <a:rPr lang="de-DE" smtClean="0">
                <a:sym typeface="Wingdings" panose="05000000000000000000" pitchFamily="2" charset="2"/>
              </a:rPr>
              <a:t> in .</a:t>
            </a:r>
            <a:r>
              <a:rPr lang="de-DE" err="1" smtClean="0">
                <a:sym typeface="Wingdings" panose="05000000000000000000" pitchFamily="2" charset="2"/>
              </a:rPr>
              <a:t>cdocmorinfo</a:t>
            </a:r>
            <a:r>
              <a:rPr lang="de-DE">
                <a:sym typeface="Wingdings" panose="05000000000000000000" pitchFamily="2" charset="2"/>
              </a:rPr>
              <a:t>.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022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" t="12097" r="87621" b="84040"/>
          <a:stretch/>
        </p:blipFill>
        <p:spPr>
          <a:xfrm>
            <a:off x="162706" y="2111303"/>
            <a:ext cx="3895675" cy="1263052"/>
          </a:xfrm>
          <a:prstGeom prst="rect">
            <a:avLst/>
          </a:prstGeom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4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pSp>
        <p:nvGrpSpPr>
          <p:cNvPr id="29" name="Gruppieren 28"/>
          <p:cNvGrpSpPr/>
          <p:nvPr/>
        </p:nvGrpSpPr>
        <p:grpSpPr>
          <a:xfrm>
            <a:off x="3217287" y="631608"/>
            <a:ext cx="2709427" cy="547200"/>
            <a:chOff x="3091526" y="553626"/>
            <a:chExt cx="2709427" cy="547200"/>
          </a:xfrm>
        </p:grpSpPr>
        <p:sp>
          <p:nvSpPr>
            <p:cNvPr id="30" name="Rechteck 29"/>
            <p:cNvSpPr/>
            <p:nvPr/>
          </p:nvSpPr>
          <p:spPr>
            <a:xfrm>
              <a:off x="3091526" y="553626"/>
              <a:ext cx="2709427" cy="5472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Rechteck 30"/>
            <p:cNvSpPr/>
            <p:nvPr/>
          </p:nvSpPr>
          <p:spPr>
            <a:xfrm>
              <a:off x="3091526" y="553626"/>
              <a:ext cx="2709427" cy="547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900" kern="1200" smtClean="0"/>
                <a:t>CMIP </a:t>
              </a:r>
              <a:r>
                <a:rPr lang="de-DE" sz="1900" kern="1200" err="1" smtClean="0"/>
                <a:t>standard</a:t>
              </a:r>
              <a:endParaRPr lang="de-DE" sz="1900" kern="1200"/>
            </a:p>
          </p:txBody>
        </p:sp>
      </p:grpSp>
      <p:sp>
        <p:nvSpPr>
          <p:cNvPr id="6" name="Textfeld 5"/>
          <p:cNvSpPr txBox="1"/>
          <p:nvPr/>
        </p:nvSpPr>
        <p:spPr>
          <a:xfrm>
            <a:off x="971600" y="1459752"/>
            <a:ext cx="121978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mtClean="0"/>
              <a:t>‚</a:t>
            </a:r>
            <a:r>
              <a:rPr lang="de-DE" err="1" smtClean="0"/>
              <a:t>Raw</a:t>
            </a:r>
            <a:r>
              <a:rPr lang="de-DE" smtClean="0"/>
              <a:t>‘ </a:t>
            </a:r>
            <a:r>
              <a:rPr lang="de-DE" err="1" smtClean="0"/>
              <a:t>data</a:t>
            </a:r>
            <a:endParaRPr lang="de-DE"/>
          </a:p>
        </p:txBody>
      </p:sp>
      <p:sp>
        <p:nvSpPr>
          <p:cNvPr id="33" name="Textfeld 32"/>
          <p:cNvSpPr txBox="1"/>
          <p:nvPr/>
        </p:nvSpPr>
        <p:spPr>
          <a:xfrm>
            <a:off x="4682153" y="1459752"/>
            <a:ext cx="121978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/>
          </a:p>
        </p:txBody>
      </p:sp>
      <p:pic>
        <p:nvPicPr>
          <p:cNvPr id="37" name="Picture 3" descr="C:\Users\k204210\Downloads\Bildschirmfoto vom 2017-09-14 16-41-24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7" t="56049" r="59409" b="40285"/>
          <a:stretch/>
        </p:blipFill>
        <p:spPr bwMode="auto">
          <a:xfrm>
            <a:off x="4692050" y="2132856"/>
            <a:ext cx="4109050" cy="12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feld 37"/>
          <p:cNvSpPr txBox="1"/>
          <p:nvPr/>
        </p:nvSpPr>
        <p:spPr>
          <a:xfrm>
            <a:off x="6444208" y="1459752"/>
            <a:ext cx="172819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err="1" smtClean="0"/>
              <a:t>Converted</a:t>
            </a:r>
            <a:r>
              <a:rPr lang="de-DE" smtClean="0"/>
              <a:t> </a:t>
            </a:r>
            <a:r>
              <a:rPr lang="de-DE" err="1" smtClean="0"/>
              <a:t>data</a:t>
            </a:r>
            <a:endParaRPr lang="de-DE"/>
          </a:p>
        </p:txBody>
      </p:sp>
      <p:pic>
        <p:nvPicPr>
          <p:cNvPr id="41" name="Grafik 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7" t="32698" r="82173" b="64606"/>
          <a:stretch/>
        </p:blipFill>
        <p:spPr>
          <a:xfrm>
            <a:off x="162706" y="3861048"/>
            <a:ext cx="3895675" cy="881410"/>
          </a:xfrm>
          <a:prstGeom prst="rect">
            <a:avLst/>
          </a:prstGeom>
        </p:spPr>
      </p:pic>
      <p:pic>
        <p:nvPicPr>
          <p:cNvPr id="42" name="Picture 3" descr="C:\Users\k204210\Downloads\Bildschirmfoto vom 2017-09-14 16-41-24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7" t="81833" r="49242" b="10454"/>
          <a:stretch/>
        </p:blipFill>
        <p:spPr bwMode="auto">
          <a:xfrm>
            <a:off x="4678587" y="3717032"/>
            <a:ext cx="4716715" cy="2131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chteck 42"/>
          <p:cNvSpPr/>
          <p:nvPr/>
        </p:nvSpPr>
        <p:spPr>
          <a:xfrm>
            <a:off x="4679504" y="1412776"/>
            <a:ext cx="4464496" cy="504056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107504" y="1412776"/>
            <a:ext cx="4464496" cy="5040560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Ellipse 3"/>
          <p:cNvSpPr/>
          <p:nvPr/>
        </p:nvSpPr>
        <p:spPr>
          <a:xfrm>
            <a:off x="4860032" y="5589240"/>
            <a:ext cx="3600400" cy="25911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Ellipse 16"/>
          <p:cNvSpPr/>
          <p:nvPr/>
        </p:nvSpPr>
        <p:spPr>
          <a:xfrm>
            <a:off x="310343" y="2852936"/>
            <a:ext cx="3600400" cy="25911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04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40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321371" y="1815207"/>
            <a:ext cx="8715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err="1" smtClean="0"/>
              <a:t>Assume</a:t>
            </a:r>
            <a:r>
              <a:rPr lang="de-DE" i="1" dirty="0" smtClean="0"/>
              <a:t>, </a:t>
            </a:r>
            <a:r>
              <a:rPr lang="de-DE" i="1" dirty="0" err="1" smtClean="0"/>
              <a:t>your</a:t>
            </a:r>
            <a:r>
              <a:rPr lang="de-DE" i="1" dirty="0" smtClean="0"/>
              <a:t> </a:t>
            </a:r>
            <a:r>
              <a:rPr lang="de-DE" i="1" dirty="0" err="1" smtClean="0"/>
              <a:t>model</a:t>
            </a:r>
            <a:r>
              <a:rPr lang="de-DE" i="1" dirty="0" smtClean="0"/>
              <a:t> </a:t>
            </a:r>
            <a:r>
              <a:rPr lang="de-DE" i="1" dirty="0" err="1" smtClean="0"/>
              <a:t>calculates</a:t>
            </a:r>
            <a:r>
              <a:rPr lang="de-DE" i="1" dirty="0" smtClean="0"/>
              <a:t> </a:t>
            </a:r>
            <a:r>
              <a:rPr lang="de-DE" i="1" dirty="0" err="1" smtClean="0"/>
              <a:t>temperature</a:t>
            </a:r>
            <a:r>
              <a:rPr lang="de-DE" i="1" dirty="0" smtClean="0"/>
              <a:t> </a:t>
            </a:r>
            <a:r>
              <a:rPr lang="de-DE" i="1" dirty="0" err="1" smtClean="0"/>
              <a:t>at</a:t>
            </a:r>
            <a:r>
              <a:rPr lang="de-DE" i="1" dirty="0" smtClean="0"/>
              <a:t> 3m </a:t>
            </a:r>
            <a:r>
              <a:rPr lang="de-DE" i="1" dirty="0" err="1" smtClean="0"/>
              <a:t>height</a:t>
            </a:r>
            <a:r>
              <a:rPr lang="de-DE" i="1" dirty="0" smtClean="0"/>
              <a:t> </a:t>
            </a:r>
            <a:r>
              <a:rPr lang="de-DE" i="1" dirty="0" err="1" smtClean="0"/>
              <a:t>and</a:t>
            </a:r>
            <a:r>
              <a:rPr lang="de-DE" i="1" dirty="0" smtClean="0"/>
              <a:t> not on 2m. </a:t>
            </a:r>
            <a:endParaRPr lang="de-DE" dirty="0" smtClean="0"/>
          </a:p>
        </p:txBody>
      </p:sp>
      <p:grpSp>
        <p:nvGrpSpPr>
          <p:cNvPr id="14" name="Gruppieren 13"/>
          <p:cNvGrpSpPr/>
          <p:nvPr/>
        </p:nvGrpSpPr>
        <p:grpSpPr>
          <a:xfrm>
            <a:off x="62426" y="398076"/>
            <a:ext cx="1423402" cy="1248338"/>
            <a:chOff x="6372205" y="723417"/>
            <a:chExt cx="1667619" cy="1667619"/>
          </a:xfrm>
        </p:grpSpPr>
        <p:sp>
          <p:nvSpPr>
            <p:cNvPr id="16" name="Ellipse 15"/>
            <p:cNvSpPr/>
            <p:nvPr/>
          </p:nvSpPr>
          <p:spPr>
            <a:xfrm>
              <a:off x="6372205" y="723417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Ellipse 4"/>
            <p:cNvSpPr/>
            <p:nvPr/>
          </p:nvSpPr>
          <p:spPr>
            <a:xfrm>
              <a:off x="6616422" y="967634"/>
              <a:ext cx="1179185" cy="11791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Mapping </a:t>
              </a:r>
              <a:r>
                <a:rPr lang="de-DE" sz="2000" kern="1200" err="1" smtClean="0"/>
                <a:t>of</a:t>
              </a:r>
              <a:r>
                <a:rPr lang="de-DE" sz="2000" kern="1200" smtClean="0"/>
                <a:t> variables</a:t>
              </a:r>
              <a:endParaRPr lang="de-DE" sz="2000" kern="1200"/>
            </a:p>
          </p:txBody>
        </p:sp>
      </p:grpSp>
      <p:sp>
        <p:nvSpPr>
          <p:cNvPr id="18" name="Textfeld 17"/>
          <p:cNvSpPr txBox="1"/>
          <p:nvPr/>
        </p:nvSpPr>
        <p:spPr>
          <a:xfrm>
            <a:off x="2738004" y="720542"/>
            <a:ext cx="3667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4. </a:t>
            </a:r>
            <a:r>
              <a:rPr lang="de-DE" b="1" dirty="0" err="1" smtClean="0"/>
              <a:t>Conversion</a:t>
            </a:r>
            <a:r>
              <a:rPr lang="de-DE" b="1" dirty="0" smtClean="0"/>
              <a:t> </a:t>
            </a:r>
            <a:r>
              <a:rPr lang="de-DE" b="1" dirty="0" err="1" smtClean="0"/>
              <a:t>to</a:t>
            </a:r>
            <a:r>
              <a:rPr lang="de-DE" b="1" dirty="0" smtClean="0"/>
              <a:t> CMIP </a:t>
            </a:r>
            <a:r>
              <a:rPr lang="de-DE" b="1" dirty="0" err="1" smtClean="0"/>
              <a:t>data</a:t>
            </a:r>
            <a:r>
              <a:rPr lang="de-DE" b="1" dirty="0" smtClean="0"/>
              <a:t> </a:t>
            </a:r>
            <a:r>
              <a:rPr lang="de-DE" b="1" dirty="0" err="1" smtClean="0"/>
              <a:t>standard</a:t>
            </a:r>
            <a:endParaRPr lang="de-DE" b="1" dirty="0"/>
          </a:p>
        </p:txBody>
      </p:sp>
      <p:sp>
        <p:nvSpPr>
          <p:cNvPr id="11" name="Textfeld 10"/>
          <p:cNvSpPr txBox="1"/>
          <p:nvPr/>
        </p:nvSpPr>
        <p:spPr>
          <a:xfrm>
            <a:off x="395535" y="2420888"/>
            <a:ext cx="86409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 smtClean="0"/>
              <a:t>Exercise</a:t>
            </a:r>
            <a:r>
              <a:rPr lang="de-DE" b="1" dirty="0" smtClean="0"/>
              <a:t>: </a:t>
            </a:r>
            <a:endParaRPr lang="de-DE" dirty="0" smtClean="0"/>
          </a:p>
          <a:p>
            <a:pPr marL="342900" indent="-342900">
              <a:buFont typeface="+mj-lt"/>
              <a:buAutoNum type="arabicPeriod"/>
            </a:pPr>
            <a:r>
              <a:rPr lang="de-DE" dirty="0" err="1" smtClean="0"/>
              <a:t>Convert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variable </a:t>
            </a:r>
            <a:r>
              <a:rPr lang="de-DE" dirty="0" err="1" smtClean="0"/>
              <a:t>included</a:t>
            </a:r>
            <a:r>
              <a:rPr lang="de-DE" dirty="0" smtClean="0"/>
              <a:t> in </a:t>
            </a:r>
            <a:r>
              <a:rPr lang="de-DE" b="1" dirty="0" smtClean="0"/>
              <a:t>example_T_3M.nc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CMIP </a:t>
            </a:r>
            <a:r>
              <a:rPr lang="de-DE" dirty="0" err="1" smtClean="0"/>
              <a:t>standard</a:t>
            </a:r>
            <a:r>
              <a:rPr lang="de-DE" dirty="0"/>
              <a:t>.</a:t>
            </a:r>
            <a:r>
              <a:rPr lang="de-DE" dirty="0" smtClean="0"/>
              <a:t>  Pass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correct</a:t>
            </a:r>
            <a:r>
              <a:rPr lang="de-DE" dirty="0" smtClean="0"/>
              <a:t> </a:t>
            </a:r>
            <a:r>
              <a:rPr lang="de-DE" dirty="0" err="1" smtClean="0"/>
              <a:t>height</a:t>
            </a:r>
            <a:r>
              <a:rPr lang="de-DE" dirty="0" smtClean="0"/>
              <a:t> </a:t>
            </a:r>
            <a:r>
              <a:rPr lang="de-DE" dirty="0" err="1" smtClean="0"/>
              <a:t>value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operator</a:t>
            </a:r>
            <a:endParaRPr lang="de-DE" dirty="0" smtClean="0"/>
          </a:p>
        </p:txBody>
      </p:sp>
      <p:sp>
        <p:nvSpPr>
          <p:cNvPr id="12" name="Rechteck 11"/>
          <p:cNvSpPr/>
          <p:nvPr/>
        </p:nvSpPr>
        <p:spPr>
          <a:xfrm>
            <a:off x="395536" y="3645024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Courier" pitchFamily="49" charset="0"/>
              </a:rPr>
              <a:t>1.: </a:t>
            </a:r>
            <a:r>
              <a:rPr lang="de-DE" dirty="0" err="1" smtClean="0">
                <a:latin typeface="Courier" pitchFamily="49" charset="0"/>
              </a:rPr>
              <a:t>cdo</a:t>
            </a:r>
            <a:r>
              <a:rPr lang="de-DE" dirty="0">
                <a:latin typeface="Courier" pitchFamily="49" charset="0"/>
              </a:rPr>
              <a:t> </a:t>
            </a:r>
            <a:r>
              <a:rPr lang="de-DE" dirty="0" smtClean="0">
                <a:latin typeface="Courier" pitchFamily="49" charset="0"/>
              </a:rPr>
              <a:t>cmor,Amon,</a:t>
            </a:r>
            <a:r>
              <a:rPr lang="de-DE" b="1" dirty="0" smtClean="0">
                <a:latin typeface="Courier" pitchFamily="49" charset="0"/>
              </a:rPr>
              <a:t>szc</a:t>
            </a:r>
            <a:r>
              <a:rPr lang="de-DE" dirty="0" smtClean="0">
                <a:latin typeface="Courier" pitchFamily="49" charset="0"/>
              </a:rPr>
              <a:t>=height2m_3,mt=mapping_table.txt \ example_T_3M.nc</a:t>
            </a:r>
          </a:p>
        </p:txBody>
      </p:sp>
    </p:spTree>
    <p:extLst>
      <p:ext uri="{BB962C8B-B14F-4D97-AF65-F5344CB8AC3E}">
        <p14:creationId xmlns:p14="http://schemas.microsoft.com/office/powerpoint/2010/main" val="1571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41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899592" y="980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321371" y="1815207"/>
            <a:ext cx="8715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Note </a:t>
            </a:r>
            <a:r>
              <a:rPr lang="de-DE" i="1" dirty="0" err="1" smtClean="0"/>
              <a:t>that</a:t>
            </a:r>
            <a:r>
              <a:rPr lang="de-DE" i="1" dirty="0"/>
              <a:t> </a:t>
            </a:r>
            <a:r>
              <a:rPr lang="de-DE" i="1" dirty="0" err="1" smtClean="0"/>
              <a:t>the</a:t>
            </a:r>
            <a:r>
              <a:rPr lang="de-DE" i="1" dirty="0" smtClean="0"/>
              <a:t> </a:t>
            </a:r>
            <a:r>
              <a:rPr lang="de-DE" i="1" dirty="0" err="1" smtClean="0"/>
              <a:t>operator</a:t>
            </a:r>
            <a:r>
              <a:rPr lang="de-DE" i="1" dirty="0" smtClean="0"/>
              <a:t> </a:t>
            </a:r>
            <a:r>
              <a:rPr lang="de-DE" i="1" dirty="0" err="1" smtClean="0"/>
              <a:t>can</a:t>
            </a:r>
            <a:r>
              <a:rPr lang="de-DE" i="1" dirty="0"/>
              <a:t> </a:t>
            </a:r>
            <a:r>
              <a:rPr lang="de-DE" i="1" dirty="0" err="1" smtClean="0"/>
              <a:t>be</a:t>
            </a:r>
            <a:r>
              <a:rPr lang="de-DE" i="1" dirty="0" smtClean="0"/>
              <a:t> </a:t>
            </a:r>
            <a:r>
              <a:rPr lang="de-DE" i="1" dirty="0" err="1" smtClean="0"/>
              <a:t>executed</a:t>
            </a:r>
            <a:r>
              <a:rPr lang="de-DE" i="1" dirty="0" smtClean="0"/>
              <a:t> in </a:t>
            </a:r>
            <a:r>
              <a:rPr lang="de-DE" i="1" dirty="0" err="1" smtClean="0"/>
              <a:t>silent</a:t>
            </a:r>
            <a:r>
              <a:rPr lang="de-DE" i="1" dirty="0" smtClean="0"/>
              <a:t> </a:t>
            </a:r>
            <a:r>
              <a:rPr lang="de-DE" i="1" dirty="0" err="1" smtClean="0"/>
              <a:t>mode</a:t>
            </a:r>
            <a:r>
              <a:rPr lang="de-DE" i="1" dirty="0" smtClean="0"/>
              <a:t> via </a:t>
            </a:r>
            <a:r>
              <a:rPr lang="de-DE" i="1" dirty="0" err="1" smtClean="0"/>
              <a:t>cdo</a:t>
            </a:r>
            <a:r>
              <a:rPr lang="de-DE" i="1" dirty="0" smtClean="0"/>
              <a:t> </a:t>
            </a:r>
            <a:r>
              <a:rPr lang="de-DE" i="1" dirty="0" err="1" smtClean="0"/>
              <a:t>option</a:t>
            </a:r>
            <a:r>
              <a:rPr lang="de-DE" i="1" dirty="0" smtClean="0"/>
              <a:t> –s </a:t>
            </a:r>
            <a:r>
              <a:rPr lang="de-DE" i="1" dirty="0" err="1" smtClean="0"/>
              <a:t>or</a:t>
            </a:r>
            <a:r>
              <a:rPr lang="de-DE" i="1" dirty="0" smtClean="0"/>
              <a:t> in verbose </a:t>
            </a:r>
            <a:r>
              <a:rPr lang="de-DE" i="1" dirty="0" err="1" smtClean="0"/>
              <a:t>mode</a:t>
            </a:r>
            <a:r>
              <a:rPr lang="de-DE" i="1" dirty="0" smtClean="0"/>
              <a:t> via </a:t>
            </a:r>
            <a:r>
              <a:rPr lang="de-DE" i="1" dirty="0" err="1" smtClean="0"/>
              <a:t>cdo</a:t>
            </a:r>
            <a:r>
              <a:rPr lang="de-DE" i="1" dirty="0" smtClean="0"/>
              <a:t> </a:t>
            </a:r>
            <a:r>
              <a:rPr lang="de-DE" i="1" dirty="0" err="1" smtClean="0"/>
              <a:t>option</a:t>
            </a:r>
            <a:r>
              <a:rPr lang="de-DE" i="1" dirty="0" smtClean="0"/>
              <a:t> -v:</a:t>
            </a:r>
            <a:endParaRPr lang="de-DE" dirty="0" smtClean="0"/>
          </a:p>
        </p:txBody>
      </p:sp>
      <p:sp>
        <p:nvSpPr>
          <p:cNvPr id="12" name="Rechteck 11"/>
          <p:cNvSpPr/>
          <p:nvPr/>
        </p:nvSpPr>
        <p:spPr>
          <a:xfrm>
            <a:off x="321371" y="2492896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err="1" smtClean="0">
                <a:latin typeface="Courier" pitchFamily="49" charset="0"/>
              </a:rPr>
              <a:t>cdo</a:t>
            </a:r>
            <a:r>
              <a:rPr lang="de-DE" dirty="0" smtClean="0">
                <a:latin typeface="Courier" pitchFamily="49" charset="0"/>
              </a:rPr>
              <a:t> –v </a:t>
            </a:r>
            <a:r>
              <a:rPr lang="de-DE" dirty="0" err="1" smtClean="0">
                <a:latin typeface="Courier" pitchFamily="49" charset="0"/>
              </a:rPr>
              <a:t>cmor,Amon</a:t>
            </a:r>
            <a:r>
              <a:rPr lang="de-DE" dirty="0">
                <a:latin typeface="Courier" pitchFamily="49" charset="0"/>
              </a:rPr>
              <a:t> </a:t>
            </a:r>
            <a:r>
              <a:rPr lang="de-DE" dirty="0" smtClean="0">
                <a:latin typeface="Courier" pitchFamily="49" charset="0"/>
              </a:rPr>
              <a:t>example_interface.nc</a:t>
            </a:r>
          </a:p>
          <a:p>
            <a:r>
              <a:rPr lang="de-DE" dirty="0" err="1" smtClean="0">
                <a:latin typeface="Courier" pitchFamily="49" charset="0"/>
              </a:rPr>
              <a:t>cdo</a:t>
            </a:r>
            <a:r>
              <a:rPr lang="de-DE" dirty="0" smtClean="0">
                <a:latin typeface="Courier" pitchFamily="49" charset="0"/>
              </a:rPr>
              <a:t> –s </a:t>
            </a:r>
            <a:r>
              <a:rPr lang="de-DE" dirty="0" err="1" smtClean="0">
                <a:latin typeface="Courier" pitchFamily="49" charset="0"/>
              </a:rPr>
              <a:t>cmor,Amon</a:t>
            </a:r>
            <a:r>
              <a:rPr lang="de-DE" dirty="0" smtClean="0">
                <a:latin typeface="Courier" pitchFamily="49" charset="0"/>
              </a:rPr>
              <a:t> example_interface.nc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2738004" y="720542"/>
            <a:ext cx="1664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5</a:t>
            </a:r>
            <a:r>
              <a:rPr lang="de-DE" b="1" dirty="0" smtClean="0"/>
              <a:t>. </a:t>
            </a:r>
            <a:r>
              <a:rPr lang="de-DE" b="1" dirty="0" smtClean="0"/>
              <a:t>CDO </a:t>
            </a:r>
            <a:r>
              <a:rPr lang="de-DE" b="1" dirty="0" err="1" smtClean="0"/>
              <a:t>options</a:t>
            </a:r>
            <a:r>
              <a:rPr lang="de-DE" b="1" dirty="0" smtClean="0"/>
              <a:t> </a:t>
            </a:r>
            <a:endParaRPr lang="de-DE" b="1" dirty="0"/>
          </a:p>
        </p:txBody>
      </p:sp>
      <p:sp>
        <p:nvSpPr>
          <p:cNvPr id="15" name="Textfeld 14"/>
          <p:cNvSpPr txBox="1"/>
          <p:nvPr/>
        </p:nvSpPr>
        <p:spPr>
          <a:xfrm>
            <a:off x="428875" y="3153400"/>
            <a:ext cx="8715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Note </a:t>
            </a:r>
            <a:r>
              <a:rPr lang="de-DE" i="1" dirty="0" err="1" smtClean="0"/>
              <a:t>that</a:t>
            </a:r>
            <a:r>
              <a:rPr lang="de-DE" i="1" dirty="0"/>
              <a:t> </a:t>
            </a:r>
            <a:r>
              <a:rPr lang="de-DE" i="1" dirty="0" err="1" smtClean="0"/>
              <a:t>operators</a:t>
            </a:r>
            <a:r>
              <a:rPr lang="de-DE" i="1" dirty="0" smtClean="0"/>
              <a:t> </a:t>
            </a:r>
            <a:r>
              <a:rPr lang="de-DE" i="1" dirty="0" err="1" smtClean="0"/>
              <a:t>can</a:t>
            </a:r>
            <a:r>
              <a:rPr lang="de-DE" i="1" dirty="0" smtClean="0"/>
              <a:t> </a:t>
            </a:r>
            <a:r>
              <a:rPr lang="de-DE" i="1" dirty="0" err="1" smtClean="0"/>
              <a:t>be</a:t>
            </a:r>
            <a:r>
              <a:rPr lang="de-DE" i="1" dirty="0" smtClean="0"/>
              <a:t> </a:t>
            </a:r>
            <a:r>
              <a:rPr lang="de-DE" i="1" dirty="0" err="1" smtClean="0"/>
              <a:t>chained</a:t>
            </a:r>
            <a:r>
              <a:rPr lang="de-DE" i="1" dirty="0" smtClean="0"/>
              <a:t>:</a:t>
            </a:r>
          </a:p>
        </p:txBody>
      </p:sp>
      <p:sp>
        <p:nvSpPr>
          <p:cNvPr id="19" name="Rechteck 18"/>
          <p:cNvSpPr/>
          <p:nvPr/>
        </p:nvSpPr>
        <p:spPr>
          <a:xfrm>
            <a:off x="321371" y="3645024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err="1" smtClean="0">
                <a:latin typeface="Courier" pitchFamily="49" charset="0"/>
              </a:rPr>
              <a:t>cdo</a:t>
            </a:r>
            <a:r>
              <a:rPr lang="de-DE" dirty="0" smtClean="0">
                <a:latin typeface="Courier" pitchFamily="49" charset="0"/>
              </a:rPr>
              <a:t> –</a:t>
            </a:r>
            <a:r>
              <a:rPr lang="de-DE" dirty="0" err="1" smtClean="0">
                <a:latin typeface="Courier" pitchFamily="49" charset="0"/>
              </a:rPr>
              <a:t>cmor,Amon</a:t>
            </a:r>
            <a:r>
              <a:rPr lang="de-DE" dirty="0" smtClean="0">
                <a:latin typeface="Courier" pitchFamily="49" charset="0"/>
              </a:rPr>
              <a:t> –addc,13 example_interface.nc</a:t>
            </a:r>
          </a:p>
        </p:txBody>
      </p:sp>
    </p:spTree>
    <p:extLst>
      <p:ext uri="{BB962C8B-B14F-4D97-AF65-F5344CB8AC3E}">
        <p14:creationId xmlns:p14="http://schemas.microsoft.com/office/powerpoint/2010/main" val="416529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42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BE5667B-32C0-4C89-A046-AD97EA7A9BBB}" type="datetime1">
              <a:rPr lang="de-DE" smtClean="0"/>
              <a:t>09.10.2017</a:t>
            </a:fld>
            <a:endParaRPr lang="en-US"/>
          </a:p>
        </p:txBody>
      </p:sp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450529683"/>
              </p:ext>
            </p:extLst>
          </p:nvPr>
        </p:nvGraphicFramePr>
        <p:xfrm>
          <a:off x="0" y="401318"/>
          <a:ext cx="9144000" cy="6340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9" name="Gruppieren 8"/>
          <p:cNvGrpSpPr/>
          <p:nvPr/>
        </p:nvGrpSpPr>
        <p:grpSpPr>
          <a:xfrm>
            <a:off x="2826057" y="785863"/>
            <a:ext cx="3534105" cy="967831"/>
            <a:chOff x="2826057" y="785863"/>
            <a:chExt cx="3534105" cy="967831"/>
          </a:xfrm>
        </p:grpSpPr>
        <p:sp>
          <p:nvSpPr>
            <p:cNvPr id="2" name="Textfeld 1"/>
            <p:cNvSpPr txBox="1"/>
            <p:nvPr/>
          </p:nvSpPr>
          <p:spPr>
            <a:xfrm>
              <a:off x="3729980" y="785863"/>
              <a:ext cx="196759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00050" indent="-400050">
                <a:buFont typeface="+mj-lt"/>
                <a:buAutoNum type="romanUcPeriod"/>
              </a:pPr>
              <a:r>
                <a:rPr lang="de-DE" dirty="0" smtClean="0">
                  <a:solidFill>
                    <a:schemeClr val="accent1"/>
                  </a:solidFill>
                </a:rPr>
                <a:t>MIP-</a:t>
              </a:r>
              <a:r>
                <a:rPr lang="de-DE" dirty="0" err="1" smtClean="0">
                  <a:solidFill>
                    <a:schemeClr val="accent1"/>
                  </a:solidFill>
                </a:rPr>
                <a:t>table</a:t>
              </a:r>
              <a:endParaRPr lang="de-DE" dirty="0">
                <a:solidFill>
                  <a:schemeClr val="accent1"/>
                </a:solidFill>
              </a:endParaRPr>
            </a:p>
            <a:p>
              <a:pPr marL="342900" indent="-342900">
                <a:buAutoNum type="romanUcPeriod"/>
              </a:pPr>
              <a:r>
                <a:rPr lang="de-DE" dirty="0" smtClean="0"/>
                <a:t> Info-</a:t>
              </a:r>
              <a:r>
                <a:rPr lang="de-DE" dirty="0" err="1" smtClean="0"/>
                <a:t>tables</a:t>
              </a:r>
              <a:endParaRPr lang="de-DE" dirty="0" smtClean="0"/>
            </a:p>
            <a:p>
              <a:pPr marL="342900" indent="-342900">
                <a:buAutoNum type="romanUcPeriod"/>
              </a:pPr>
              <a:r>
                <a:rPr lang="de-DE" dirty="0" smtClean="0"/>
                <a:t> Mapping-</a:t>
              </a:r>
              <a:r>
                <a:rPr lang="de-DE" dirty="0" err="1" smtClean="0"/>
                <a:t>table</a:t>
              </a:r>
              <a:endParaRPr lang="de-DE" dirty="0"/>
            </a:p>
          </p:txBody>
        </p:sp>
        <p:sp>
          <p:nvSpPr>
            <p:cNvPr id="8" name="Pfeil nach unten 7"/>
            <p:cNvSpPr/>
            <p:nvPr/>
          </p:nvSpPr>
          <p:spPr>
            <a:xfrm rot="4567804">
              <a:off x="3179702" y="1025582"/>
              <a:ext cx="158646" cy="86593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Pfeil nach unten 9"/>
            <p:cNvSpPr/>
            <p:nvPr/>
          </p:nvSpPr>
          <p:spPr>
            <a:xfrm rot="16921292">
              <a:off x="5897500" y="1291031"/>
              <a:ext cx="192746" cy="73257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34621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43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pSp>
        <p:nvGrpSpPr>
          <p:cNvPr id="4" name="Gruppieren 3"/>
          <p:cNvGrpSpPr/>
          <p:nvPr/>
        </p:nvGrpSpPr>
        <p:grpSpPr>
          <a:xfrm>
            <a:off x="179512" y="404664"/>
            <a:ext cx="1368152" cy="1296144"/>
            <a:chOff x="6680585" y="3315711"/>
            <a:chExt cx="1667619" cy="1667619"/>
          </a:xfrm>
        </p:grpSpPr>
        <p:sp>
          <p:nvSpPr>
            <p:cNvPr id="5" name="Ellipse 4"/>
            <p:cNvSpPr/>
            <p:nvPr/>
          </p:nvSpPr>
          <p:spPr>
            <a:xfrm>
              <a:off x="6680585" y="3315711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Ellipse 4"/>
            <p:cNvSpPr/>
            <p:nvPr/>
          </p:nvSpPr>
          <p:spPr>
            <a:xfrm>
              <a:off x="6924802" y="3559928"/>
              <a:ext cx="1179185" cy="11791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err="1" smtClean="0"/>
                <a:t>Append</a:t>
              </a:r>
              <a:r>
                <a:rPr lang="de-DE" sz="2000" kern="1200" smtClean="0"/>
                <a:t>-Mode</a:t>
              </a:r>
              <a:endParaRPr lang="de-DE" sz="2000" kern="1200"/>
            </a:p>
          </p:txBody>
        </p:sp>
      </p:grpSp>
      <p:grpSp>
        <p:nvGrpSpPr>
          <p:cNvPr id="26" name="Gruppieren 25"/>
          <p:cNvGrpSpPr/>
          <p:nvPr/>
        </p:nvGrpSpPr>
        <p:grpSpPr>
          <a:xfrm>
            <a:off x="2339752" y="2112664"/>
            <a:ext cx="8064896" cy="1943972"/>
            <a:chOff x="2339752" y="2112664"/>
            <a:chExt cx="8064896" cy="1943972"/>
          </a:xfrm>
        </p:grpSpPr>
        <p:graphicFrame>
          <p:nvGraphicFramePr>
            <p:cNvPr id="7" name="Diagramm 6"/>
            <p:cNvGraphicFramePr/>
            <p:nvPr>
              <p:extLst>
                <p:ext uri="{D42A27DB-BD31-4B8C-83A1-F6EECF244321}">
                  <p14:modId xmlns:p14="http://schemas.microsoft.com/office/powerpoint/2010/main" val="1939128897"/>
                </p:ext>
              </p:extLst>
            </p:nvPr>
          </p:nvGraphicFramePr>
          <p:xfrm>
            <a:off x="2339752" y="2112664"/>
            <a:ext cx="8064896" cy="86828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7" name="Pfeil nach unten 16"/>
            <p:cNvSpPr/>
            <p:nvPr/>
          </p:nvSpPr>
          <p:spPr>
            <a:xfrm rot="20389955">
              <a:off x="3424783" y="2979208"/>
              <a:ext cx="293882" cy="498473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Pfeil nach unten 19"/>
            <p:cNvSpPr/>
            <p:nvPr/>
          </p:nvSpPr>
          <p:spPr>
            <a:xfrm rot="20389955">
              <a:off x="5178546" y="2979208"/>
              <a:ext cx="293882" cy="498473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Pfeil nach unten 20"/>
            <p:cNvSpPr/>
            <p:nvPr/>
          </p:nvSpPr>
          <p:spPr>
            <a:xfrm rot="20389955">
              <a:off x="6953174" y="2979207"/>
              <a:ext cx="293882" cy="498473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Pfeil nach unten 21"/>
            <p:cNvSpPr/>
            <p:nvPr/>
          </p:nvSpPr>
          <p:spPr>
            <a:xfrm rot="20389955">
              <a:off x="8773200" y="2979209"/>
              <a:ext cx="293882" cy="498473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Abgerundetes Rechteck 22"/>
            <p:cNvSpPr/>
            <p:nvPr/>
          </p:nvSpPr>
          <p:spPr>
            <a:xfrm>
              <a:off x="3491880" y="3564632"/>
              <a:ext cx="920432" cy="492004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mtClean="0"/>
                <a:t>1850_post</a:t>
              </a:r>
              <a:endParaRPr lang="de-DE"/>
            </a:p>
          </p:txBody>
        </p:sp>
        <p:sp>
          <p:nvSpPr>
            <p:cNvPr id="24" name="Abgerundetes Rechteck 23"/>
            <p:cNvSpPr/>
            <p:nvPr/>
          </p:nvSpPr>
          <p:spPr>
            <a:xfrm>
              <a:off x="5325487" y="3564632"/>
              <a:ext cx="920432" cy="492004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mtClean="0"/>
                <a:t>1851_post</a:t>
              </a:r>
              <a:endParaRPr lang="de-DE"/>
            </a:p>
          </p:txBody>
        </p:sp>
        <p:sp>
          <p:nvSpPr>
            <p:cNvPr id="25" name="Abgerundetes Rechteck 24"/>
            <p:cNvSpPr/>
            <p:nvPr/>
          </p:nvSpPr>
          <p:spPr>
            <a:xfrm>
              <a:off x="7111877" y="3564632"/>
              <a:ext cx="920432" cy="492004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mtClean="0"/>
                <a:t>1852_post</a:t>
              </a:r>
              <a:endParaRPr lang="de-DE"/>
            </a:p>
          </p:txBody>
        </p:sp>
      </p:grpSp>
      <p:sp>
        <p:nvSpPr>
          <p:cNvPr id="27" name="Pfeil nach unten 26"/>
          <p:cNvSpPr/>
          <p:nvPr/>
        </p:nvSpPr>
        <p:spPr>
          <a:xfrm>
            <a:off x="4216872" y="4092017"/>
            <a:ext cx="293882" cy="345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Pfeil nach unten 27"/>
          <p:cNvSpPr/>
          <p:nvPr/>
        </p:nvSpPr>
        <p:spPr>
          <a:xfrm>
            <a:off x="5970635" y="4092017"/>
            <a:ext cx="293882" cy="345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Pfeil nach unten 28"/>
          <p:cNvSpPr/>
          <p:nvPr/>
        </p:nvSpPr>
        <p:spPr>
          <a:xfrm>
            <a:off x="7745263" y="4092016"/>
            <a:ext cx="293882" cy="345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Textfeld 29"/>
          <p:cNvSpPr txBox="1"/>
          <p:nvPr/>
        </p:nvSpPr>
        <p:spPr>
          <a:xfrm>
            <a:off x="3213287" y="4471805"/>
            <a:ext cx="1690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err="1" smtClean="0"/>
              <a:t>tas</a:t>
            </a:r>
            <a:r>
              <a:rPr lang="de-DE" smtClean="0"/>
              <a:t>_</a:t>
            </a:r>
          </a:p>
          <a:p>
            <a:r>
              <a:rPr lang="de-DE" smtClean="0"/>
              <a:t>185001_185012</a:t>
            </a:r>
            <a:endParaRPr lang="de-DE"/>
          </a:p>
        </p:txBody>
      </p:sp>
      <p:sp>
        <p:nvSpPr>
          <p:cNvPr id="31" name="Textfeld 30"/>
          <p:cNvSpPr txBox="1"/>
          <p:nvPr/>
        </p:nvSpPr>
        <p:spPr>
          <a:xfrm>
            <a:off x="5073027" y="4471805"/>
            <a:ext cx="1704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err="1" smtClean="0"/>
              <a:t>tas</a:t>
            </a:r>
            <a:r>
              <a:rPr lang="de-DE" smtClean="0"/>
              <a:t>_</a:t>
            </a:r>
          </a:p>
          <a:p>
            <a:r>
              <a:rPr lang="de-DE" smtClean="0"/>
              <a:t>185001_185112</a:t>
            </a:r>
            <a:endParaRPr lang="de-DE"/>
          </a:p>
        </p:txBody>
      </p:sp>
      <p:sp>
        <p:nvSpPr>
          <p:cNvPr id="32" name="Textfeld 31"/>
          <p:cNvSpPr txBox="1"/>
          <p:nvPr/>
        </p:nvSpPr>
        <p:spPr>
          <a:xfrm>
            <a:off x="6777340" y="4471804"/>
            <a:ext cx="1704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err="1" smtClean="0"/>
              <a:t>tas</a:t>
            </a:r>
            <a:r>
              <a:rPr lang="de-DE" smtClean="0"/>
              <a:t>_</a:t>
            </a:r>
          </a:p>
          <a:p>
            <a:r>
              <a:rPr lang="de-DE" smtClean="0"/>
              <a:t>185001_185212</a:t>
            </a:r>
            <a:endParaRPr lang="de-DE"/>
          </a:p>
        </p:txBody>
      </p:sp>
      <p:graphicFrame>
        <p:nvGraphicFramePr>
          <p:cNvPr id="33" name="Tabel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117401"/>
              </p:ext>
            </p:extLst>
          </p:nvPr>
        </p:nvGraphicFramePr>
        <p:xfrm>
          <a:off x="107504" y="2132857"/>
          <a:ext cx="2016224" cy="3112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</a:tblGrid>
              <a:tr h="1037373">
                <a:tc>
                  <a:txBody>
                    <a:bodyPr/>
                    <a:lstStyle/>
                    <a:p>
                      <a:r>
                        <a:rPr lang="de-DE" smtClean="0"/>
                        <a:t>Model </a:t>
                      </a:r>
                      <a:r>
                        <a:rPr lang="de-DE" err="1" smtClean="0"/>
                        <a:t>simulation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year</a:t>
                      </a:r>
                      <a:endParaRPr lang="de-DE"/>
                    </a:p>
                  </a:txBody>
                  <a:tcPr/>
                </a:tc>
              </a:tr>
              <a:tr h="1037373">
                <a:tc>
                  <a:txBody>
                    <a:bodyPr/>
                    <a:lstStyle/>
                    <a:p>
                      <a:r>
                        <a:rPr lang="de-DE" err="1" smtClean="0">
                          <a:solidFill>
                            <a:schemeClr val="bg1"/>
                          </a:solidFill>
                        </a:rPr>
                        <a:t>Postprocessing</a:t>
                      </a:r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037373">
                <a:tc>
                  <a:txBody>
                    <a:bodyPr/>
                    <a:lstStyle/>
                    <a:p>
                      <a:r>
                        <a:rPr lang="de-DE" baseline="0" smtClean="0"/>
                        <a:t>CMIP6-compliant </a:t>
                      </a:r>
                      <a:r>
                        <a:rPr lang="de-DE" baseline="0" err="1" smtClean="0"/>
                        <a:t>example</a:t>
                      </a:r>
                      <a:r>
                        <a:rPr lang="de-DE" baseline="0" smtClean="0"/>
                        <a:t> variable</a:t>
                      </a:r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4" name="Textfeld 33"/>
          <p:cNvSpPr txBox="1"/>
          <p:nvPr/>
        </p:nvSpPr>
        <p:spPr>
          <a:xfrm>
            <a:off x="3414941" y="1268289"/>
            <a:ext cx="1095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Workflow</a:t>
            </a:r>
            <a:endParaRPr lang="de-DE"/>
          </a:p>
        </p:txBody>
      </p:sp>
      <p:sp>
        <p:nvSpPr>
          <p:cNvPr id="35" name="Textfeld 34"/>
          <p:cNvSpPr txBox="1"/>
          <p:nvPr/>
        </p:nvSpPr>
        <p:spPr>
          <a:xfrm>
            <a:off x="2738004" y="720542"/>
            <a:ext cx="2666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5. Operational </a:t>
            </a:r>
            <a:r>
              <a:rPr lang="de-DE" b="1" err="1" smtClean="0"/>
              <a:t>application</a:t>
            </a:r>
            <a:endParaRPr lang="de-DE" b="1"/>
          </a:p>
        </p:txBody>
      </p:sp>
      <p:grpSp>
        <p:nvGrpSpPr>
          <p:cNvPr id="39" name="Gruppieren 38"/>
          <p:cNvGrpSpPr/>
          <p:nvPr/>
        </p:nvGrpSpPr>
        <p:grpSpPr>
          <a:xfrm>
            <a:off x="4723663" y="3890721"/>
            <a:ext cx="4218764" cy="874575"/>
            <a:chOff x="4723663" y="3890721"/>
            <a:chExt cx="4218764" cy="874575"/>
          </a:xfrm>
        </p:grpSpPr>
        <p:sp>
          <p:nvSpPr>
            <p:cNvPr id="36" name="Rechteckiger Pfeil 35"/>
            <p:cNvSpPr/>
            <p:nvPr/>
          </p:nvSpPr>
          <p:spPr>
            <a:xfrm rot="1123980">
              <a:off x="4723663" y="3890721"/>
              <a:ext cx="329052" cy="874573"/>
            </a:xfrm>
            <a:prstGeom prst="ben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37" name="Rechteckiger Pfeil 36"/>
            <p:cNvSpPr/>
            <p:nvPr/>
          </p:nvSpPr>
          <p:spPr>
            <a:xfrm rot="1123980">
              <a:off x="6651104" y="3890721"/>
              <a:ext cx="329052" cy="874573"/>
            </a:xfrm>
            <a:prstGeom prst="ben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38" name="Rechteckiger Pfeil 37"/>
            <p:cNvSpPr/>
            <p:nvPr/>
          </p:nvSpPr>
          <p:spPr>
            <a:xfrm rot="1123980">
              <a:off x="8613375" y="3890723"/>
              <a:ext cx="329052" cy="874573"/>
            </a:xfrm>
            <a:prstGeom prst="ben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282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44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pSp>
        <p:nvGrpSpPr>
          <p:cNvPr id="4" name="Gruppieren 3"/>
          <p:cNvGrpSpPr/>
          <p:nvPr/>
        </p:nvGrpSpPr>
        <p:grpSpPr>
          <a:xfrm>
            <a:off x="179512" y="404664"/>
            <a:ext cx="1368152" cy="1296144"/>
            <a:chOff x="6680585" y="3315711"/>
            <a:chExt cx="1667619" cy="1667619"/>
          </a:xfrm>
        </p:grpSpPr>
        <p:sp>
          <p:nvSpPr>
            <p:cNvPr id="5" name="Ellipse 4"/>
            <p:cNvSpPr/>
            <p:nvPr/>
          </p:nvSpPr>
          <p:spPr>
            <a:xfrm>
              <a:off x="6680585" y="3315711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Ellipse 4"/>
            <p:cNvSpPr/>
            <p:nvPr/>
          </p:nvSpPr>
          <p:spPr>
            <a:xfrm>
              <a:off x="6924802" y="3559928"/>
              <a:ext cx="1179185" cy="11791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err="1" smtClean="0"/>
                <a:t>Append</a:t>
              </a:r>
              <a:r>
                <a:rPr lang="de-DE" sz="2000" kern="1200" smtClean="0"/>
                <a:t>-Mode</a:t>
              </a:r>
              <a:endParaRPr lang="de-DE" sz="2000" kern="1200"/>
            </a:p>
          </p:txBody>
        </p:sp>
      </p:grpSp>
      <p:sp>
        <p:nvSpPr>
          <p:cNvPr id="35" name="Textfeld 34"/>
          <p:cNvSpPr txBox="1"/>
          <p:nvPr/>
        </p:nvSpPr>
        <p:spPr>
          <a:xfrm>
            <a:off x="2738004" y="720542"/>
            <a:ext cx="2666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5. Operational </a:t>
            </a:r>
            <a:r>
              <a:rPr lang="de-DE" b="1" err="1" smtClean="0"/>
              <a:t>application</a:t>
            </a:r>
            <a:endParaRPr lang="de-DE" b="1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076664"/>
              </p:ext>
            </p:extLst>
          </p:nvPr>
        </p:nvGraphicFramePr>
        <p:xfrm>
          <a:off x="467544" y="2132856"/>
          <a:ext cx="8152568" cy="280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3857"/>
                <a:gridCol w="720080"/>
                <a:gridCol w="3650489"/>
                <a:gridCol w="2038142"/>
              </a:tblGrid>
              <a:tr h="407713">
                <a:tc>
                  <a:txBody>
                    <a:bodyPr/>
                    <a:lstStyle/>
                    <a:p>
                      <a:r>
                        <a:rPr lang="de-DE" smtClean="0"/>
                        <a:t>Name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short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name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Value </a:t>
                      </a:r>
                      <a:r>
                        <a:rPr lang="de-DE" err="1" smtClean="0"/>
                        <a:t>format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Default</a:t>
                      </a:r>
                      <a:endParaRPr lang="de-DE"/>
                    </a:p>
                  </a:txBody>
                  <a:tcPr/>
                </a:tc>
              </a:tr>
              <a:tr h="728072"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output_mode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om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Character</a:t>
                      </a:r>
                      <a:r>
                        <a:rPr lang="de-DE" smtClean="0"/>
                        <a:t>.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Either</a:t>
                      </a:r>
                      <a:r>
                        <a:rPr lang="de-DE" baseline="0" smtClean="0"/>
                        <a:t> r </a:t>
                      </a:r>
                      <a:r>
                        <a:rPr lang="de-DE" baseline="0" err="1" smtClean="0"/>
                        <a:t>for</a:t>
                      </a:r>
                      <a:r>
                        <a:rPr lang="de-DE" baseline="0" smtClean="0"/>
                        <a:t> REPLACE </a:t>
                      </a:r>
                      <a:r>
                        <a:rPr lang="de-DE" baseline="0" err="1" smtClean="0"/>
                        <a:t>or</a:t>
                      </a:r>
                      <a:r>
                        <a:rPr lang="de-DE" baseline="0" smtClean="0"/>
                        <a:t> a </a:t>
                      </a:r>
                      <a:r>
                        <a:rPr lang="de-DE" baseline="0" err="1" smtClean="0"/>
                        <a:t>for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append</a:t>
                      </a:r>
                      <a:r>
                        <a:rPr lang="de-DE" baseline="0" smtClean="0"/>
                        <a:t>.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r</a:t>
                      </a:r>
                      <a:endParaRPr lang="de-DE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last_chunk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lc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Strings. </a:t>
                      </a:r>
                      <a:r>
                        <a:rPr lang="de-DE" err="1" smtClean="0"/>
                        <a:t>Chunk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file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names</a:t>
                      </a:r>
                      <a:r>
                        <a:rPr lang="de-DE" baseline="0" smtClean="0"/>
                        <a:t> in </a:t>
                      </a:r>
                      <a:r>
                        <a:rPr lang="de-DE" baseline="0" err="1" smtClean="0"/>
                        <a:t>the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order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of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requested</a:t>
                      </a:r>
                      <a:r>
                        <a:rPr lang="de-DE" baseline="0" smtClean="0"/>
                        <a:t> variables.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Read </a:t>
                      </a:r>
                      <a:r>
                        <a:rPr lang="de-DE" err="1" smtClean="0"/>
                        <a:t>from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chunk</a:t>
                      </a:r>
                      <a:r>
                        <a:rPr lang="de-DE" baseline="0" smtClean="0"/>
                        <a:t>-</a:t>
                      </a:r>
                      <a:r>
                        <a:rPr lang="de-DE" baseline="0" err="1" smtClean="0"/>
                        <a:t>description</a:t>
                      </a:r>
                      <a:r>
                        <a:rPr lang="de-DE" baseline="0" smtClean="0"/>
                        <a:t>-file.</a:t>
                      </a:r>
                      <a:endParaRPr lang="de-DE"/>
                    </a:p>
                  </a:txBody>
                  <a:tcPr/>
                </a:tc>
              </a:tr>
              <a:tr h="407713"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max_size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>
                          <a:latin typeface="Courier" pitchFamily="49" charset="0"/>
                        </a:rPr>
                        <a:t>ms</a:t>
                      </a:r>
                      <a:endParaRPr lang="de-DE">
                        <a:latin typeface="Courier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Integer. </a:t>
                      </a:r>
                      <a:r>
                        <a:rPr lang="de-DE" err="1" smtClean="0"/>
                        <a:t>Upper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limit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for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the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size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of</a:t>
                      </a:r>
                      <a:r>
                        <a:rPr lang="de-DE" baseline="0" smtClean="0"/>
                        <a:t> an </a:t>
                      </a:r>
                      <a:r>
                        <a:rPr lang="de-DE" baseline="0" err="1" smtClean="0"/>
                        <a:t>output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file</a:t>
                      </a:r>
                      <a:r>
                        <a:rPr lang="de-DE" baseline="0" smtClean="0"/>
                        <a:t> in </a:t>
                      </a:r>
                      <a:r>
                        <a:rPr lang="de-DE" baseline="0" err="1" smtClean="0"/>
                        <a:t>gb</a:t>
                      </a:r>
                      <a:r>
                        <a:rPr lang="de-DE" baseline="0" smtClean="0"/>
                        <a:t>.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2</a:t>
                      </a:r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0" name="Textfeld 39"/>
          <p:cNvSpPr txBox="1"/>
          <p:nvPr/>
        </p:nvSpPr>
        <p:spPr>
          <a:xfrm>
            <a:off x="2555776" y="1268289"/>
            <a:ext cx="3674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Control</a:t>
            </a:r>
            <a:r>
              <a:rPr lang="de-DE" dirty="0" smtClean="0"/>
              <a:t> </a:t>
            </a:r>
            <a:r>
              <a:rPr lang="de-DE" dirty="0" err="1" smtClean="0"/>
              <a:t>attributes</a:t>
            </a:r>
            <a:r>
              <a:rPr lang="de-DE" dirty="0"/>
              <a:t> </a:t>
            </a:r>
            <a:r>
              <a:rPr lang="de-DE" dirty="0" err="1" smtClean="0"/>
              <a:t>settable</a:t>
            </a:r>
            <a:r>
              <a:rPr lang="de-DE" dirty="0" smtClean="0"/>
              <a:t> in </a:t>
            </a:r>
            <a:r>
              <a:rPr lang="de-DE" dirty="0" err="1" smtClean="0"/>
              <a:t>infofiles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971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45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pSp>
        <p:nvGrpSpPr>
          <p:cNvPr id="4" name="Gruppieren 3"/>
          <p:cNvGrpSpPr/>
          <p:nvPr/>
        </p:nvGrpSpPr>
        <p:grpSpPr>
          <a:xfrm>
            <a:off x="179512" y="404664"/>
            <a:ext cx="1368152" cy="1296144"/>
            <a:chOff x="6680585" y="3315711"/>
            <a:chExt cx="1667619" cy="1667619"/>
          </a:xfrm>
        </p:grpSpPr>
        <p:sp>
          <p:nvSpPr>
            <p:cNvPr id="5" name="Ellipse 4"/>
            <p:cNvSpPr/>
            <p:nvPr/>
          </p:nvSpPr>
          <p:spPr>
            <a:xfrm>
              <a:off x="6680585" y="3315711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Ellipse 4"/>
            <p:cNvSpPr/>
            <p:nvPr/>
          </p:nvSpPr>
          <p:spPr>
            <a:xfrm>
              <a:off x="6924802" y="3559928"/>
              <a:ext cx="1179185" cy="11791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err="1" smtClean="0"/>
                <a:t>Append</a:t>
              </a:r>
              <a:r>
                <a:rPr lang="de-DE" sz="2000" kern="1200" smtClean="0"/>
                <a:t>-Mode</a:t>
              </a:r>
              <a:endParaRPr lang="de-DE" sz="2000" kern="1200"/>
            </a:p>
          </p:txBody>
        </p:sp>
      </p:grpSp>
      <p:sp>
        <p:nvSpPr>
          <p:cNvPr id="35" name="Textfeld 34"/>
          <p:cNvSpPr txBox="1"/>
          <p:nvPr/>
        </p:nvSpPr>
        <p:spPr>
          <a:xfrm>
            <a:off x="2738004" y="720542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6. </a:t>
            </a:r>
            <a:r>
              <a:rPr lang="de-DE" b="1" dirty="0" err="1" smtClean="0"/>
              <a:t>Append</a:t>
            </a:r>
            <a:r>
              <a:rPr lang="de-DE" b="1" dirty="0" smtClean="0"/>
              <a:t> </a:t>
            </a:r>
            <a:r>
              <a:rPr lang="de-DE" b="1" dirty="0" err="1" smtClean="0"/>
              <a:t>mode</a:t>
            </a:r>
            <a:endParaRPr lang="de-DE" b="1" dirty="0"/>
          </a:p>
        </p:txBody>
      </p:sp>
      <p:sp>
        <p:nvSpPr>
          <p:cNvPr id="10" name="Textfeld 9"/>
          <p:cNvSpPr txBox="1"/>
          <p:nvPr/>
        </p:nvSpPr>
        <p:spPr>
          <a:xfrm>
            <a:off x="321371" y="1815207"/>
            <a:ext cx="87151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err="1" smtClean="0"/>
              <a:t>From</a:t>
            </a:r>
            <a:r>
              <a:rPr lang="de-DE" i="1" dirty="0" smtClean="0"/>
              <a:t> </a:t>
            </a:r>
            <a:r>
              <a:rPr lang="de-DE" i="1" dirty="0" err="1" smtClean="0"/>
              <a:t>earlier</a:t>
            </a:r>
            <a:r>
              <a:rPr lang="de-DE" i="1" dirty="0" smtClean="0"/>
              <a:t> </a:t>
            </a:r>
            <a:r>
              <a:rPr lang="de-DE" i="1" dirty="0" err="1" smtClean="0"/>
              <a:t>examples</a:t>
            </a:r>
            <a:r>
              <a:rPr lang="de-DE" i="1" dirty="0" smtClean="0"/>
              <a:t>, </a:t>
            </a:r>
            <a:r>
              <a:rPr lang="de-DE" i="1" dirty="0" err="1" smtClean="0"/>
              <a:t>you</a:t>
            </a:r>
            <a:r>
              <a:rPr lang="de-DE" i="1" dirty="0" smtClean="0"/>
              <a:t> </a:t>
            </a:r>
            <a:r>
              <a:rPr lang="de-DE" i="1" dirty="0" err="1" smtClean="0"/>
              <a:t>should</a:t>
            </a:r>
            <a:r>
              <a:rPr lang="de-DE" i="1" dirty="0" smtClean="0"/>
              <a:t> </a:t>
            </a:r>
            <a:r>
              <a:rPr lang="de-DE" i="1" dirty="0" err="1" smtClean="0"/>
              <a:t>have</a:t>
            </a:r>
            <a:r>
              <a:rPr lang="de-DE" i="1" dirty="0" smtClean="0"/>
              <a:t> </a:t>
            </a:r>
            <a:r>
              <a:rPr lang="de-DE" i="1" dirty="0" err="1" smtClean="0"/>
              <a:t>created</a:t>
            </a:r>
            <a:r>
              <a:rPr lang="de-DE" i="1" dirty="0" smtClean="0"/>
              <a:t> a </a:t>
            </a:r>
            <a:r>
              <a:rPr lang="de-DE" i="1" dirty="0" err="1" smtClean="0"/>
              <a:t>tas</a:t>
            </a:r>
            <a:r>
              <a:rPr lang="de-DE" i="1" dirty="0" smtClean="0"/>
              <a:t>-file </a:t>
            </a:r>
            <a:r>
              <a:rPr lang="de-DE" i="1" dirty="0" err="1" smtClean="0"/>
              <a:t>for</a:t>
            </a:r>
            <a:r>
              <a:rPr lang="de-DE" i="1" dirty="0" smtClean="0"/>
              <a:t> </a:t>
            </a:r>
            <a:r>
              <a:rPr lang="de-DE" i="1" dirty="0" err="1" smtClean="0"/>
              <a:t>year</a:t>
            </a:r>
            <a:r>
              <a:rPr lang="de-DE" i="1" dirty="0" smtClean="0"/>
              <a:t> 2001. </a:t>
            </a:r>
            <a:r>
              <a:rPr lang="de-DE" i="1" dirty="0" err="1" smtClean="0"/>
              <a:t>Now</a:t>
            </a:r>
            <a:r>
              <a:rPr lang="de-DE" i="1" dirty="0" smtClean="0"/>
              <a:t> </a:t>
            </a:r>
            <a:r>
              <a:rPr lang="de-DE" i="1" dirty="0" err="1" smtClean="0"/>
              <a:t>you</a:t>
            </a:r>
            <a:r>
              <a:rPr lang="de-DE" i="1" dirty="0" smtClean="0"/>
              <a:t> </a:t>
            </a:r>
            <a:r>
              <a:rPr lang="de-DE" i="1" dirty="0" err="1" smtClean="0"/>
              <a:t>want</a:t>
            </a:r>
            <a:r>
              <a:rPr lang="de-DE" i="1" dirty="0" smtClean="0"/>
              <a:t> </a:t>
            </a:r>
            <a:r>
              <a:rPr lang="de-DE" i="1" dirty="0" err="1" smtClean="0"/>
              <a:t>to</a:t>
            </a:r>
            <a:r>
              <a:rPr lang="de-DE" i="1" dirty="0" smtClean="0"/>
              <a:t> </a:t>
            </a:r>
            <a:r>
              <a:rPr lang="de-DE" i="1" dirty="0" err="1" smtClean="0"/>
              <a:t>append</a:t>
            </a:r>
            <a:r>
              <a:rPr lang="de-DE" i="1" dirty="0" smtClean="0"/>
              <a:t> </a:t>
            </a:r>
            <a:r>
              <a:rPr lang="de-DE" i="1" dirty="0" err="1" smtClean="0"/>
              <a:t>year</a:t>
            </a:r>
            <a:r>
              <a:rPr lang="de-DE" i="1" dirty="0" smtClean="0"/>
              <a:t> 2002:</a:t>
            </a:r>
          </a:p>
          <a:p>
            <a:r>
              <a:rPr lang="de-DE" dirty="0" smtClean="0">
                <a:latin typeface="Courier" pitchFamily="49" charset="0"/>
              </a:rPr>
              <a:t>DRS=CMIP6/CMIP/MPI-M/MPIESM-1-2- \</a:t>
            </a:r>
          </a:p>
          <a:p>
            <a:r>
              <a:rPr lang="de-DE" dirty="0" smtClean="0">
                <a:latin typeface="Courier" pitchFamily="49" charset="0"/>
              </a:rPr>
              <a:t>HR/</a:t>
            </a:r>
            <a:r>
              <a:rPr lang="de-DE" dirty="0" err="1" smtClean="0">
                <a:latin typeface="Courier" pitchFamily="49" charset="0"/>
              </a:rPr>
              <a:t>historical</a:t>
            </a:r>
            <a:r>
              <a:rPr lang="de-DE" dirty="0" smtClean="0">
                <a:latin typeface="Courier" pitchFamily="49" charset="0"/>
              </a:rPr>
              <a:t>/ri1ip1f1/</a:t>
            </a:r>
            <a:r>
              <a:rPr lang="de-DE" dirty="0" err="1" smtClean="0">
                <a:latin typeface="Courier" pitchFamily="49" charset="0"/>
              </a:rPr>
              <a:t>Amon</a:t>
            </a:r>
            <a:r>
              <a:rPr lang="de-DE" dirty="0" smtClean="0">
                <a:latin typeface="Courier" pitchFamily="49" charset="0"/>
              </a:rPr>
              <a:t>/</a:t>
            </a:r>
            <a:r>
              <a:rPr lang="de-DE" dirty="0" err="1" smtClean="0">
                <a:latin typeface="Courier" pitchFamily="49" charset="0"/>
              </a:rPr>
              <a:t>tas</a:t>
            </a:r>
            <a:r>
              <a:rPr lang="de-DE" dirty="0" smtClean="0">
                <a:latin typeface="Courier" pitchFamily="49" charset="0"/>
              </a:rPr>
              <a:t>/</a:t>
            </a:r>
            <a:r>
              <a:rPr lang="de-DE" dirty="0" err="1" smtClean="0">
                <a:latin typeface="Courier" pitchFamily="49" charset="0"/>
              </a:rPr>
              <a:t>gn</a:t>
            </a:r>
            <a:r>
              <a:rPr lang="de-DE" dirty="0" smtClean="0">
                <a:latin typeface="Courier" pitchFamily="49" charset="0"/>
              </a:rPr>
              <a:t>/v20171010/</a:t>
            </a:r>
          </a:p>
          <a:p>
            <a:r>
              <a:rPr lang="de-DE" dirty="0" err="1" smtClean="0">
                <a:latin typeface="Courier" pitchFamily="49" charset="0"/>
              </a:rPr>
              <a:t>cdo</a:t>
            </a:r>
            <a:r>
              <a:rPr lang="de-DE" dirty="0" smtClean="0">
                <a:latin typeface="Courier" pitchFamily="49" charset="0"/>
              </a:rPr>
              <a:t> </a:t>
            </a:r>
            <a:r>
              <a:rPr lang="de-DE" dirty="0" err="1" smtClean="0">
                <a:latin typeface="Courier" pitchFamily="49" charset="0"/>
              </a:rPr>
              <a:t>cmor,Amon,</a:t>
            </a:r>
            <a:r>
              <a:rPr lang="de-DE" b="1" dirty="0" err="1" smtClean="0">
                <a:latin typeface="Courier" pitchFamily="49" charset="0"/>
              </a:rPr>
              <a:t>om</a:t>
            </a:r>
            <a:r>
              <a:rPr lang="de-DE" dirty="0" smtClean="0">
                <a:latin typeface="Courier" pitchFamily="49" charset="0"/>
              </a:rPr>
              <a:t>=</a:t>
            </a:r>
            <a:r>
              <a:rPr lang="de-DE" dirty="0" err="1" smtClean="0">
                <a:latin typeface="Courier" pitchFamily="49" charset="0"/>
              </a:rPr>
              <a:t>a,mt</a:t>
            </a:r>
            <a:r>
              <a:rPr lang="de-DE" dirty="0" smtClean="0">
                <a:latin typeface="Courier" pitchFamily="49" charset="0"/>
              </a:rPr>
              <a:t>=mapping_table.txt, \</a:t>
            </a:r>
          </a:p>
          <a:p>
            <a:r>
              <a:rPr lang="de-DE" dirty="0" smtClean="0">
                <a:latin typeface="Courier" pitchFamily="49" charset="0"/>
              </a:rPr>
              <a:t>  </a:t>
            </a:r>
            <a:r>
              <a:rPr lang="de-DE" b="1" dirty="0" err="1" smtClean="0">
                <a:latin typeface="Courier" pitchFamily="49" charset="0"/>
              </a:rPr>
              <a:t>lc</a:t>
            </a:r>
            <a:r>
              <a:rPr lang="de-DE" dirty="0" smtClean="0">
                <a:latin typeface="Courier" pitchFamily="49" charset="0"/>
              </a:rPr>
              <a:t>=${DRS}tas_Amon_MPIESM-1-2-HR_historical \</a:t>
            </a:r>
          </a:p>
          <a:p>
            <a:r>
              <a:rPr lang="de-DE" dirty="0">
                <a:latin typeface="Courier" pitchFamily="49" charset="0"/>
              </a:rPr>
              <a:t> </a:t>
            </a:r>
            <a:r>
              <a:rPr lang="de-DE" dirty="0" smtClean="0">
                <a:latin typeface="Courier" pitchFamily="49" charset="0"/>
              </a:rPr>
              <a:t>    _r1i1p1f1_gn_200101-200112.nc \</a:t>
            </a:r>
          </a:p>
          <a:p>
            <a:r>
              <a:rPr lang="de-DE" dirty="0">
                <a:latin typeface="Courier" pitchFamily="49" charset="0"/>
              </a:rPr>
              <a:t> </a:t>
            </a:r>
            <a:r>
              <a:rPr lang="de-DE" dirty="0" smtClean="0">
                <a:latin typeface="Courier" pitchFamily="49" charset="0"/>
              </a:rPr>
              <a:t> example_append2002.grb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379872" y="4437112"/>
            <a:ext cx="87151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err="1" smtClean="0"/>
              <a:t>During</a:t>
            </a:r>
            <a:r>
              <a:rPr lang="de-DE" i="1" dirty="0" smtClean="0"/>
              <a:t> </a:t>
            </a:r>
            <a:r>
              <a:rPr lang="de-DE" i="1" dirty="0" err="1" smtClean="0"/>
              <a:t>the</a:t>
            </a:r>
            <a:r>
              <a:rPr lang="de-DE" i="1" dirty="0" smtClean="0"/>
              <a:t> </a:t>
            </a:r>
            <a:r>
              <a:rPr lang="de-DE" i="1" dirty="0" err="1" smtClean="0"/>
              <a:t>latter</a:t>
            </a:r>
            <a:r>
              <a:rPr lang="de-DE" i="1" dirty="0" smtClean="0"/>
              <a:t> </a:t>
            </a:r>
            <a:r>
              <a:rPr lang="de-DE" i="1" dirty="0" err="1" smtClean="0"/>
              <a:t>call</a:t>
            </a:r>
            <a:r>
              <a:rPr lang="de-DE" i="1" dirty="0" smtClean="0"/>
              <a:t>, </a:t>
            </a:r>
            <a:r>
              <a:rPr lang="de-DE" i="1" dirty="0" err="1" smtClean="0"/>
              <a:t>the</a:t>
            </a:r>
            <a:r>
              <a:rPr lang="de-DE" i="1" dirty="0" smtClean="0"/>
              <a:t> </a:t>
            </a:r>
            <a:r>
              <a:rPr lang="de-DE" i="1" dirty="0" err="1" smtClean="0"/>
              <a:t>outfile</a:t>
            </a:r>
            <a:r>
              <a:rPr lang="de-DE" i="1" dirty="0" smtClean="0"/>
              <a:t> </a:t>
            </a:r>
            <a:r>
              <a:rPr lang="de-DE" i="1" dirty="0" err="1" smtClean="0"/>
              <a:t>path</a:t>
            </a:r>
            <a:r>
              <a:rPr lang="de-DE" i="1" dirty="0" smtClean="0"/>
              <a:t> </a:t>
            </a:r>
            <a:r>
              <a:rPr lang="de-DE" i="1" dirty="0" err="1" smtClean="0"/>
              <a:t>and</a:t>
            </a:r>
            <a:r>
              <a:rPr lang="de-DE" i="1" dirty="0" smtClean="0"/>
              <a:t> </a:t>
            </a:r>
            <a:r>
              <a:rPr lang="de-DE" i="1" dirty="0" err="1" smtClean="0"/>
              <a:t>filename</a:t>
            </a:r>
            <a:r>
              <a:rPr lang="de-DE" i="1" dirty="0" smtClean="0"/>
              <a:t> was </a:t>
            </a:r>
            <a:r>
              <a:rPr lang="de-DE" i="1" dirty="0" err="1" smtClean="0"/>
              <a:t>saved</a:t>
            </a:r>
            <a:r>
              <a:rPr lang="de-DE" i="1" dirty="0" smtClean="0"/>
              <a:t> in „CHUNK_FILE_tas_Amon_MPI-ESM_amip_r1i1p1.txt“. This </a:t>
            </a:r>
            <a:r>
              <a:rPr lang="de-DE" i="1" dirty="0" err="1" smtClean="0"/>
              <a:t>is</a:t>
            </a:r>
            <a:r>
              <a:rPr lang="de-DE" i="1" dirty="0" smtClean="0"/>
              <a:t> </a:t>
            </a:r>
            <a:r>
              <a:rPr lang="de-DE" i="1" dirty="0" err="1" smtClean="0"/>
              <a:t>the</a:t>
            </a:r>
            <a:r>
              <a:rPr lang="de-DE" i="1" dirty="0" smtClean="0"/>
              <a:t> </a:t>
            </a:r>
            <a:r>
              <a:rPr lang="de-DE" i="1" dirty="0" err="1" smtClean="0"/>
              <a:t>description</a:t>
            </a:r>
            <a:r>
              <a:rPr lang="de-DE" i="1" dirty="0" smtClean="0"/>
              <a:t> </a:t>
            </a:r>
            <a:r>
              <a:rPr lang="de-DE" i="1" dirty="0" err="1" smtClean="0"/>
              <a:t>for</a:t>
            </a:r>
            <a:r>
              <a:rPr lang="de-DE" i="1" dirty="0" smtClean="0"/>
              <a:t> </a:t>
            </a:r>
            <a:r>
              <a:rPr lang="de-DE" i="1" dirty="0" err="1" smtClean="0"/>
              <a:t>the</a:t>
            </a:r>
            <a:r>
              <a:rPr lang="de-DE" i="1" dirty="0" smtClean="0"/>
              <a:t> </a:t>
            </a:r>
            <a:r>
              <a:rPr lang="de-DE" i="1" dirty="0" err="1" smtClean="0"/>
              <a:t>default</a:t>
            </a:r>
            <a:r>
              <a:rPr lang="de-DE" i="1" dirty="0" smtClean="0"/>
              <a:t> </a:t>
            </a:r>
            <a:r>
              <a:rPr lang="de-DE" i="1" dirty="0" err="1" smtClean="0"/>
              <a:t>chunk</a:t>
            </a:r>
            <a:r>
              <a:rPr lang="de-DE" i="1" dirty="0" smtClean="0"/>
              <a:t> in </a:t>
            </a:r>
            <a:r>
              <a:rPr lang="de-DE" i="1" dirty="0" err="1" smtClean="0"/>
              <a:t>append</a:t>
            </a:r>
            <a:r>
              <a:rPr lang="de-DE" i="1" dirty="0" smtClean="0"/>
              <a:t> </a:t>
            </a:r>
            <a:r>
              <a:rPr lang="de-DE" i="1" dirty="0" err="1" smtClean="0"/>
              <a:t>mode</a:t>
            </a:r>
            <a:r>
              <a:rPr lang="de-DE" i="1" dirty="0" smtClean="0"/>
              <a:t>. </a:t>
            </a:r>
            <a:r>
              <a:rPr lang="de-DE" i="1" dirty="0" err="1" smtClean="0"/>
              <a:t>Now</a:t>
            </a:r>
            <a:r>
              <a:rPr lang="de-DE" i="1" dirty="0" smtClean="0"/>
              <a:t> </a:t>
            </a:r>
            <a:r>
              <a:rPr lang="de-DE" i="1" dirty="0" err="1" smtClean="0"/>
              <a:t>you</a:t>
            </a:r>
            <a:r>
              <a:rPr lang="de-DE" i="1" dirty="0" smtClean="0"/>
              <a:t> </a:t>
            </a:r>
            <a:r>
              <a:rPr lang="de-DE" i="1" dirty="0" err="1" smtClean="0"/>
              <a:t>can</a:t>
            </a:r>
            <a:r>
              <a:rPr lang="de-DE" i="1" dirty="0" smtClean="0"/>
              <a:t> </a:t>
            </a:r>
            <a:r>
              <a:rPr lang="de-DE" i="1" dirty="0" err="1" smtClean="0"/>
              <a:t>append</a:t>
            </a:r>
            <a:r>
              <a:rPr lang="de-DE" i="1" dirty="0" smtClean="0"/>
              <a:t> </a:t>
            </a:r>
            <a:r>
              <a:rPr lang="de-DE" i="1" dirty="0" err="1" smtClean="0"/>
              <a:t>the</a:t>
            </a:r>
            <a:r>
              <a:rPr lang="de-DE" i="1" dirty="0" smtClean="0"/>
              <a:t> </a:t>
            </a:r>
            <a:r>
              <a:rPr lang="de-DE" i="1" dirty="0" err="1" smtClean="0"/>
              <a:t>next</a:t>
            </a:r>
            <a:r>
              <a:rPr lang="de-DE" i="1" dirty="0" smtClean="0"/>
              <a:t> </a:t>
            </a:r>
            <a:r>
              <a:rPr lang="de-DE" i="1" dirty="0" err="1" smtClean="0"/>
              <a:t>year</a:t>
            </a:r>
            <a:r>
              <a:rPr lang="de-DE" i="1" dirty="0" smtClean="0"/>
              <a:t> </a:t>
            </a:r>
            <a:r>
              <a:rPr lang="de-DE" i="1" dirty="0" err="1" smtClean="0"/>
              <a:t>without</a:t>
            </a:r>
            <a:r>
              <a:rPr lang="de-DE" i="1" dirty="0" smtClean="0"/>
              <a:t> </a:t>
            </a:r>
            <a:r>
              <a:rPr lang="de-DE" i="1" dirty="0" err="1" smtClean="0"/>
              <a:t>defining</a:t>
            </a:r>
            <a:r>
              <a:rPr lang="de-DE" i="1" dirty="0" smtClean="0"/>
              <a:t> </a:t>
            </a:r>
            <a:r>
              <a:rPr lang="de-DE" dirty="0" err="1" smtClean="0">
                <a:latin typeface="Courier" pitchFamily="49" charset="0"/>
              </a:rPr>
              <a:t>lc</a:t>
            </a:r>
            <a:r>
              <a:rPr lang="de-DE" i="1" dirty="0"/>
              <a:t>:</a:t>
            </a:r>
            <a:endParaRPr lang="de-DE" i="1" dirty="0" smtClean="0"/>
          </a:p>
          <a:p>
            <a:r>
              <a:rPr lang="de-DE" dirty="0" err="1" smtClean="0">
                <a:latin typeface="Courier" pitchFamily="49" charset="0"/>
              </a:rPr>
              <a:t>cdo</a:t>
            </a:r>
            <a:r>
              <a:rPr lang="de-DE" dirty="0" smtClean="0">
                <a:latin typeface="Courier" pitchFamily="49" charset="0"/>
              </a:rPr>
              <a:t> cmor,Amon,om=a,mt=mapping_table.txt example_append2003.grb</a:t>
            </a:r>
          </a:p>
        </p:txBody>
      </p:sp>
    </p:spTree>
    <p:extLst>
      <p:ext uri="{BB962C8B-B14F-4D97-AF65-F5344CB8AC3E}">
        <p14:creationId xmlns:p14="http://schemas.microsoft.com/office/powerpoint/2010/main" val="60698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46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BE5667B-32C0-4C89-A046-AD97EA7A9BBB}" type="datetime1">
              <a:rPr lang="de-DE" smtClean="0"/>
              <a:t>09.10.2017</a:t>
            </a:fld>
            <a:endParaRPr lang="en-US"/>
          </a:p>
        </p:txBody>
      </p:sp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1375867379"/>
              </p:ext>
            </p:extLst>
          </p:nvPr>
        </p:nvGraphicFramePr>
        <p:xfrm>
          <a:off x="0" y="401318"/>
          <a:ext cx="9144000" cy="6340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9" name="Gruppieren 8"/>
          <p:cNvGrpSpPr/>
          <p:nvPr/>
        </p:nvGrpSpPr>
        <p:grpSpPr>
          <a:xfrm>
            <a:off x="2826057" y="785863"/>
            <a:ext cx="3534105" cy="967831"/>
            <a:chOff x="2826057" y="785863"/>
            <a:chExt cx="3534105" cy="967831"/>
          </a:xfrm>
        </p:grpSpPr>
        <p:sp>
          <p:nvSpPr>
            <p:cNvPr id="2" name="Textfeld 1"/>
            <p:cNvSpPr txBox="1"/>
            <p:nvPr/>
          </p:nvSpPr>
          <p:spPr>
            <a:xfrm>
              <a:off x="3729980" y="785863"/>
              <a:ext cx="196759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00050" indent="-400050">
                <a:buFont typeface="+mj-lt"/>
                <a:buAutoNum type="romanUcPeriod"/>
              </a:pPr>
              <a:r>
                <a:rPr lang="de-DE" dirty="0" smtClean="0">
                  <a:solidFill>
                    <a:schemeClr val="accent1"/>
                  </a:solidFill>
                </a:rPr>
                <a:t>MIP-</a:t>
              </a:r>
              <a:r>
                <a:rPr lang="de-DE" dirty="0" err="1" smtClean="0">
                  <a:solidFill>
                    <a:schemeClr val="accent1"/>
                  </a:solidFill>
                </a:rPr>
                <a:t>table</a:t>
              </a:r>
              <a:endParaRPr lang="de-DE" dirty="0" smtClean="0">
                <a:solidFill>
                  <a:schemeClr val="accent1"/>
                </a:solidFill>
              </a:endParaRPr>
            </a:p>
            <a:p>
              <a:pPr marL="342900" indent="-342900">
                <a:buAutoNum type="romanUcPeriod"/>
              </a:pPr>
              <a:r>
                <a:rPr lang="de-DE" dirty="0" smtClean="0"/>
                <a:t> Info-</a:t>
              </a:r>
              <a:r>
                <a:rPr lang="de-DE" dirty="0" err="1" smtClean="0"/>
                <a:t>tables</a:t>
              </a:r>
              <a:endParaRPr lang="de-DE" dirty="0" smtClean="0"/>
            </a:p>
            <a:p>
              <a:pPr marL="342900" indent="-342900">
                <a:buAutoNum type="romanUcPeriod"/>
              </a:pPr>
              <a:r>
                <a:rPr lang="de-DE" dirty="0" smtClean="0"/>
                <a:t> Mapping-</a:t>
              </a:r>
              <a:r>
                <a:rPr lang="de-DE" dirty="0" err="1" smtClean="0"/>
                <a:t>table</a:t>
              </a:r>
              <a:endParaRPr lang="de-DE" dirty="0"/>
            </a:p>
          </p:txBody>
        </p:sp>
        <p:sp>
          <p:nvSpPr>
            <p:cNvPr id="8" name="Pfeil nach unten 7"/>
            <p:cNvSpPr/>
            <p:nvPr/>
          </p:nvSpPr>
          <p:spPr>
            <a:xfrm rot="4567804">
              <a:off x="3179702" y="1025582"/>
              <a:ext cx="158646" cy="86593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Pfeil nach unten 9"/>
            <p:cNvSpPr/>
            <p:nvPr/>
          </p:nvSpPr>
          <p:spPr>
            <a:xfrm rot="16921292">
              <a:off x="5897500" y="1291031"/>
              <a:ext cx="192746" cy="73257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90826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47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35" name="Textfeld 34"/>
          <p:cNvSpPr txBox="1"/>
          <p:nvPr/>
        </p:nvSpPr>
        <p:spPr>
          <a:xfrm>
            <a:off x="2738004" y="720542"/>
            <a:ext cx="2109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6. Internal </a:t>
            </a:r>
            <a:r>
              <a:rPr lang="de-DE" b="1" err="1" smtClean="0"/>
              <a:t>functions</a:t>
            </a:r>
            <a:endParaRPr lang="de-DE" b="1"/>
          </a:p>
        </p:txBody>
      </p:sp>
      <p:grpSp>
        <p:nvGrpSpPr>
          <p:cNvPr id="12" name="Gruppieren 11"/>
          <p:cNvGrpSpPr/>
          <p:nvPr/>
        </p:nvGrpSpPr>
        <p:grpSpPr>
          <a:xfrm>
            <a:off x="107504" y="332656"/>
            <a:ext cx="1656184" cy="1265437"/>
            <a:chOff x="816778" y="3099688"/>
            <a:chExt cx="1977262" cy="1644756"/>
          </a:xfrm>
        </p:grpSpPr>
        <p:sp>
          <p:nvSpPr>
            <p:cNvPr id="13" name="Ellipse 12"/>
            <p:cNvSpPr/>
            <p:nvPr/>
          </p:nvSpPr>
          <p:spPr>
            <a:xfrm>
              <a:off x="816778" y="3099688"/>
              <a:ext cx="1977262" cy="1644756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Ellipse 4"/>
            <p:cNvSpPr/>
            <p:nvPr/>
          </p:nvSpPr>
          <p:spPr>
            <a:xfrm>
              <a:off x="1106341" y="3340557"/>
              <a:ext cx="1398136" cy="11630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600" kern="1200" err="1" smtClean="0"/>
                <a:t>Auxillary</a:t>
              </a:r>
              <a:r>
                <a:rPr lang="de-DE" sz="1600" kern="1200" smtClean="0"/>
                <a:t> variables </a:t>
              </a:r>
              <a:r>
                <a:rPr lang="de-DE" sz="1600" kern="1200" err="1" smtClean="0"/>
                <a:t>and</a:t>
              </a:r>
              <a:r>
                <a:rPr lang="de-DE" sz="1600" kern="1200" smtClean="0"/>
                <a:t> </a:t>
              </a:r>
              <a:r>
                <a:rPr lang="de-DE" sz="1600" kern="1200" err="1" smtClean="0"/>
                <a:t>bounds</a:t>
              </a:r>
              <a:r>
                <a:rPr lang="de-DE" sz="1600" kern="1200" smtClean="0"/>
                <a:t> </a:t>
              </a:r>
              <a:r>
                <a:rPr lang="de-DE" sz="1600" kern="1200" err="1" smtClean="0"/>
                <a:t>calculation</a:t>
              </a:r>
              <a:endParaRPr lang="de-DE" sz="1600" kern="1200"/>
            </a:p>
          </p:txBody>
        </p:sp>
      </p:grp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" t="3469" r="75035" b="70473"/>
          <a:stretch/>
        </p:blipFill>
        <p:spPr>
          <a:xfrm>
            <a:off x="3557414" y="1772816"/>
            <a:ext cx="4464496" cy="4677339"/>
          </a:xfrm>
          <a:prstGeom prst="rect">
            <a:avLst/>
          </a:prstGeom>
        </p:spPr>
      </p:pic>
      <p:sp>
        <p:nvSpPr>
          <p:cNvPr id="8" name="Ellipse 7"/>
          <p:cNvSpPr/>
          <p:nvPr/>
        </p:nvSpPr>
        <p:spPr>
          <a:xfrm>
            <a:off x="4061470" y="3429001"/>
            <a:ext cx="2304256" cy="2160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Ellipse 14"/>
          <p:cNvSpPr/>
          <p:nvPr/>
        </p:nvSpPr>
        <p:spPr>
          <a:xfrm>
            <a:off x="3917454" y="4365105"/>
            <a:ext cx="2304256" cy="2160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/>
          <p:cNvSpPr/>
          <p:nvPr/>
        </p:nvSpPr>
        <p:spPr>
          <a:xfrm>
            <a:off x="3851920" y="5345758"/>
            <a:ext cx="2304256" cy="2160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7" name="Gerade Verbindung mit Pfeil 16"/>
          <p:cNvCxnSpPr/>
          <p:nvPr/>
        </p:nvCxnSpPr>
        <p:spPr>
          <a:xfrm>
            <a:off x="2981350" y="3068961"/>
            <a:ext cx="93610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/>
          <p:nvPr/>
        </p:nvCxnSpPr>
        <p:spPr>
          <a:xfrm flipV="1">
            <a:off x="2944045" y="4365105"/>
            <a:ext cx="973409" cy="3600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>
            <a:off x="2915816" y="4985718"/>
            <a:ext cx="93610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4533764" y="1268289"/>
            <a:ext cx="1359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err="1" smtClean="0"/>
              <a:t>ncdump</a:t>
            </a:r>
            <a:r>
              <a:rPr lang="de-DE" smtClean="0"/>
              <a:t> –h :</a:t>
            </a:r>
            <a:endParaRPr lang="de-DE"/>
          </a:p>
        </p:txBody>
      </p:sp>
      <p:sp>
        <p:nvSpPr>
          <p:cNvPr id="22" name="Textfeld 21"/>
          <p:cNvSpPr txBox="1"/>
          <p:nvPr/>
        </p:nvSpPr>
        <p:spPr>
          <a:xfrm>
            <a:off x="135732" y="1951673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err="1" smtClean="0"/>
              <a:t>Calculated</a:t>
            </a:r>
            <a:r>
              <a:rPr lang="de-DE" smtClean="0"/>
              <a:t> </a:t>
            </a:r>
            <a:r>
              <a:rPr lang="de-DE" err="1" smtClean="0"/>
              <a:t>according</a:t>
            </a:r>
            <a:r>
              <a:rPr lang="de-DE" smtClean="0"/>
              <a:t> </a:t>
            </a:r>
            <a:r>
              <a:rPr lang="de-DE" err="1" smtClean="0"/>
              <a:t>to</a:t>
            </a:r>
            <a:r>
              <a:rPr lang="de-DE" smtClean="0"/>
              <a:t> </a:t>
            </a:r>
            <a:r>
              <a:rPr lang="de-DE" err="1" smtClean="0">
                <a:latin typeface="Courier" pitchFamily="49" charset="0"/>
              </a:rPr>
              <a:t>frequency</a:t>
            </a:r>
            <a:r>
              <a:rPr lang="de-DE" smtClean="0"/>
              <a:t> (in </a:t>
            </a:r>
            <a:r>
              <a:rPr lang="de-DE" err="1" smtClean="0"/>
              <a:t>juldates</a:t>
            </a:r>
            <a:r>
              <a:rPr lang="de-DE" smtClean="0"/>
              <a:t> </a:t>
            </a:r>
            <a:r>
              <a:rPr lang="de-DE" err="1" smtClean="0"/>
              <a:t>for</a:t>
            </a:r>
            <a:r>
              <a:rPr lang="de-DE" smtClean="0"/>
              <a:t> </a:t>
            </a:r>
            <a:r>
              <a:rPr lang="de-DE" err="1" smtClean="0"/>
              <a:t>lower</a:t>
            </a:r>
            <a:r>
              <a:rPr lang="de-DE" smtClean="0"/>
              <a:t> </a:t>
            </a:r>
            <a:r>
              <a:rPr lang="de-DE" err="1" smtClean="0"/>
              <a:t>than</a:t>
            </a:r>
            <a:r>
              <a:rPr lang="de-DE" smtClean="0"/>
              <a:t> </a:t>
            </a:r>
            <a:r>
              <a:rPr lang="de-DE" err="1" smtClean="0"/>
              <a:t>day</a:t>
            </a:r>
            <a:r>
              <a:rPr lang="de-DE" smtClean="0"/>
              <a:t>) </a:t>
            </a:r>
            <a:r>
              <a:rPr lang="de-DE" err="1" smtClean="0"/>
              <a:t>and</a:t>
            </a:r>
            <a:r>
              <a:rPr lang="de-DE" smtClean="0"/>
              <a:t> </a:t>
            </a:r>
            <a:r>
              <a:rPr lang="de-DE" err="1" smtClean="0">
                <a:latin typeface="Courier" pitchFamily="49" charset="0"/>
              </a:rPr>
              <a:t>cell_methods</a:t>
            </a:r>
            <a:r>
              <a:rPr lang="de-DE"/>
              <a:t> </a:t>
            </a:r>
            <a:r>
              <a:rPr lang="de-DE" smtClean="0"/>
              <a:t>(not </a:t>
            </a:r>
            <a:r>
              <a:rPr lang="de-DE" err="1" smtClean="0"/>
              <a:t>for</a:t>
            </a:r>
            <a:r>
              <a:rPr lang="de-DE" smtClean="0"/>
              <a:t> </a:t>
            </a:r>
            <a:r>
              <a:rPr lang="de-DE" err="1" smtClean="0"/>
              <a:t>point</a:t>
            </a:r>
            <a:r>
              <a:rPr lang="de-DE" smtClean="0"/>
              <a:t> </a:t>
            </a:r>
            <a:r>
              <a:rPr lang="de-DE" err="1" smtClean="0"/>
              <a:t>or</a:t>
            </a:r>
            <a:r>
              <a:rPr lang="de-DE" smtClean="0"/>
              <a:t> </a:t>
            </a:r>
            <a:r>
              <a:rPr lang="de-DE" err="1" smtClean="0"/>
              <a:t>none</a:t>
            </a:r>
            <a:r>
              <a:rPr lang="de-DE" smtClean="0"/>
              <a:t>)</a:t>
            </a:r>
            <a:endParaRPr lang="de-DE">
              <a:latin typeface="Courier" pitchFamily="49" charset="0"/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107502" y="4557304"/>
            <a:ext cx="28083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err="1" smtClean="0"/>
              <a:t>Calculated</a:t>
            </a:r>
            <a:r>
              <a:rPr lang="de-DE" smtClean="0"/>
              <a:t> </a:t>
            </a:r>
            <a:r>
              <a:rPr lang="de-DE" err="1" smtClean="0"/>
              <a:t>by</a:t>
            </a:r>
            <a:r>
              <a:rPr lang="de-DE" smtClean="0"/>
              <a:t> </a:t>
            </a:r>
            <a:r>
              <a:rPr lang="de-DE" err="1" smtClean="0"/>
              <a:t>interpolation</a:t>
            </a:r>
            <a:r>
              <a:rPr lang="de-DE" smtClean="0"/>
              <a:t> </a:t>
            </a:r>
            <a:r>
              <a:rPr lang="de-DE" err="1" smtClean="0"/>
              <a:t>if</a:t>
            </a:r>
            <a:r>
              <a:rPr lang="de-DE" smtClean="0"/>
              <a:t> </a:t>
            </a:r>
            <a:r>
              <a:rPr lang="de-DE" err="1" smtClean="0"/>
              <a:t>grid_type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</a:t>
            </a:r>
            <a:r>
              <a:rPr lang="de-DE" err="1" smtClean="0"/>
              <a:t>lon_lat</a:t>
            </a:r>
            <a:r>
              <a:rPr lang="de-DE" smtClean="0"/>
              <a:t> </a:t>
            </a:r>
            <a:r>
              <a:rPr lang="de-DE" err="1" smtClean="0"/>
              <a:t>or</a:t>
            </a:r>
            <a:r>
              <a:rPr lang="de-DE" smtClean="0"/>
              <a:t> </a:t>
            </a:r>
            <a:r>
              <a:rPr lang="de-DE" err="1" smtClean="0"/>
              <a:t>curvilinear</a:t>
            </a:r>
            <a:r>
              <a:rPr lang="de-DE" smtClean="0"/>
              <a:t>.</a:t>
            </a:r>
            <a:endParaRPr lang="de-DE">
              <a:latin typeface="Courier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86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err="1" smtClean="0"/>
              <a:t>Thank</a:t>
            </a:r>
            <a:r>
              <a:rPr lang="de-DE" smtClean="0"/>
              <a:t> </a:t>
            </a:r>
            <a:r>
              <a:rPr lang="de-DE" err="1" smtClean="0"/>
              <a:t>you</a:t>
            </a:r>
            <a:r>
              <a:rPr lang="de-DE" smtClean="0"/>
              <a:t>!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body" sz="quarter" idx="10"/>
          </p:nvPr>
        </p:nvSpPr>
        <p:spPr>
          <a:xfrm>
            <a:off x="1403648" y="4869160"/>
            <a:ext cx="6120958" cy="460600"/>
          </a:xfrm>
        </p:spPr>
        <p:txBody>
          <a:bodyPr/>
          <a:lstStyle/>
          <a:p>
            <a:r>
              <a:rPr lang="de-DE" err="1" smtClean="0"/>
              <a:t>Questions</a:t>
            </a:r>
            <a:r>
              <a:rPr lang="de-DE" smtClean="0"/>
              <a:t> at:</a:t>
            </a:r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174" y="401318"/>
            <a:ext cx="1638580" cy="95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35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49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2984643" y="398076"/>
            <a:ext cx="3174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Mapping für Variablenattribute</a:t>
            </a:r>
            <a:endParaRPr lang="de-DE" b="1"/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2785612389"/>
              </p:ext>
            </p:extLst>
          </p:nvPr>
        </p:nvGraphicFramePr>
        <p:xfrm>
          <a:off x="1043608" y="1952427"/>
          <a:ext cx="7056784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feld 7"/>
          <p:cNvSpPr txBox="1"/>
          <p:nvPr/>
        </p:nvSpPr>
        <p:spPr>
          <a:xfrm>
            <a:off x="1112407" y="3413619"/>
            <a:ext cx="3906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err="1" smtClean="0">
                <a:solidFill>
                  <a:prstClr val="black"/>
                </a:solidFill>
                <a:latin typeface="Courier" pitchFamily="49" charset="0"/>
              </a:rPr>
              <a:t>cdo</a:t>
            </a:r>
            <a:r>
              <a:rPr lang="de-DE" smtClean="0">
                <a:solidFill>
                  <a:prstClr val="black"/>
                </a:solidFill>
                <a:latin typeface="Courier" pitchFamily="49" charset="0"/>
              </a:rPr>
              <a:t> </a:t>
            </a:r>
            <a:r>
              <a:rPr lang="de-DE" err="1" smtClean="0">
                <a:solidFill>
                  <a:prstClr val="black"/>
                </a:solidFill>
                <a:latin typeface="Courier" pitchFamily="49" charset="0"/>
              </a:rPr>
              <a:t>cmor,Amon,cn</a:t>
            </a:r>
            <a:r>
              <a:rPr lang="de-DE" smtClean="0">
                <a:solidFill>
                  <a:prstClr val="black"/>
                </a:solidFill>
                <a:latin typeface="Courier" pitchFamily="49" charset="0"/>
              </a:rPr>
              <a:t>=</a:t>
            </a:r>
            <a:r>
              <a:rPr lang="de-DE" err="1" smtClean="0">
                <a:solidFill>
                  <a:prstClr val="black"/>
                </a:solidFill>
                <a:latin typeface="Courier" pitchFamily="49" charset="0"/>
              </a:rPr>
              <a:t>tas</a:t>
            </a:r>
            <a:r>
              <a:rPr lang="de-DE" smtClean="0">
                <a:solidFill>
                  <a:prstClr val="black"/>
                </a:solidFill>
                <a:latin typeface="Courier" pitchFamily="49" charset="0"/>
              </a:rPr>
              <a:t> </a:t>
            </a:r>
            <a:r>
              <a:rPr lang="de-DE" err="1" smtClean="0">
                <a:solidFill>
                  <a:prstClr val="black"/>
                </a:solidFill>
                <a:latin typeface="Courier" pitchFamily="49" charset="0"/>
              </a:rPr>
              <a:t>Infile</a:t>
            </a:r>
            <a:endParaRPr lang="de-DE" sz="1400">
              <a:latin typeface="Courier" pitchFamily="49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112407" y="3892768"/>
            <a:ext cx="5836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err="1" smtClean="0">
                <a:latin typeface="Courier" pitchFamily="49" charset="0"/>
              </a:rPr>
              <a:t>cdo</a:t>
            </a:r>
            <a:r>
              <a:rPr lang="de-DE" smtClean="0">
                <a:latin typeface="Courier" pitchFamily="49" charset="0"/>
              </a:rPr>
              <a:t> </a:t>
            </a:r>
            <a:r>
              <a:rPr lang="de-DE" err="1" smtClean="0">
                <a:latin typeface="Courier" pitchFamily="49" charset="0"/>
              </a:rPr>
              <a:t>cmor,Amon,cn</a:t>
            </a:r>
            <a:r>
              <a:rPr lang="de-DE" smtClean="0">
                <a:latin typeface="Courier" pitchFamily="49" charset="0"/>
              </a:rPr>
              <a:t>=</a:t>
            </a:r>
            <a:r>
              <a:rPr lang="de-DE" err="1" smtClean="0">
                <a:latin typeface="Courier" pitchFamily="49" charset="0"/>
              </a:rPr>
              <a:t>tas,mt</a:t>
            </a:r>
            <a:r>
              <a:rPr lang="de-DE" smtClean="0">
                <a:latin typeface="Courier" pitchFamily="49" charset="0"/>
              </a:rPr>
              <a:t>=</a:t>
            </a:r>
            <a:r>
              <a:rPr lang="de-DE" err="1" smtClean="0">
                <a:latin typeface="Courier" pitchFamily="49" charset="0"/>
              </a:rPr>
              <a:t>maptabfile</a:t>
            </a:r>
            <a:r>
              <a:rPr lang="de-DE" smtClean="0">
                <a:latin typeface="Courier" pitchFamily="49" charset="0"/>
              </a:rPr>
              <a:t> </a:t>
            </a:r>
            <a:r>
              <a:rPr lang="de-DE" err="1" smtClean="0">
                <a:latin typeface="Courier" pitchFamily="49" charset="0"/>
              </a:rPr>
              <a:t>Infile</a:t>
            </a:r>
            <a:endParaRPr lang="de-DE">
              <a:latin typeface="Courier" pitchFamily="49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1112407" y="4333973"/>
            <a:ext cx="6664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>
                <a:latin typeface="Courier" pitchFamily="49" charset="0"/>
              </a:rPr>
              <a:t>cdo</a:t>
            </a:r>
            <a:r>
              <a:rPr lang="de-DE" dirty="0" smtClean="0">
                <a:latin typeface="Courier" pitchFamily="49" charset="0"/>
              </a:rPr>
              <a:t> </a:t>
            </a:r>
            <a:r>
              <a:rPr lang="de-DE" dirty="0" err="1" smtClean="0">
                <a:latin typeface="Courier" pitchFamily="49" charset="0"/>
              </a:rPr>
              <a:t>cmor,Amon,cn</a:t>
            </a:r>
            <a:r>
              <a:rPr lang="de-DE" dirty="0" smtClean="0">
                <a:latin typeface="Courier" pitchFamily="49" charset="0"/>
              </a:rPr>
              <a:t>=</a:t>
            </a:r>
            <a:r>
              <a:rPr lang="de-DE" dirty="0" err="1" smtClean="0">
                <a:latin typeface="Courier" pitchFamily="49" charset="0"/>
              </a:rPr>
              <a:t>tas,mt</a:t>
            </a:r>
            <a:r>
              <a:rPr lang="de-DE" dirty="0" smtClean="0">
                <a:latin typeface="Courier" pitchFamily="49" charset="0"/>
              </a:rPr>
              <a:t>=</a:t>
            </a:r>
            <a:r>
              <a:rPr lang="de-DE" dirty="0" err="1" smtClean="0">
                <a:latin typeface="Courier" pitchFamily="49" charset="0"/>
              </a:rPr>
              <a:t>maptabfile,n</a:t>
            </a:r>
            <a:r>
              <a:rPr lang="de-DE" dirty="0" smtClean="0">
                <a:latin typeface="Courier" pitchFamily="49" charset="0"/>
              </a:rPr>
              <a:t>=t2m </a:t>
            </a:r>
            <a:r>
              <a:rPr lang="de-DE" dirty="0" err="1" smtClean="0">
                <a:latin typeface="Courier" pitchFamily="49" charset="0"/>
              </a:rPr>
              <a:t>Infile</a:t>
            </a:r>
            <a:endParaRPr lang="de-DE" dirty="0">
              <a:latin typeface="Courier" pitchFamily="49" charset="0"/>
            </a:endParaRPr>
          </a:p>
        </p:txBody>
      </p:sp>
      <p:grpSp>
        <p:nvGrpSpPr>
          <p:cNvPr id="12" name="Gruppieren 11"/>
          <p:cNvGrpSpPr/>
          <p:nvPr/>
        </p:nvGrpSpPr>
        <p:grpSpPr>
          <a:xfrm>
            <a:off x="1112407" y="836712"/>
            <a:ext cx="7300333" cy="894848"/>
            <a:chOff x="556398" y="2629841"/>
            <a:chExt cx="7300333" cy="894848"/>
          </a:xfrm>
        </p:grpSpPr>
        <p:pic>
          <p:nvPicPr>
            <p:cNvPr id="13" name="Picture 2" descr="C:\Users\k204210\AppData\Local\Microsoft\Windows\INetCache\IE\GFPIE52N\Homo-Mobile[1]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635" r="19865" b="6583"/>
            <a:stretch/>
          </p:blipFill>
          <p:spPr bwMode="auto">
            <a:xfrm>
              <a:off x="2462597" y="2629841"/>
              <a:ext cx="2443805" cy="894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feld 13"/>
            <p:cNvSpPr txBox="1"/>
            <p:nvPr/>
          </p:nvSpPr>
          <p:spPr>
            <a:xfrm>
              <a:off x="556398" y="2878358"/>
              <a:ext cx="15920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mtClean="0">
                  <a:latin typeface="Mistral" panose="03090702030407020403" pitchFamily="66" charset="0"/>
                </a:rPr>
                <a:t>Von der Modell-variablen..</a:t>
              </a:r>
              <a:endParaRPr lang="de-DE">
                <a:latin typeface="Mistral" panose="03090702030407020403" pitchFamily="66" charset="0"/>
              </a:endParaRPr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5282949" y="3016858"/>
              <a:ext cx="25737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mtClean="0">
                  <a:latin typeface="Mistral" panose="03090702030407020403" pitchFamily="66" charset="0"/>
                </a:rPr>
                <a:t>.. zur CMOR Variablen</a:t>
              </a:r>
              <a:endParaRPr lang="de-DE">
                <a:latin typeface="Mistral" panose="03090702030407020403" pitchFamily="66" charset="0"/>
              </a:endParaRPr>
            </a:p>
          </p:txBody>
        </p:sp>
      </p:grpSp>
      <p:sp>
        <p:nvSpPr>
          <p:cNvPr id="16" name="Pfeil nach rechts 15"/>
          <p:cNvSpPr/>
          <p:nvPr/>
        </p:nvSpPr>
        <p:spPr>
          <a:xfrm>
            <a:off x="4165352" y="1731560"/>
            <a:ext cx="1194443" cy="52326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err="1" smtClean="0"/>
              <a:t>mapping</a:t>
            </a:r>
            <a:endParaRPr lang="de-DE"/>
          </a:p>
        </p:txBody>
      </p:sp>
      <p:sp>
        <p:nvSpPr>
          <p:cNvPr id="22" name="Textfeld 21"/>
          <p:cNvSpPr txBox="1"/>
          <p:nvPr/>
        </p:nvSpPr>
        <p:spPr>
          <a:xfrm>
            <a:off x="307768" y="5877272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>
                <a:latin typeface="Courier" pitchFamily="49" charset="0"/>
              </a:rPr>
              <a:t>&amp;</a:t>
            </a:r>
            <a:r>
              <a:rPr lang="de-DE" err="1" smtClean="0">
                <a:latin typeface="Courier" pitchFamily="49" charset="0"/>
              </a:rPr>
              <a:t>parameter</a:t>
            </a:r>
            <a:r>
              <a:rPr lang="de-DE" smtClean="0">
                <a:latin typeface="Courier" pitchFamily="49" charset="0"/>
              </a:rPr>
              <a:t> </a:t>
            </a:r>
            <a:r>
              <a:rPr lang="de-DE" err="1" smtClean="0">
                <a:latin typeface="Courier" pitchFamily="49" charset="0"/>
              </a:rPr>
              <a:t>name</a:t>
            </a:r>
            <a:r>
              <a:rPr lang="de-DE" smtClean="0">
                <a:latin typeface="Courier" pitchFamily="49" charset="0"/>
              </a:rPr>
              <a:t>=temp2 </a:t>
            </a:r>
            <a:r>
              <a:rPr lang="de-DE" err="1" smtClean="0">
                <a:latin typeface="Courier" pitchFamily="49" charset="0"/>
              </a:rPr>
              <a:t>cmor_name</a:t>
            </a:r>
            <a:r>
              <a:rPr lang="de-DE" smtClean="0">
                <a:latin typeface="Courier" pitchFamily="49" charset="0"/>
              </a:rPr>
              <a:t>=</a:t>
            </a:r>
            <a:r>
              <a:rPr lang="de-DE" err="1" smtClean="0">
                <a:latin typeface="Courier" pitchFamily="49" charset="0"/>
              </a:rPr>
              <a:t>tas</a:t>
            </a:r>
            <a:r>
              <a:rPr lang="de-DE" smtClean="0">
                <a:latin typeface="Courier" pitchFamily="49" charset="0"/>
              </a:rPr>
              <a:t> </a:t>
            </a:r>
            <a:r>
              <a:rPr lang="de-DE" err="1" smtClean="0">
                <a:latin typeface="Courier" pitchFamily="49" charset="0"/>
              </a:rPr>
              <a:t>units</a:t>
            </a:r>
            <a:r>
              <a:rPr lang="de-DE" smtClean="0">
                <a:latin typeface="Courier" pitchFamily="49" charset="0"/>
              </a:rPr>
              <a:t>=K </a:t>
            </a:r>
            <a:r>
              <a:rPr lang="de-DE" err="1" smtClean="0">
                <a:latin typeface="Courier" pitchFamily="49" charset="0"/>
              </a:rPr>
              <a:t>cell_methods</a:t>
            </a:r>
            <a:r>
              <a:rPr lang="de-DE" smtClean="0">
                <a:latin typeface="Courier" pitchFamily="49" charset="0"/>
              </a:rPr>
              <a:t>=</a:t>
            </a:r>
            <a:r>
              <a:rPr lang="de-DE" err="1" smtClean="0">
                <a:latin typeface="Courier" pitchFamily="49" charset="0"/>
              </a:rPr>
              <a:t>mean</a:t>
            </a:r>
            <a:r>
              <a:rPr lang="de-DE" smtClean="0">
                <a:latin typeface="Courier" pitchFamily="49" charset="0"/>
              </a:rPr>
              <a:t> </a:t>
            </a:r>
            <a:endParaRPr lang="de-DE">
              <a:latin typeface="Courier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30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hteck 40"/>
          <p:cNvSpPr/>
          <p:nvPr/>
        </p:nvSpPr>
        <p:spPr>
          <a:xfrm>
            <a:off x="4679504" y="1412776"/>
            <a:ext cx="4464496" cy="504056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/>
          <p:cNvSpPr/>
          <p:nvPr/>
        </p:nvSpPr>
        <p:spPr>
          <a:xfrm>
            <a:off x="107504" y="1412776"/>
            <a:ext cx="4464496" cy="5040560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5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pSp>
        <p:nvGrpSpPr>
          <p:cNvPr id="29" name="Gruppieren 28"/>
          <p:cNvGrpSpPr/>
          <p:nvPr/>
        </p:nvGrpSpPr>
        <p:grpSpPr>
          <a:xfrm>
            <a:off x="3217287" y="631608"/>
            <a:ext cx="2709427" cy="547200"/>
            <a:chOff x="3091526" y="553626"/>
            <a:chExt cx="2709427" cy="547200"/>
          </a:xfrm>
        </p:grpSpPr>
        <p:sp>
          <p:nvSpPr>
            <p:cNvPr id="30" name="Rechteck 29"/>
            <p:cNvSpPr/>
            <p:nvPr/>
          </p:nvSpPr>
          <p:spPr>
            <a:xfrm>
              <a:off x="3091526" y="553626"/>
              <a:ext cx="2709427" cy="5472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Rechteck 30"/>
            <p:cNvSpPr/>
            <p:nvPr/>
          </p:nvSpPr>
          <p:spPr>
            <a:xfrm>
              <a:off x="3091526" y="553626"/>
              <a:ext cx="2709427" cy="547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900" kern="1200" smtClean="0"/>
                <a:t>CMIP </a:t>
              </a:r>
              <a:r>
                <a:rPr lang="de-DE" sz="1900" kern="1200" err="1" smtClean="0"/>
                <a:t>standard</a:t>
              </a:r>
              <a:endParaRPr lang="de-DE" sz="1900" kern="1200"/>
            </a:p>
          </p:txBody>
        </p:sp>
      </p:grp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" t="10647" r="73666" b="60743"/>
          <a:stretch/>
        </p:blipFill>
        <p:spPr>
          <a:xfrm>
            <a:off x="196599" y="1745953"/>
            <a:ext cx="4184153" cy="4549471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83867" y="1484785"/>
            <a:ext cx="260000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err="1" smtClean="0">
                <a:latin typeface="Courier" pitchFamily="49" charset="0"/>
              </a:rPr>
              <a:t>ncdump</a:t>
            </a:r>
            <a:r>
              <a:rPr lang="de-DE" smtClean="0">
                <a:latin typeface="Courier" pitchFamily="49" charset="0"/>
              </a:rPr>
              <a:t> -h test.nc</a:t>
            </a:r>
            <a:endParaRPr lang="de-DE">
              <a:latin typeface="Courier" pitchFamily="49" charset="0"/>
            </a:endParaRPr>
          </a:p>
        </p:txBody>
      </p:sp>
      <p:sp>
        <p:nvSpPr>
          <p:cNvPr id="24" name="Textfeld 23"/>
          <p:cNvSpPr txBox="1"/>
          <p:nvPr/>
        </p:nvSpPr>
        <p:spPr>
          <a:xfrm rot="21319207">
            <a:off x="3596647" y="1950930"/>
            <a:ext cx="1498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err="1" smtClean="0"/>
              <a:t>Restructuring</a:t>
            </a:r>
            <a:r>
              <a:rPr lang="de-DE" smtClean="0"/>
              <a:t> </a:t>
            </a:r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3563888" y="3676883"/>
            <a:ext cx="1584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/>
              <a:t>Generating </a:t>
            </a:r>
            <a:r>
              <a:rPr lang="de-DE" err="1" smtClean="0"/>
              <a:t>bounds</a:t>
            </a:r>
            <a:endParaRPr lang="de-DE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err="1" smtClean="0"/>
              <a:t>Adding</a:t>
            </a:r>
            <a:r>
              <a:rPr lang="de-DE" smtClean="0"/>
              <a:t> </a:t>
            </a:r>
            <a:r>
              <a:rPr lang="de-DE" err="1" smtClean="0"/>
              <a:t>attributes</a:t>
            </a:r>
            <a:endParaRPr lang="de-DE" smtClean="0"/>
          </a:p>
        </p:txBody>
      </p:sp>
      <p:sp>
        <p:nvSpPr>
          <p:cNvPr id="26" name="Textfeld 25"/>
          <p:cNvSpPr txBox="1"/>
          <p:nvPr/>
        </p:nvSpPr>
        <p:spPr>
          <a:xfrm rot="459667">
            <a:off x="3653903" y="5188550"/>
            <a:ext cx="1121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err="1" smtClean="0"/>
              <a:t>Renaming</a:t>
            </a:r>
            <a:endParaRPr lang="de-DE"/>
          </a:p>
        </p:txBody>
      </p:sp>
      <p:grpSp>
        <p:nvGrpSpPr>
          <p:cNvPr id="16" name="Gruppieren 15"/>
          <p:cNvGrpSpPr/>
          <p:nvPr/>
        </p:nvGrpSpPr>
        <p:grpSpPr>
          <a:xfrm>
            <a:off x="5236815" y="1506712"/>
            <a:ext cx="3727673" cy="4838819"/>
            <a:chOff x="5236815" y="1506712"/>
            <a:chExt cx="3727673" cy="4838819"/>
          </a:xfrm>
        </p:grpSpPr>
        <p:grpSp>
          <p:nvGrpSpPr>
            <p:cNvPr id="9" name="Gruppieren 8"/>
            <p:cNvGrpSpPr/>
            <p:nvPr/>
          </p:nvGrpSpPr>
          <p:grpSpPr>
            <a:xfrm>
              <a:off x="5236815" y="1506712"/>
              <a:ext cx="3727673" cy="4838819"/>
              <a:chOff x="5236815" y="1506712"/>
              <a:chExt cx="3727673" cy="4838819"/>
            </a:xfrm>
          </p:grpSpPr>
          <p:pic>
            <p:nvPicPr>
              <p:cNvPr id="2051" name="Picture 3" descr="C:\Users\k204210\Downloads\Bildschirmfoto vom 2017-09-14 16-41-24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997" t="54321" r="46718" b="13548"/>
              <a:stretch/>
            </p:blipFill>
            <p:spPr bwMode="auto">
              <a:xfrm>
                <a:off x="5404812" y="1764576"/>
                <a:ext cx="3559676" cy="45809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" name="Textfeld 32"/>
              <p:cNvSpPr txBox="1"/>
              <p:nvPr/>
            </p:nvSpPr>
            <p:spPr>
              <a:xfrm>
                <a:off x="5236815" y="1506712"/>
                <a:ext cx="1219781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de-DE"/>
              </a:p>
            </p:txBody>
          </p:sp>
        </p:grpSp>
        <p:sp>
          <p:nvSpPr>
            <p:cNvPr id="21" name="Ellipse 20"/>
            <p:cNvSpPr/>
            <p:nvPr/>
          </p:nvSpPr>
          <p:spPr>
            <a:xfrm>
              <a:off x="5535116" y="4169035"/>
              <a:ext cx="2304256" cy="10801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Ellipse 21"/>
            <p:cNvSpPr/>
            <p:nvPr/>
          </p:nvSpPr>
          <p:spPr>
            <a:xfrm>
              <a:off x="5508104" y="4877212"/>
              <a:ext cx="2304256" cy="21602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Ellipse 22"/>
            <p:cNvSpPr/>
            <p:nvPr/>
          </p:nvSpPr>
          <p:spPr>
            <a:xfrm>
              <a:off x="6032522" y="3194974"/>
              <a:ext cx="2304256" cy="10801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20" name="Gerade Verbindung mit Pfeil 19"/>
          <p:cNvCxnSpPr/>
          <p:nvPr/>
        </p:nvCxnSpPr>
        <p:spPr>
          <a:xfrm flipV="1">
            <a:off x="3464404" y="2277718"/>
            <a:ext cx="2187716" cy="1600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/>
          <p:cNvCxnSpPr/>
          <p:nvPr/>
        </p:nvCxnSpPr>
        <p:spPr>
          <a:xfrm>
            <a:off x="3059832" y="5373216"/>
            <a:ext cx="244827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630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50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2984643" y="398076"/>
            <a:ext cx="3174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Mapping für Variablenattribute</a:t>
            </a:r>
            <a:endParaRPr lang="de-DE" b="1"/>
          </a:p>
        </p:txBody>
      </p:sp>
      <p:sp>
        <p:nvSpPr>
          <p:cNvPr id="8" name="Textfeld 7"/>
          <p:cNvSpPr txBox="1"/>
          <p:nvPr/>
        </p:nvSpPr>
        <p:spPr>
          <a:xfrm>
            <a:off x="1112407" y="2420888"/>
            <a:ext cx="3906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err="1" smtClean="0">
                <a:solidFill>
                  <a:prstClr val="black"/>
                </a:solidFill>
                <a:latin typeface="Courier" pitchFamily="49" charset="0"/>
              </a:rPr>
              <a:t>cdo</a:t>
            </a:r>
            <a:r>
              <a:rPr lang="de-DE" smtClean="0">
                <a:solidFill>
                  <a:prstClr val="black"/>
                </a:solidFill>
                <a:latin typeface="Courier" pitchFamily="49" charset="0"/>
              </a:rPr>
              <a:t> </a:t>
            </a:r>
            <a:r>
              <a:rPr lang="de-DE" err="1" smtClean="0">
                <a:solidFill>
                  <a:prstClr val="black"/>
                </a:solidFill>
                <a:latin typeface="Courier" pitchFamily="49" charset="0"/>
              </a:rPr>
              <a:t>cmor,Amon,cn</a:t>
            </a:r>
            <a:r>
              <a:rPr lang="de-DE" smtClean="0">
                <a:solidFill>
                  <a:prstClr val="black"/>
                </a:solidFill>
                <a:latin typeface="Courier" pitchFamily="49" charset="0"/>
              </a:rPr>
              <a:t>=</a:t>
            </a:r>
            <a:r>
              <a:rPr lang="de-DE" err="1" smtClean="0">
                <a:solidFill>
                  <a:prstClr val="black"/>
                </a:solidFill>
                <a:latin typeface="Courier" pitchFamily="49" charset="0"/>
              </a:rPr>
              <a:t>tas</a:t>
            </a:r>
            <a:r>
              <a:rPr lang="de-DE" smtClean="0">
                <a:solidFill>
                  <a:prstClr val="black"/>
                </a:solidFill>
                <a:latin typeface="Courier" pitchFamily="49" charset="0"/>
              </a:rPr>
              <a:t> </a:t>
            </a:r>
            <a:r>
              <a:rPr lang="de-DE" err="1" smtClean="0">
                <a:solidFill>
                  <a:prstClr val="black"/>
                </a:solidFill>
                <a:latin typeface="Courier" pitchFamily="49" charset="0"/>
              </a:rPr>
              <a:t>Infile</a:t>
            </a:r>
            <a:endParaRPr lang="de-DE" sz="1400">
              <a:latin typeface="Courier" pitchFamily="49" charset="0"/>
            </a:endParaRPr>
          </a:p>
        </p:txBody>
      </p:sp>
      <p:grpSp>
        <p:nvGrpSpPr>
          <p:cNvPr id="12" name="Gruppieren 11"/>
          <p:cNvGrpSpPr/>
          <p:nvPr/>
        </p:nvGrpSpPr>
        <p:grpSpPr>
          <a:xfrm>
            <a:off x="1112407" y="836712"/>
            <a:ext cx="7300333" cy="894848"/>
            <a:chOff x="556398" y="2629841"/>
            <a:chExt cx="7300333" cy="894848"/>
          </a:xfrm>
        </p:grpSpPr>
        <p:pic>
          <p:nvPicPr>
            <p:cNvPr id="13" name="Picture 2" descr="C:\Users\k204210\AppData\Local\Microsoft\Windows\INetCache\IE\GFPIE52N\Homo-Mobile[1]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635" r="19865" b="6583"/>
            <a:stretch/>
          </p:blipFill>
          <p:spPr bwMode="auto">
            <a:xfrm>
              <a:off x="2462597" y="2629841"/>
              <a:ext cx="2443805" cy="894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feld 13"/>
            <p:cNvSpPr txBox="1"/>
            <p:nvPr/>
          </p:nvSpPr>
          <p:spPr>
            <a:xfrm>
              <a:off x="556398" y="2878358"/>
              <a:ext cx="15920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mtClean="0">
                  <a:latin typeface="Mistral" panose="03090702030407020403" pitchFamily="66" charset="0"/>
                </a:rPr>
                <a:t>Von der Modell-variablen..</a:t>
              </a:r>
              <a:endParaRPr lang="de-DE">
                <a:latin typeface="Mistral" panose="03090702030407020403" pitchFamily="66" charset="0"/>
              </a:endParaRPr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5282949" y="3016858"/>
              <a:ext cx="25737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mtClean="0">
                  <a:latin typeface="Mistral" panose="03090702030407020403" pitchFamily="66" charset="0"/>
                </a:rPr>
                <a:t>.. zur CMOR Variablen</a:t>
              </a:r>
              <a:endParaRPr lang="de-DE">
                <a:latin typeface="Mistral" panose="03090702030407020403" pitchFamily="66" charset="0"/>
              </a:endParaRPr>
            </a:p>
          </p:txBody>
        </p:sp>
      </p:grpSp>
      <p:sp>
        <p:nvSpPr>
          <p:cNvPr id="16" name="Pfeil nach rechts 15"/>
          <p:cNvSpPr/>
          <p:nvPr/>
        </p:nvSpPr>
        <p:spPr>
          <a:xfrm>
            <a:off x="4165352" y="1731560"/>
            <a:ext cx="1194443" cy="52326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err="1" smtClean="0"/>
              <a:t>mapping</a:t>
            </a:r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755577" y="2996952"/>
            <a:ext cx="7416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Fall 1, </a:t>
            </a:r>
            <a:r>
              <a:rPr lang="de-DE" err="1" smtClean="0"/>
              <a:t>usecases</a:t>
            </a:r>
            <a:r>
              <a:rPr lang="de-DE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/>
              <a:t>Modelloutput enthält nahezu CMIP-konforme Variablen: Name, (UD-UNIT bekannte) Einheit, Achsen…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/>
              <a:t>Interesse besteht an einer Subauswahl an Variablen</a:t>
            </a:r>
          </a:p>
          <a:p>
            <a:r>
              <a:rPr lang="de-DE" smtClean="0">
                <a:sym typeface="Wingdings" panose="05000000000000000000" pitchFamily="2" charset="2"/>
              </a:rPr>
              <a:t> Auswahl per </a:t>
            </a:r>
            <a:r>
              <a:rPr lang="de-DE" err="1" smtClean="0">
                <a:sym typeface="Wingdings" panose="05000000000000000000" pitchFamily="2" charset="2"/>
              </a:rPr>
              <a:t>cmor_name</a:t>
            </a:r>
            <a:r>
              <a:rPr lang="de-DE" smtClean="0">
                <a:sym typeface="Wingdings" panose="05000000000000000000" pitchFamily="2" charset="2"/>
              </a:rPr>
              <a:t> genügt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747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51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2984643" y="398076"/>
            <a:ext cx="3174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Mapping für Variablenattribute</a:t>
            </a:r>
            <a:endParaRPr lang="de-DE" b="1"/>
          </a:p>
        </p:txBody>
      </p:sp>
      <p:sp>
        <p:nvSpPr>
          <p:cNvPr id="8" name="Textfeld 7"/>
          <p:cNvSpPr txBox="1"/>
          <p:nvPr/>
        </p:nvSpPr>
        <p:spPr>
          <a:xfrm>
            <a:off x="1112407" y="2420888"/>
            <a:ext cx="5836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err="1">
                <a:latin typeface="Courier" pitchFamily="49" charset="0"/>
              </a:rPr>
              <a:t>cdo</a:t>
            </a:r>
            <a:r>
              <a:rPr lang="de-DE">
                <a:latin typeface="Courier" pitchFamily="49" charset="0"/>
              </a:rPr>
              <a:t> </a:t>
            </a:r>
            <a:r>
              <a:rPr lang="de-DE" err="1">
                <a:latin typeface="Courier" pitchFamily="49" charset="0"/>
              </a:rPr>
              <a:t>cmor,Amon,cn</a:t>
            </a:r>
            <a:r>
              <a:rPr lang="de-DE">
                <a:latin typeface="Courier" pitchFamily="49" charset="0"/>
              </a:rPr>
              <a:t>=</a:t>
            </a:r>
            <a:r>
              <a:rPr lang="de-DE" err="1">
                <a:latin typeface="Courier" pitchFamily="49" charset="0"/>
              </a:rPr>
              <a:t>tas,mt</a:t>
            </a:r>
            <a:r>
              <a:rPr lang="de-DE">
                <a:latin typeface="Courier" pitchFamily="49" charset="0"/>
              </a:rPr>
              <a:t>=</a:t>
            </a:r>
            <a:r>
              <a:rPr lang="de-DE" err="1">
                <a:latin typeface="Courier" pitchFamily="49" charset="0"/>
              </a:rPr>
              <a:t>maptabfile</a:t>
            </a:r>
            <a:r>
              <a:rPr lang="de-DE">
                <a:latin typeface="Courier" pitchFamily="49" charset="0"/>
              </a:rPr>
              <a:t> </a:t>
            </a:r>
            <a:r>
              <a:rPr lang="de-DE" err="1" smtClean="0">
                <a:latin typeface="Courier" pitchFamily="49" charset="0"/>
              </a:rPr>
              <a:t>Infile</a:t>
            </a:r>
            <a:endParaRPr lang="de-DE" smtClean="0">
              <a:latin typeface="Courier" pitchFamily="49" charset="0"/>
            </a:endParaRPr>
          </a:p>
        </p:txBody>
      </p:sp>
      <p:grpSp>
        <p:nvGrpSpPr>
          <p:cNvPr id="12" name="Gruppieren 11"/>
          <p:cNvGrpSpPr/>
          <p:nvPr/>
        </p:nvGrpSpPr>
        <p:grpSpPr>
          <a:xfrm>
            <a:off x="1112407" y="836712"/>
            <a:ext cx="7300333" cy="894848"/>
            <a:chOff x="556398" y="2629841"/>
            <a:chExt cx="7300333" cy="894848"/>
          </a:xfrm>
        </p:grpSpPr>
        <p:pic>
          <p:nvPicPr>
            <p:cNvPr id="13" name="Picture 2" descr="C:\Users\k204210\AppData\Local\Microsoft\Windows\INetCache\IE\GFPIE52N\Homo-Mobile[1]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635" r="19865" b="6583"/>
            <a:stretch/>
          </p:blipFill>
          <p:spPr bwMode="auto">
            <a:xfrm>
              <a:off x="2462597" y="2629841"/>
              <a:ext cx="2443805" cy="894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feld 13"/>
            <p:cNvSpPr txBox="1"/>
            <p:nvPr/>
          </p:nvSpPr>
          <p:spPr>
            <a:xfrm>
              <a:off x="556398" y="2878358"/>
              <a:ext cx="15920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mtClean="0">
                  <a:latin typeface="Mistral" panose="03090702030407020403" pitchFamily="66" charset="0"/>
                </a:rPr>
                <a:t>Von der Modell-variablen..</a:t>
              </a:r>
              <a:endParaRPr lang="de-DE">
                <a:latin typeface="Mistral" panose="03090702030407020403" pitchFamily="66" charset="0"/>
              </a:endParaRPr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5282949" y="3016858"/>
              <a:ext cx="25737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mtClean="0">
                  <a:latin typeface="Mistral" panose="03090702030407020403" pitchFamily="66" charset="0"/>
                </a:rPr>
                <a:t>.. zur CMOR Variablen</a:t>
              </a:r>
              <a:endParaRPr lang="de-DE">
                <a:latin typeface="Mistral" panose="03090702030407020403" pitchFamily="66" charset="0"/>
              </a:endParaRPr>
            </a:p>
          </p:txBody>
        </p:sp>
      </p:grpSp>
      <p:sp>
        <p:nvSpPr>
          <p:cNvPr id="16" name="Pfeil nach rechts 15"/>
          <p:cNvSpPr/>
          <p:nvPr/>
        </p:nvSpPr>
        <p:spPr>
          <a:xfrm>
            <a:off x="4165352" y="1731560"/>
            <a:ext cx="1194443" cy="52326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err="1" smtClean="0"/>
              <a:t>mapping</a:t>
            </a:r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755577" y="2996952"/>
            <a:ext cx="7416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Fall 2, </a:t>
            </a:r>
            <a:r>
              <a:rPr lang="de-DE" err="1" smtClean="0"/>
              <a:t>usecases</a:t>
            </a:r>
            <a:r>
              <a:rPr lang="de-DE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/>
              <a:t>Variablen des Modelloutputs verfügen über wenig/keine </a:t>
            </a:r>
            <a:r>
              <a:rPr lang="de-DE" err="1" smtClean="0"/>
              <a:t>attribute</a:t>
            </a:r>
            <a:r>
              <a:rPr lang="de-DE" smtClean="0"/>
              <a:t> (bspw. GRIB Format), diese sind aber gesammelt abrufbar.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/>
              <a:t>Es soll sämtlicher Modelloutput </a:t>
            </a:r>
            <a:r>
              <a:rPr lang="de-DE"/>
              <a:t>k</a:t>
            </a:r>
            <a:r>
              <a:rPr lang="de-DE" smtClean="0"/>
              <a:t>onvertiert werden</a:t>
            </a:r>
          </a:p>
          <a:p>
            <a:r>
              <a:rPr lang="de-DE" smtClean="0">
                <a:sym typeface="Wingdings" panose="05000000000000000000" pitchFamily="2" charset="2"/>
              </a:rPr>
              <a:t> Eine Mapping-Tabelle ist von Vorteil.</a:t>
            </a:r>
            <a:endParaRPr lang="de-DE"/>
          </a:p>
        </p:txBody>
      </p:sp>
      <p:sp>
        <p:nvSpPr>
          <p:cNvPr id="17" name="Textfeld 16"/>
          <p:cNvSpPr txBox="1"/>
          <p:nvPr/>
        </p:nvSpPr>
        <p:spPr>
          <a:xfrm>
            <a:off x="287524" y="4698413"/>
            <a:ext cx="8676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>
                <a:latin typeface="Courier" pitchFamily="49" charset="0"/>
              </a:rPr>
              <a:t>&amp;</a:t>
            </a:r>
            <a:r>
              <a:rPr lang="de-DE" err="1" smtClean="0">
                <a:latin typeface="Courier" pitchFamily="49" charset="0"/>
              </a:rPr>
              <a:t>parameter</a:t>
            </a:r>
            <a:r>
              <a:rPr lang="de-DE" smtClean="0">
                <a:latin typeface="Courier" pitchFamily="49" charset="0"/>
              </a:rPr>
              <a:t> </a:t>
            </a:r>
            <a:r>
              <a:rPr lang="de-DE" err="1" smtClean="0">
                <a:latin typeface="Courier" pitchFamily="49" charset="0"/>
              </a:rPr>
              <a:t>name</a:t>
            </a:r>
            <a:r>
              <a:rPr lang="de-DE" smtClean="0">
                <a:latin typeface="Courier" pitchFamily="49" charset="0"/>
              </a:rPr>
              <a:t>=temp2 </a:t>
            </a:r>
            <a:r>
              <a:rPr lang="de-DE" err="1" smtClean="0">
                <a:latin typeface="Courier" pitchFamily="49" charset="0"/>
              </a:rPr>
              <a:t>cmor_name</a:t>
            </a:r>
            <a:r>
              <a:rPr lang="de-DE" smtClean="0">
                <a:latin typeface="Courier" pitchFamily="49" charset="0"/>
              </a:rPr>
              <a:t>=</a:t>
            </a:r>
            <a:r>
              <a:rPr lang="de-DE" err="1" smtClean="0">
                <a:latin typeface="Courier" pitchFamily="49" charset="0"/>
              </a:rPr>
              <a:t>tas</a:t>
            </a:r>
            <a:r>
              <a:rPr lang="de-DE" smtClean="0">
                <a:latin typeface="Courier" pitchFamily="49" charset="0"/>
              </a:rPr>
              <a:t>  </a:t>
            </a:r>
            <a:r>
              <a:rPr lang="de-DE" err="1" smtClean="0">
                <a:latin typeface="Courier" pitchFamily="49" charset="0"/>
              </a:rPr>
              <a:t>units</a:t>
            </a:r>
            <a:r>
              <a:rPr lang="de-DE" smtClean="0">
                <a:latin typeface="Courier" pitchFamily="49" charset="0"/>
              </a:rPr>
              <a:t>=K </a:t>
            </a:r>
            <a:r>
              <a:rPr lang="de-DE" err="1" smtClean="0">
                <a:latin typeface="Courier" pitchFamily="49" charset="0"/>
              </a:rPr>
              <a:t>cell_methods</a:t>
            </a:r>
            <a:r>
              <a:rPr lang="de-DE" smtClean="0">
                <a:latin typeface="Courier" pitchFamily="49" charset="0"/>
              </a:rPr>
              <a:t>=</a:t>
            </a:r>
            <a:r>
              <a:rPr lang="de-DE" err="1" smtClean="0">
                <a:latin typeface="Courier" pitchFamily="49" charset="0"/>
              </a:rPr>
              <a:t>mean</a:t>
            </a:r>
            <a:endParaRPr lang="de-DE" smtClean="0">
              <a:latin typeface="Courier" pitchFamily="49" charset="0"/>
            </a:endParaRPr>
          </a:p>
          <a:p>
            <a:r>
              <a:rPr lang="de-DE" smtClean="0">
                <a:latin typeface="Courier" pitchFamily="49" charset="0"/>
              </a:rPr>
              <a:t>&amp;</a:t>
            </a:r>
            <a:r>
              <a:rPr lang="de-DE" err="1" smtClean="0">
                <a:latin typeface="Courier" pitchFamily="49" charset="0"/>
              </a:rPr>
              <a:t>parameter</a:t>
            </a:r>
            <a:r>
              <a:rPr lang="de-DE" smtClean="0">
                <a:latin typeface="Courier" pitchFamily="49" charset="0"/>
              </a:rPr>
              <a:t> </a:t>
            </a:r>
            <a:r>
              <a:rPr lang="de-DE" err="1" smtClean="0">
                <a:latin typeface="Courier" pitchFamily="49" charset="0"/>
              </a:rPr>
              <a:t>name</a:t>
            </a:r>
            <a:r>
              <a:rPr lang="de-DE" smtClean="0">
                <a:latin typeface="Courier" pitchFamily="49" charset="0"/>
              </a:rPr>
              <a:t>=</a:t>
            </a:r>
            <a:r>
              <a:rPr lang="de-DE" err="1" smtClean="0">
                <a:latin typeface="Courier" pitchFamily="49" charset="0"/>
              </a:rPr>
              <a:t>ahfl</a:t>
            </a:r>
            <a:r>
              <a:rPr lang="de-DE" smtClean="0">
                <a:latin typeface="Courier" pitchFamily="49" charset="0"/>
              </a:rPr>
              <a:t>  </a:t>
            </a:r>
            <a:r>
              <a:rPr lang="de-DE" err="1" smtClean="0">
                <a:latin typeface="Courier" pitchFamily="49" charset="0"/>
              </a:rPr>
              <a:t>cmor_name</a:t>
            </a:r>
            <a:r>
              <a:rPr lang="de-DE" smtClean="0">
                <a:latin typeface="Courier" pitchFamily="49" charset="0"/>
              </a:rPr>
              <a:t>=</a:t>
            </a:r>
            <a:r>
              <a:rPr lang="de-DE" err="1" smtClean="0">
                <a:latin typeface="Courier" pitchFamily="49" charset="0"/>
              </a:rPr>
              <a:t>hfls</a:t>
            </a:r>
            <a:r>
              <a:rPr lang="de-DE" smtClean="0">
                <a:latin typeface="Courier" pitchFamily="49" charset="0"/>
              </a:rPr>
              <a:t> </a:t>
            </a:r>
            <a:r>
              <a:rPr lang="de-DE" err="1">
                <a:latin typeface="Courier" pitchFamily="49" charset="0"/>
              </a:rPr>
              <a:t>units</a:t>
            </a:r>
            <a:r>
              <a:rPr lang="de-DE">
                <a:latin typeface="Courier" pitchFamily="49" charset="0"/>
              </a:rPr>
              <a:t>=´W m-2´ </a:t>
            </a:r>
            <a:r>
              <a:rPr lang="de-DE" err="1">
                <a:latin typeface="Courier" pitchFamily="49" charset="0"/>
              </a:rPr>
              <a:t>pos</a:t>
            </a:r>
            <a:r>
              <a:rPr lang="de-DE">
                <a:latin typeface="Courier" pitchFamily="49" charset="0"/>
              </a:rPr>
              <a:t>=d</a:t>
            </a:r>
          </a:p>
          <a:p>
            <a:r>
              <a:rPr lang="de-DE" smtClean="0">
                <a:latin typeface="Courier" pitchFamily="49" charset="0"/>
              </a:rPr>
              <a:t> </a:t>
            </a:r>
            <a:endParaRPr lang="de-DE">
              <a:latin typeface="Courier" pitchFamily="49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43608" y="5805264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Für DICAD-Modelle können auf </a:t>
            </a:r>
            <a:r>
              <a:rPr lang="de-DE" smtClean="0">
                <a:hlinkClick r:id="rId3" action="ppaction://hlinkfile"/>
              </a:rPr>
              <a:t>c6dreq.dkrz.de </a:t>
            </a:r>
            <a:r>
              <a:rPr lang="de-DE" smtClean="0"/>
              <a:t>Mapping-Tabellen erstellt und heruntergeladen werden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234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52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2984643" y="398076"/>
            <a:ext cx="3174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Mapping für Variablenattribute</a:t>
            </a:r>
            <a:endParaRPr lang="de-DE" b="1"/>
          </a:p>
        </p:txBody>
      </p:sp>
      <p:grpSp>
        <p:nvGrpSpPr>
          <p:cNvPr id="12" name="Gruppieren 11"/>
          <p:cNvGrpSpPr/>
          <p:nvPr/>
        </p:nvGrpSpPr>
        <p:grpSpPr>
          <a:xfrm>
            <a:off x="1112407" y="836712"/>
            <a:ext cx="7300333" cy="894848"/>
            <a:chOff x="556398" y="2629841"/>
            <a:chExt cx="7300333" cy="894848"/>
          </a:xfrm>
        </p:grpSpPr>
        <p:pic>
          <p:nvPicPr>
            <p:cNvPr id="13" name="Picture 2" descr="C:\Users\k204210\AppData\Local\Microsoft\Windows\INetCache\IE\GFPIE52N\Homo-Mobile[1]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635" r="19865" b="6583"/>
            <a:stretch/>
          </p:blipFill>
          <p:spPr bwMode="auto">
            <a:xfrm>
              <a:off x="2462597" y="2629841"/>
              <a:ext cx="2443805" cy="894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feld 13"/>
            <p:cNvSpPr txBox="1"/>
            <p:nvPr/>
          </p:nvSpPr>
          <p:spPr>
            <a:xfrm>
              <a:off x="556398" y="2878358"/>
              <a:ext cx="15920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mtClean="0">
                  <a:latin typeface="Mistral" panose="03090702030407020403" pitchFamily="66" charset="0"/>
                </a:rPr>
                <a:t>Von der Modell-variablen..</a:t>
              </a:r>
              <a:endParaRPr lang="de-DE">
                <a:latin typeface="Mistral" panose="03090702030407020403" pitchFamily="66" charset="0"/>
              </a:endParaRPr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5282949" y="3016858"/>
              <a:ext cx="25737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mtClean="0">
                  <a:latin typeface="Mistral" panose="03090702030407020403" pitchFamily="66" charset="0"/>
                </a:rPr>
                <a:t>.. zur CMOR Variablen</a:t>
              </a:r>
              <a:endParaRPr lang="de-DE">
                <a:latin typeface="Mistral" panose="03090702030407020403" pitchFamily="66" charset="0"/>
              </a:endParaRPr>
            </a:p>
          </p:txBody>
        </p:sp>
      </p:grpSp>
      <p:sp>
        <p:nvSpPr>
          <p:cNvPr id="16" name="Pfeil nach rechts 15"/>
          <p:cNvSpPr/>
          <p:nvPr/>
        </p:nvSpPr>
        <p:spPr>
          <a:xfrm>
            <a:off x="4165352" y="1731560"/>
            <a:ext cx="1194443" cy="52326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err="1" smtClean="0"/>
              <a:t>mapping</a:t>
            </a:r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755577" y="2996952"/>
            <a:ext cx="7416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Fall 3, </a:t>
            </a:r>
            <a:r>
              <a:rPr lang="de-DE" err="1" smtClean="0"/>
              <a:t>usecases</a:t>
            </a:r>
            <a:r>
              <a:rPr lang="de-DE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/>
              <a:t>Eine Mapping-Tabelle eignet sich zur Konvertierung des gewünschten Modelloutputs, die Namen der Modellvariablen weichen jedoch von den dort eingetragenen ab.</a:t>
            </a:r>
          </a:p>
          <a:p>
            <a:r>
              <a:rPr lang="de-DE" smtClean="0">
                <a:sym typeface="Wingdings" panose="05000000000000000000" pitchFamily="2" charset="2"/>
              </a:rPr>
              <a:t> Kombiniertes Mapping mit Tabelle und über die </a:t>
            </a:r>
            <a:r>
              <a:rPr lang="de-DE" err="1" smtClean="0">
                <a:sym typeface="Wingdings" panose="05000000000000000000" pitchFamily="2" charset="2"/>
              </a:rPr>
              <a:t>Cmdline</a:t>
            </a:r>
            <a:endParaRPr lang="de-DE"/>
          </a:p>
        </p:txBody>
      </p:sp>
      <p:sp>
        <p:nvSpPr>
          <p:cNvPr id="17" name="Textfeld 16"/>
          <p:cNvSpPr txBox="1"/>
          <p:nvPr/>
        </p:nvSpPr>
        <p:spPr>
          <a:xfrm>
            <a:off x="1112407" y="2412341"/>
            <a:ext cx="6664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err="1" smtClean="0">
                <a:latin typeface="Courier" pitchFamily="49" charset="0"/>
              </a:rPr>
              <a:t>cdo</a:t>
            </a:r>
            <a:r>
              <a:rPr lang="de-DE" smtClean="0">
                <a:latin typeface="Courier" pitchFamily="49" charset="0"/>
              </a:rPr>
              <a:t> </a:t>
            </a:r>
            <a:r>
              <a:rPr lang="de-DE" err="1" smtClean="0">
                <a:latin typeface="Courier" pitchFamily="49" charset="0"/>
              </a:rPr>
              <a:t>cmor,Amon,cn</a:t>
            </a:r>
            <a:r>
              <a:rPr lang="de-DE" smtClean="0">
                <a:latin typeface="Courier" pitchFamily="49" charset="0"/>
              </a:rPr>
              <a:t>=</a:t>
            </a:r>
            <a:r>
              <a:rPr lang="de-DE" err="1" smtClean="0">
                <a:latin typeface="Courier" pitchFamily="49" charset="0"/>
              </a:rPr>
              <a:t>tas,mt</a:t>
            </a:r>
            <a:r>
              <a:rPr lang="de-DE" smtClean="0">
                <a:latin typeface="Courier" pitchFamily="49" charset="0"/>
              </a:rPr>
              <a:t>=</a:t>
            </a:r>
            <a:r>
              <a:rPr lang="de-DE" err="1" smtClean="0">
                <a:latin typeface="Courier" pitchFamily="49" charset="0"/>
              </a:rPr>
              <a:t>maptabfile,n</a:t>
            </a:r>
            <a:r>
              <a:rPr lang="de-DE" smtClean="0">
                <a:latin typeface="Courier" pitchFamily="49" charset="0"/>
              </a:rPr>
              <a:t>=t2m </a:t>
            </a:r>
            <a:r>
              <a:rPr lang="de-DE" err="1" smtClean="0">
                <a:latin typeface="Courier" pitchFamily="49" charset="0"/>
              </a:rPr>
              <a:t>Infile</a:t>
            </a:r>
            <a:endParaRPr lang="de-DE">
              <a:latin typeface="Courier" pitchFamily="49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827584" y="5013176"/>
            <a:ext cx="36792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/>
              <a:t>Einstieg in die </a:t>
            </a:r>
            <a:r>
              <a:rPr lang="de-DE" err="1" smtClean="0">
                <a:latin typeface="Courier" pitchFamily="49" charset="0"/>
              </a:rPr>
              <a:t>mt</a:t>
            </a:r>
            <a:r>
              <a:rPr lang="de-DE" smtClean="0"/>
              <a:t> über </a:t>
            </a:r>
            <a:r>
              <a:rPr lang="de-DE" err="1" smtClean="0">
                <a:latin typeface="Courier" pitchFamily="49" charset="0"/>
              </a:rPr>
              <a:t>cn</a:t>
            </a:r>
            <a:endParaRPr lang="de-DE" smtClean="0">
              <a:latin typeface="Courier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/>
              <a:t>Auswahl der </a:t>
            </a:r>
            <a:r>
              <a:rPr lang="de-DE" err="1" smtClean="0"/>
              <a:t>Infilevariable</a:t>
            </a:r>
            <a:r>
              <a:rPr lang="de-DE" smtClean="0"/>
              <a:t> über </a:t>
            </a:r>
            <a:r>
              <a:rPr lang="de-DE" smtClean="0">
                <a:latin typeface="Courier" pitchFamily="49" charset="0"/>
              </a:rPr>
              <a:t>n</a:t>
            </a:r>
            <a:endParaRPr lang="de-DE">
              <a:latin typeface="Courier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23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53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8" name="Textfeld 7"/>
          <p:cNvSpPr txBox="1"/>
          <p:nvPr/>
        </p:nvSpPr>
        <p:spPr>
          <a:xfrm>
            <a:off x="2566996" y="398076"/>
            <a:ext cx="4010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/>
              <a:t>Projektabhängiger Check von Attributen</a:t>
            </a:r>
            <a:endParaRPr lang="de-DE" b="1"/>
          </a:p>
        </p:txBody>
      </p:sp>
      <p:sp>
        <p:nvSpPr>
          <p:cNvPr id="10" name="Textfeld 9"/>
          <p:cNvSpPr txBox="1"/>
          <p:nvPr/>
        </p:nvSpPr>
        <p:spPr>
          <a:xfrm>
            <a:off x="1475656" y="3969805"/>
            <a:ext cx="61926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Hilfestellung: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/>
              <a:t>Formular für CMOR-akzeptables </a:t>
            </a:r>
            <a:r>
              <a:rPr lang="de-DE"/>
              <a:t>D</a:t>
            </a:r>
            <a:r>
              <a:rPr lang="de-DE" smtClean="0"/>
              <a:t>ataset</a:t>
            </a:r>
            <a:endParaRPr lang="de-DE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/>
              <a:t>„</a:t>
            </a:r>
            <a:r>
              <a:rPr lang="de-DE" err="1" smtClean="0"/>
              <a:t>branch_time_in_parent</a:t>
            </a:r>
            <a:r>
              <a:rPr lang="de-DE" smtClean="0"/>
              <a:t>“ und „</a:t>
            </a:r>
            <a:r>
              <a:rPr lang="de-DE" err="1" smtClean="0"/>
              <a:t>branch_time_in_child</a:t>
            </a:r>
            <a:r>
              <a:rPr lang="de-DE" smtClean="0"/>
              <a:t>“ werden aus dem Anfangsdatum und </a:t>
            </a:r>
            <a:r>
              <a:rPr lang="de-DE" err="1" smtClean="0"/>
              <a:t>Branch</a:t>
            </a:r>
            <a:r>
              <a:rPr lang="de-DE" smtClean="0"/>
              <a:t>-datum des </a:t>
            </a:r>
            <a:r>
              <a:rPr lang="de-DE" err="1" smtClean="0"/>
              <a:t>parent</a:t>
            </a:r>
            <a:r>
              <a:rPr lang="de-DE" smtClean="0"/>
              <a:t>-Experiments berechnet.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3882073" y="5439907"/>
            <a:ext cx="52437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>
                <a:latin typeface="Courier" pitchFamily="49" charset="0"/>
              </a:rPr>
              <a:t>„CV“:{</a:t>
            </a:r>
          </a:p>
          <a:p>
            <a:r>
              <a:rPr lang="de-DE">
                <a:latin typeface="Courier" pitchFamily="49" charset="0"/>
              </a:rPr>
              <a:t>	</a:t>
            </a:r>
            <a:r>
              <a:rPr lang="de-DE" smtClean="0">
                <a:latin typeface="Courier" pitchFamily="49" charset="0"/>
              </a:rPr>
              <a:t>„</a:t>
            </a:r>
            <a:r>
              <a:rPr lang="de-DE" err="1" smtClean="0">
                <a:latin typeface="Courier" pitchFamily="49" charset="0"/>
              </a:rPr>
              <a:t>required_global_attributes</a:t>
            </a:r>
            <a:r>
              <a:rPr lang="de-DE" smtClean="0">
                <a:latin typeface="Courier" pitchFamily="49" charset="0"/>
              </a:rPr>
              <a:t>“:[</a:t>
            </a:r>
          </a:p>
          <a:p>
            <a:r>
              <a:rPr lang="de-DE">
                <a:latin typeface="Courier" pitchFamily="49" charset="0"/>
              </a:rPr>
              <a:t>	</a:t>
            </a:r>
            <a:r>
              <a:rPr lang="de-DE" smtClean="0">
                <a:latin typeface="Courier" pitchFamily="49" charset="0"/>
              </a:rPr>
              <a:t>	„</a:t>
            </a:r>
            <a:r>
              <a:rPr lang="de-DE" err="1" smtClean="0">
                <a:latin typeface="Courier" pitchFamily="49" charset="0"/>
              </a:rPr>
              <a:t>Conventions</a:t>
            </a:r>
            <a:r>
              <a:rPr lang="de-DE" smtClean="0">
                <a:latin typeface="Courier" pitchFamily="49" charset="0"/>
              </a:rPr>
              <a:t>“,</a:t>
            </a:r>
            <a:endParaRPr lang="de-DE">
              <a:latin typeface="Courier" pitchFamily="49" charset="0"/>
            </a:endParaRPr>
          </a:p>
        </p:txBody>
      </p:sp>
      <p:grpSp>
        <p:nvGrpSpPr>
          <p:cNvPr id="12" name="Gruppieren 11"/>
          <p:cNvGrpSpPr/>
          <p:nvPr/>
        </p:nvGrpSpPr>
        <p:grpSpPr>
          <a:xfrm>
            <a:off x="165632" y="356364"/>
            <a:ext cx="1667619" cy="1667619"/>
            <a:chOff x="6619371" y="3315711"/>
            <a:chExt cx="1667619" cy="1667619"/>
          </a:xfrm>
        </p:grpSpPr>
        <p:sp>
          <p:nvSpPr>
            <p:cNvPr id="13" name="Ellipse 12"/>
            <p:cNvSpPr/>
            <p:nvPr/>
          </p:nvSpPr>
          <p:spPr>
            <a:xfrm>
              <a:off x="6619371" y="3315711"/>
              <a:ext cx="1667619" cy="166761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Ellipse 4"/>
            <p:cNvSpPr/>
            <p:nvPr/>
          </p:nvSpPr>
          <p:spPr>
            <a:xfrm>
              <a:off x="6775112" y="3559928"/>
              <a:ext cx="1267661" cy="1179185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smtClean="0"/>
                <a:t>Project </a:t>
              </a:r>
              <a:r>
                <a:rPr lang="de-DE" sz="2000" kern="1200" err="1" smtClean="0"/>
                <a:t>dependent</a:t>
              </a:r>
              <a:r>
                <a:rPr lang="de-DE" sz="2000" kern="1200" smtClean="0"/>
                <a:t> </a:t>
              </a:r>
              <a:r>
                <a:rPr lang="de-DE" sz="2000" smtClean="0"/>
                <a:t>check </a:t>
              </a:r>
              <a:r>
                <a:rPr lang="de-DE" sz="2000" err="1" smtClean="0"/>
                <a:t>of</a:t>
              </a:r>
              <a:r>
                <a:rPr lang="de-DE" sz="2000" kern="1200" smtClean="0"/>
                <a:t> </a:t>
              </a:r>
              <a:r>
                <a:rPr lang="de-DE" sz="2000" kern="1200" err="1" smtClean="0"/>
                <a:t>attributes</a:t>
              </a:r>
              <a:endParaRPr lang="de-DE" sz="2000" kern="1200"/>
            </a:p>
          </p:txBody>
        </p:sp>
      </p:grp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489784"/>
              </p:ext>
            </p:extLst>
          </p:nvPr>
        </p:nvGraphicFramePr>
        <p:xfrm>
          <a:off x="1524000" y="1340768"/>
          <a:ext cx="6096000" cy="238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de-DE" smtClean="0"/>
                        <a:t>CMIP5/CMOR2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CMIP6/CMOR3</a:t>
                      </a:r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mtClean="0"/>
                        <a:t>In</a:t>
                      </a:r>
                      <a:r>
                        <a:rPr lang="de-DE" baseline="0" smtClean="0"/>
                        <a:t> der Funktion </a:t>
                      </a:r>
                      <a:r>
                        <a:rPr lang="de-DE" baseline="0" err="1" smtClean="0">
                          <a:latin typeface="Courier" pitchFamily="49" charset="0"/>
                        </a:rPr>
                        <a:t>cmor_dataset</a:t>
                      </a:r>
                      <a:r>
                        <a:rPr lang="de-DE" baseline="0" smtClean="0"/>
                        <a:t> werden alle notwendigen Attribute übergeben. Deshalb können diese</a:t>
                      </a:r>
                      <a:r>
                        <a:rPr lang="de-DE" smtClean="0"/>
                        <a:t> überprüft</a:t>
                      </a:r>
                      <a:r>
                        <a:rPr lang="de-DE" baseline="0" smtClean="0"/>
                        <a:t> </a:t>
                      </a:r>
                      <a:r>
                        <a:rPr lang="de-DE" smtClean="0"/>
                        <a:t>werden, bevor ein Datensatz eingelesen oder CMOR aufgerufen wird. 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CMOR3 ermöglicht</a:t>
                      </a:r>
                      <a:r>
                        <a:rPr lang="de-DE" baseline="0" smtClean="0"/>
                        <a:t> notwendige Attribute „selbst“ in</a:t>
                      </a:r>
                      <a:r>
                        <a:rPr lang="de-DE" smtClean="0"/>
                        <a:t> einer CMIP6_CV.json</a:t>
                      </a:r>
                      <a:r>
                        <a:rPr lang="de-DE" baseline="0" smtClean="0"/>
                        <a:t> zu definieren. </a:t>
                      </a:r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712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54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678736"/>
              </p:ext>
            </p:extLst>
          </p:nvPr>
        </p:nvGraphicFramePr>
        <p:xfrm>
          <a:off x="1118701" y="620688"/>
          <a:ext cx="6906599" cy="564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2200"/>
                <a:gridCol w="2026671"/>
                <a:gridCol w="2577728"/>
              </a:tblGrid>
              <a:tr h="370840">
                <a:tc>
                  <a:txBody>
                    <a:bodyPr/>
                    <a:lstStyle/>
                    <a:p>
                      <a:r>
                        <a:rPr lang="de-DE" smtClean="0"/>
                        <a:t>CMIP6 Attribute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CMIP5 Äquivalent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Beispielwert (CMIP6)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Conventions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CF-1.7 CMIP-6.0</a:t>
                      </a:r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activity_id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CMIP</a:t>
                      </a:r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creation_date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data_specs_version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01.00.11</a:t>
                      </a:r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experiment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pre-industrial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control</a:t>
                      </a:r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b="1" smtClean="0"/>
                        <a:t>„</a:t>
                      </a:r>
                      <a:r>
                        <a:rPr lang="de-DE" b="1" err="1" smtClean="0"/>
                        <a:t>experiment_id</a:t>
                      </a:r>
                      <a:r>
                        <a:rPr lang="de-DE" b="1" smtClean="0"/>
                        <a:t>“</a:t>
                      </a:r>
                      <a:endParaRPr lang="de-DE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piControl</a:t>
                      </a:r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forcing_index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1</a:t>
                      </a:r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frequency</a:t>
                      </a:r>
                      <a:r>
                        <a:rPr lang="de-DE" smtClean="0"/>
                        <a:t>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mon</a:t>
                      </a:r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further_info_url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smtClean="0"/>
                        <a:t>http://furtherinfo.es-doc.org/bspwert</a:t>
                      </a:r>
                      <a:endParaRPr lang="de-DE" sz="12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grid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grid_label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gr</a:t>
                      </a:r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initialization_index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1</a:t>
                      </a:r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institution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smtClean="0"/>
                        <a:t>Max Planck</a:t>
                      </a:r>
                      <a:r>
                        <a:rPr lang="de-DE" sz="1200" baseline="0" smtClean="0"/>
                        <a:t> Institute </a:t>
                      </a:r>
                      <a:r>
                        <a:rPr lang="de-DE" sz="1200" baseline="0" err="1" smtClean="0"/>
                        <a:t>for</a:t>
                      </a:r>
                      <a:r>
                        <a:rPr lang="de-DE" sz="1200" baseline="0" smtClean="0"/>
                        <a:t> </a:t>
                      </a:r>
                      <a:r>
                        <a:rPr lang="de-DE" sz="1200" baseline="0" err="1" smtClean="0"/>
                        <a:t>Meteorology</a:t>
                      </a:r>
                      <a:r>
                        <a:rPr lang="de-DE" sz="1200" baseline="0" smtClean="0"/>
                        <a:t>, Hamburg 20146, Germany</a:t>
                      </a:r>
                      <a:endParaRPr lang="de-DE" sz="12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b="1" smtClean="0"/>
                        <a:t>„</a:t>
                      </a:r>
                      <a:r>
                        <a:rPr lang="de-DE" b="1" err="1" smtClean="0"/>
                        <a:t>institution_id</a:t>
                      </a:r>
                      <a:r>
                        <a:rPr lang="de-DE" b="1" smtClean="0"/>
                        <a:t> “</a:t>
                      </a:r>
                      <a:endParaRPr lang="de-DE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MPI-M</a:t>
                      </a:r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108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55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935850"/>
              </p:ext>
            </p:extLst>
          </p:nvPr>
        </p:nvGraphicFramePr>
        <p:xfrm>
          <a:off x="1129117" y="620688"/>
          <a:ext cx="6885766" cy="4836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2763"/>
                <a:gridCol w="1656184"/>
                <a:gridCol w="2866819"/>
              </a:tblGrid>
              <a:tr h="497822">
                <a:tc>
                  <a:txBody>
                    <a:bodyPr/>
                    <a:lstStyle/>
                    <a:p>
                      <a:r>
                        <a:rPr lang="de-DE" smtClean="0"/>
                        <a:t>CMIP6 Attribute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CMIP5</a:t>
                      </a:r>
                      <a:r>
                        <a:rPr lang="de-DE" baseline="0" smtClean="0"/>
                        <a:t> Äquivalent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Beispielwert (CMIP6)</a:t>
                      </a:r>
                    </a:p>
                  </a:txBody>
                  <a:tcPr/>
                </a:tc>
              </a:tr>
              <a:tr h="28447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license</a:t>
                      </a:r>
                      <a:r>
                        <a:rPr lang="de-DE" smtClean="0"/>
                        <a:t> 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i="1" smtClean="0"/>
                        <a:t>langer String</a:t>
                      </a:r>
                      <a:endParaRPr lang="de-DE" i="1"/>
                    </a:p>
                  </a:txBody>
                  <a:tcPr/>
                </a:tc>
              </a:tr>
              <a:tr h="28447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mip_era</a:t>
                      </a:r>
                      <a:r>
                        <a:rPr lang="de-DE" smtClean="0"/>
                        <a:t> 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CMIP6</a:t>
                      </a:r>
                      <a:endParaRPr lang="de-DE"/>
                    </a:p>
                  </a:txBody>
                  <a:tcPr/>
                </a:tc>
              </a:tr>
              <a:tr h="497822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nominal_resolution</a:t>
                      </a:r>
                      <a:r>
                        <a:rPr lang="de-DE" smtClean="0"/>
                        <a:t> 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1km</a:t>
                      </a:r>
                      <a:endParaRPr lang="de-DE"/>
                    </a:p>
                  </a:txBody>
                  <a:tcPr/>
                </a:tc>
              </a:tr>
              <a:tr h="28447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physics_index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1</a:t>
                      </a:r>
                      <a:endParaRPr lang="de-DE"/>
                    </a:p>
                  </a:txBody>
                  <a:tcPr/>
                </a:tc>
              </a:tr>
              <a:tr h="28447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product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model-output</a:t>
                      </a:r>
                      <a:endParaRPr lang="de-DE"/>
                    </a:p>
                  </a:txBody>
                  <a:tcPr/>
                </a:tc>
              </a:tr>
              <a:tr h="4978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realization_index</a:t>
                      </a:r>
                      <a:r>
                        <a:rPr lang="de-DE" smtClean="0"/>
                        <a:t> 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mon</a:t>
                      </a:r>
                      <a:endParaRPr lang="de-DE"/>
                    </a:p>
                  </a:txBody>
                  <a:tcPr/>
                </a:tc>
              </a:tr>
              <a:tr h="28447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realm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err="1" smtClean="0"/>
                        <a:t>atmos</a:t>
                      </a:r>
                      <a:endParaRPr lang="de-DE" sz="1800"/>
                    </a:p>
                  </a:txBody>
                  <a:tcPr/>
                </a:tc>
              </a:tr>
              <a:tr h="355587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source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smtClean="0"/>
                        <a:t>MPIESM1.2-HR (2017):</a:t>
                      </a:r>
                      <a:r>
                        <a:rPr lang="de-DE" sz="1200" baseline="0" smtClean="0"/>
                        <a:t> </a:t>
                      </a:r>
                      <a:r>
                        <a:rPr lang="de-DE" sz="1200" baseline="0" err="1" smtClean="0"/>
                        <a:t>atmos</a:t>
                      </a:r>
                      <a:r>
                        <a:rPr lang="de-DE" sz="1200" baseline="0" smtClean="0"/>
                        <a:t>: ECHAM6.3 (</a:t>
                      </a:r>
                      <a:r>
                        <a:rPr lang="de-DE" sz="1200" baseline="0" err="1" smtClean="0"/>
                        <a:t>spectral</a:t>
                      </a:r>
                      <a:r>
                        <a:rPr lang="de-DE" sz="1200" baseline="0" smtClean="0"/>
                        <a:t> T127; 384 x 192 </a:t>
                      </a:r>
                      <a:r>
                        <a:rPr lang="de-DE" sz="1200" baseline="0" err="1" smtClean="0"/>
                        <a:t>longitude</a:t>
                      </a:r>
                      <a:r>
                        <a:rPr lang="de-DE" sz="1200" baseline="0" smtClean="0"/>
                        <a:t>/</a:t>
                      </a:r>
                      <a:r>
                        <a:rPr lang="de-DE" sz="1200" baseline="0" err="1" smtClean="0"/>
                        <a:t>latitude</a:t>
                      </a:r>
                      <a:r>
                        <a:rPr lang="de-DE" sz="1200" baseline="0" smtClean="0"/>
                        <a:t>;…)</a:t>
                      </a:r>
                      <a:endParaRPr lang="de-DE" sz="1200"/>
                    </a:p>
                  </a:txBody>
                  <a:tcPr/>
                </a:tc>
              </a:tr>
              <a:tr h="284470">
                <a:tc>
                  <a:txBody>
                    <a:bodyPr/>
                    <a:lstStyle/>
                    <a:p>
                      <a:r>
                        <a:rPr lang="de-DE" b="1" smtClean="0"/>
                        <a:t>„</a:t>
                      </a:r>
                      <a:r>
                        <a:rPr lang="de-DE" b="1" err="1" smtClean="0"/>
                        <a:t>source_id</a:t>
                      </a:r>
                      <a:r>
                        <a:rPr lang="de-DE" b="1" smtClean="0"/>
                        <a:t>“</a:t>
                      </a:r>
                      <a:endParaRPr lang="de-DE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MPIESM-1-2-HR</a:t>
                      </a:r>
                      <a:endParaRPr lang="de-DE"/>
                    </a:p>
                  </a:txBody>
                  <a:tcPr/>
                </a:tc>
              </a:tr>
              <a:tr h="28447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source_type</a:t>
                      </a:r>
                      <a:r>
                        <a:rPr lang="de-DE" smtClean="0"/>
                        <a:t> 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ESM</a:t>
                      </a:r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246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56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763135"/>
              </p:ext>
            </p:extLst>
          </p:nvPr>
        </p:nvGraphicFramePr>
        <p:xfrm>
          <a:off x="1129117" y="620688"/>
          <a:ext cx="6885766" cy="3464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5680"/>
                <a:gridCol w="2093267"/>
                <a:gridCol w="2866819"/>
              </a:tblGrid>
              <a:tr h="497822">
                <a:tc>
                  <a:txBody>
                    <a:bodyPr/>
                    <a:lstStyle/>
                    <a:p>
                      <a:r>
                        <a:rPr lang="de-DE" smtClean="0"/>
                        <a:t>CMIP6 Attribute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CMIP5</a:t>
                      </a:r>
                      <a:r>
                        <a:rPr lang="de-DE" baseline="0" smtClean="0"/>
                        <a:t> Äquivalent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Beispielwert (CMIP6)</a:t>
                      </a:r>
                    </a:p>
                  </a:txBody>
                  <a:tcPr/>
                </a:tc>
              </a:tr>
              <a:tr h="28447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source_type</a:t>
                      </a:r>
                      <a:r>
                        <a:rPr lang="de-DE" smtClean="0"/>
                        <a:t> 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ESM</a:t>
                      </a:r>
                      <a:endParaRPr lang="de-DE"/>
                    </a:p>
                  </a:txBody>
                  <a:tcPr/>
                </a:tc>
              </a:tr>
              <a:tr h="497822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sub_experiment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none</a:t>
                      </a:r>
                      <a:endParaRPr lang="de-DE"/>
                    </a:p>
                  </a:txBody>
                  <a:tcPr/>
                </a:tc>
              </a:tr>
              <a:tr h="497822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sub_experiment_id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none</a:t>
                      </a:r>
                      <a:endParaRPr lang="de-DE"/>
                    </a:p>
                  </a:txBody>
                  <a:tcPr/>
                </a:tc>
              </a:tr>
              <a:tr h="28447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table_id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Amon</a:t>
                      </a:r>
                      <a:endParaRPr lang="de-DE"/>
                    </a:p>
                  </a:txBody>
                  <a:tcPr/>
                </a:tc>
              </a:tr>
              <a:tr h="28447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tracking_id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hdl:21.14100…</a:t>
                      </a:r>
                      <a:endParaRPr lang="de-DE"/>
                    </a:p>
                  </a:txBody>
                  <a:tcPr/>
                </a:tc>
              </a:tr>
              <a:tr h="28447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variable_id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tas</a:t>
                      </a:r>
                      <a:endParaRPr lang="de-DE"/>
                    </a:p>
                  </a:txBody>
                  <a:tcPr/>
                </a:tc>
              </a:tr>
              <a:tr h="284470">
                <a:tc>
                  <a:txBody>
                    <a:bodyPr/>
                    <a:lstStyle/>
                    <a:p>
                      <a:r>
                        <a:rPr lang="de-DE" smtClean="0"/>
                        <a:t>„</a:t>
                      </a:r>
                      <a:r>
                        <a:rPr lang="de-DE" err="1" smtClean="0"/>
                        <a:t>variant_label</a:t>
                      </a:r>
                      <a:r>
                        <a:rPr lang="de-DE" smtClean="0"/>
                        <a:t>“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r1i1p1f1</a:t>
                      </a:r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740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6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pSp>
        <p:nvGrpSpPr>
          <p:cNvPr id="4" name="Gruppieren 3"/>
          <p:cNvGrpSpPr/>
          <p:nvPr/>
        </p:nvGrpSpPr>
        <p:grpSpPr>
          <a:xfrm>
            <a:off x="2289783" y="2571024"/>
            <a:ext cx="4564433" cy="3882312"/>
            <a:chOff x="819093" y="1426768"/>
            <a:chExt cx="3802026" cy="3802026"/>
          </a:xfrm>
        </p:grpSpPr>
        <p:grpSp>
          <p:nvGrpSpPr>
            <p:cNvPr id="5" name="Gruppieren 4"/>
            <p:cNvGrpSpPr/>
            <p:nvPr/>
          </p:nvGrpSpPr>
          <p:grpSpPr>
            <a:xfrm>
              <a:off x="819093" y="1426768"/>
              <a:ext cx="3802026" cy="3802026"/>
              <a:chOff x="22515" y="1035257"/>
              <a:chExt cx="3802026" cy="3802026"/>
            </a:xfrm>
          </p:grpSpPr>
          <p:pic>
            <p:nvPicPr>
              <p:cNvPr id="7" name="Picture 2" descr="C:\Users\k204210\AppData\Local\Microsoft\Windows\INetCache\IE\PTRGSDI8\Note_with_paperclip_nicu_01.svg[1]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515" y="1035257"/>
                <a:ext cx="3802026" cy="38020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" name="Textfeld 7"/>
              <p:cNvSpPr txBox="1"/>
              <p:nvPr/>
            </p:nvSpPr>
            <p:spPr>
              <a:xfrm>
                <a:off x="1425322" y="1986823"/>
                <a:ext cx="2137412" cy="26222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de-DE" sz="2400" b="1" dirty="0" smtClean="0">
                  <a:latin typeface="+mj-lt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de-DE" sz="2400" dirty="0" smtClean="0">
                    <a:latin typeface="Mistral" panose="03090702030407020403" pitchFamily="66" charset="0"/>
                  </a:rPr>
                  <a:t>CMOR </a:t>
                </a:r>
                <a:r>
                  <a:rPr lang="de-DE" sz="2400" dirty="0" err="1" smtClean="0">
                    <a:latin typeface="Mistral" panose="03090702030407020403" pitchFamily="66" charset="0"/>
                  </a:rPr>
                  <a:t>ensures</a:t>
                </a:r>
                <a:r>
                  <a:rPr lang="de-DE" sz="2400" dirty="0" smtClean="0">
                    <a:latin typeface="Mistral" panose="03090702030407020403" pitchFamily="66" charset="0"/>
                  </a:rPr>
                  <a:t> </a:t>
                </a:r>
                <a:r>
                  <a:rPr lang="de-DE" sz="2400" dirty="0" err="1" smtClean="0">
                    <a:latin typeface="Mistral" panose="03090702030407020403" pitchFamily="66" charset="0"/>
                  </a:rPr>
                  <a:t>that</a:t>
                </a:r>
                <a:r>
                  <a:rPr lang="de-DE" sz="2400" dirty="0" smtClean="0">
                    <a:latin typeface="Mistral" panose="03090702030407020403" pitchFamily="66" charset="0"/>
                  </a:rPr>
                  <a:t> </a:t>
                </a:r>
                <a:r>
                  <a:rPr lang="de-DE" sz="2400" dirty="0" err="1" smtClean="0">
                    <a:latin typeface="Mistral" panose="03090702030407020403" pitchFamily="66" charset="0"/>
                  </a:rPr>
                  <a:t>output</a:t>
                </a:r>
                <a:r>
                  <a:rPr lang="de-DE" sz="2400" dirty="0" smtClean="0">
                    <a:latin typeface="Mistral" panose="03090702030407020403" pitchFamily="66" charset="0"/>
                  </a:rPr>
                  <a:t> </a:t>
                </a:r>
                <a:r>
                  <a:rPr lang="de-DE" sz="2400" dirty="0" err="1" smtClean="0">
                    <a:latin typeface="Mistral" panose="03090702030407020403" pitchFamily="66" charset="0"/>
                  </a:rPr>
                  <a:t>is</a:t>
                </a:r>
                <a:r>
                  <a:rPr lang="de-DE" sz="2400" dirty="0" smtClean="0">
                    <a:latin typeface="Mistral" panose="03090702030407020403" pitchFamily="66" charset="0"/>
                  </a:rPr>
                  <a:t> CMIP </a:t>
                </a:r>
                <a:r>
                  <a:rPr lang="de-DE" sz="2400" dirty="0" err="1" smtClean="0">
                    <a:latin typeface="Mistral" panose="03090702030407020403" pitchFamily="66" charset="0"/>
                  </a:rPr>
                  <a:t>compliant</a:t>
                </a:r>
                <a:endParaRPr lang="de-DE" sz="2400" dirty="0" smtClean="0">
                  <a:latin typeface="Mistral" panose="03090702030407020403" pitchFamily="66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de-DE" sz="2400" dirty="0" err="1" smtClean="0">
                    <a:latin typeface="Mistral" panose="03090702030407020403" pitchFamily="66" charset="0"/>
                  </a:rPr>
                  <a:t>Without</a:t>
                </a:r>
                <a:r>
                  <a:rPr lang="de-DE" sz="2400" dirty="0">
                    <a:latin typeface="Mistral" panose="03090702030407020403" pitchFamily="66" charset="0"/>
                  </a:rPr>
                  <a:t> </a:t>
                </a:r>
                <a:r>
                  <a:rPr lang="de-DE" sz="2400" dirty="0" smtClean="0">
                    <a:latin typeface="Mistral" panose="03090702030407020403" pitchFamily="66" charset="0"/>
                  </a:rPr>
                  <a:t/>
                </a:r>
                <a:br>
                  <a:rPr lang="de-DE" sz="2400" dirty="0" smtClean="0">
                    <a:latin typeface="Mistral" panose="03090702030407020403" pitchFamily="66" charset="0"/>
                  </a:rPr>
                </a:br>
                <a:r>
                  <a:rPr lang="de-DE" sz="2400" dirty="0" smtClean="0">
                    <a:latin typeface="Mistral" panose="03090702030407020403" pitchFamily="66" charset="0"/>
                  </a:rPr>
                  <a:t>CMIP </a:t>
                </a:r>
                <a:r>
                  <a:rPr lang="de-DE" sz="2400" dirty="0" err="1" smtClean="0">
                    <a:latin typeface="Mistral" panose="03090702030407020403" pitchFamily="66" charset="0"/>
                  </a:rPr>
                  <a:t>standard</a:t>
                </a:r>
                <a:r>
                  <a:rPr lang="de-DE" sz="2400" dirty="0" smtClean="0">
                    <a:latin typeface="Mistral" panose="03090702030407020403" pitchFamily="66" charset="0"/>
                  </a:rPr>
                  <a:t> </a:t>
                </a:r>
                <a:r>
                  <a:rPr lang="de-DE" sz="2400" dirty="0" err="1" smtClean="0">
                    <a:latin typeface="Mistral" panose="03090702030407020403" pitchFamily="66" charset="0"/>
                  </a:rPr>
                  <a:t>no</a:t>
                </a:r>
                <a:r>
                  <a:rPr lang="de-DE" sz="2400" dirty="0" smtClean="0">
                    <a:latin typeface="Mistral" panose="03090702030407020403" pitchFamily="66" charset="0"/>
                  </a:rPr>
                  <a:t> ESGF </a:t>
                </a:r>
                <a:r>
                  <a:rPr lang="de-DE" sz="2400" dirty="0" err="1" smtClean="0">
                    <a:latin typeface="Mistral" panose="03090702030407020403" pitchFamily="66" charset="0"/>
                  </a:rPr>
                  <a:t>publication</a:t>
                </a:r>
                <a:endParaRPr lang="de-DE" sz="2400" dirty="0" smtClean="0">
                  <a:latin typeface="Mistral" panose="03090702030407020403" pitchFamily="66" charset="0"/>
                </a:endParaRPr>
              </a:p>
            </p:txBody>
          </p:sp>
        </p:grpSp>
        <p:pic>
          <p:nvPicPr>
            <p:cNvPr id="6" name="Picture 3" descr="C:\Users\k204210\AppData\Local\Microsoft\Windows\INetCache\IE\V4AUDSOC\smiley-311701_640[1]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9332" y="3887845"/>
              <a:ext cx="882212" cy="8877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uppieren 14"/>
          <p:cNvGrpSpPr/>
          <p:nvPr/>
        </p:nvGrpSpPr>
        <p:grpSpPr>
          <a:xfrm>
            <a:off x="3217287" y="631608"/>
            <a:ext cx="2709427" cy="547200"/>
            <a:chOff x="3091526" y="553626"/>
            <a:chExt cx="2709427" cy="547200"/>
          </a:xfrm>
        </p:grpSpPr>
        <p:sp>
          <p:nvSpPr>
            <p:cNvPr id="19" name="Rechteck 18"/>
            <p:cNvSpPr/>
            <p:nvPr/>
          </p:nvSpPr>
          <p:spPr>
            <a:xfrm>
              <a:off x="3091526" y="553626"/>
              <a:ext cx="2709427" cy="5472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echteck 21"/>
            <p:cNvSpPr/>
            <p:nvPr/>
          </p:nvSpPr>
          <p:spPr>
            <a:xfrm>
              <a:off x="3091526" y="553626"/>
              <a:ext cx="2709427" cy="547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900" kern="1200" smtClean="0"/>
                <a:t>CMOR</a:t>
              </a:r>
              <a:br>
                <a:rPr lang="de-DE" sz="1900" kern="1200" smtClean="0"/>
              </a:br>
              <a:r>
                <a:rPr lang="de-DE" sz="1300" kern="1200" err="1" smtClean="0"/>
                <a:t>Climate</a:t>
              </a:r>
              <a:r>
                <a:rPr lang="de-DE" sz="1300" kern="1200" smtClean="0"/>
                <a:t> Model Output </a:t>
              </a:r>
              <a:r>
                <a:rPr lang="de-DE" sz="1300" kern="1200" err="1" smtClean="0"/>
                <a:t>Rewriter</a:t>
              </a:r>
              <a:endParaRPr lang="de-DE" sz="1300" kern="1200"/>
            </a:p>
          </p:txBody>
        </p:sp>
      </p:grpSp>
      <p:pic>
        <p:nvPicPr>
          <p:cNvPr id="23" name="Picture 2" descr="C:\Users\k204210\AppData\Local\Microsoft\Windows\INetCache\IE\V4AUDSOC\question-mark-1019993_960_720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243" y="1156387"/>
            <a:ext cx="2452246" cy="245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4922336" y="1600250"/>
            <a:ext cx="22972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err="1" smtClean="0"/>
              <a:t>What</a:t>
            </a:r>
            <a:r>
              <a:rPr lang="de-DE" b="1" smtClean="0"/>
              <a:t> </a:t>
            </a:r>
            <a:r>
              <a:rPr lang="de-DE" b="1" err="1" smtClean="0"/>
              <a:t>is</a:t>
            </a:r>
            <a:r>
              <a:rPr lang="de-DE" b="1" smtClean="0"/>
              <a:t> CMOR?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err="1" smtClean="0"/>
              <a:t>Why</a:t>
            </a:r>
            <a:r>
              <a:rPr lang="de-DE" smtClean="0"/>
              <a:t> </a:t>
            </a:r>
            <a:r>
              <a:rPr lang="de-DE" err="1" smtClean="0"/>
              <a:t>no</a:t>
            </a:r>
            <a:r>
              <a:rPr lang="de-DE" smtClean="0"/>
              <a:t> </a:t>
            </a:r>
            <a:r>
              <a:rPr lang="de-DE" err="1" smtClean="0"/>
              <a:t>other</a:t>
            </a:r>
            <a:r>
              <a:rPr lang="de-DE" smtClean="0"/>
              <a:t> </a:t>
            </a:r>
            <a:r>
              <a:rPr lang="de-DE" err="1" smtClean="0"/>
              <a:t>tool</a:t>
            </a:r>
            <a:r>
              <a:rPr lang="de-DE" smtClean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err="1" smtClean="0"/>
              <a:t>Why</a:t>
            </a:r>
            <a:r>
              <a:rPr lang="de-DE" smtClean="0"/>
              <a:t> </a:t>
            </a:r>
            <a:r>
              <a:rPr lang="de-DE" err="1" smtClean="0"/>
              <a:t>cdo</a:t>
            </a:r>
            <a:r>
              <a:rPr lang="de-DE" smtClean="0"/>
              <a:t> </a:t>
            </a:r>
            <a:r>
              <a:rPr lang="de-DE" err="1" smtClean="0"/>
              <a:t>cmor</a:t>
            </a:r>
            <a:r>
              <a:rPr lang="de-DE" smtClean="0"/>
              <a:t>?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026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8"/>
          <p:cNvSpPr txBox="1"/>
          <p:nvPr/>
        </p:nvSpPr>
        <p:spPr>
          <a:xfrm>
            <a:off x="4211960" y="4073686"/>
            <a:ext cx="3254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 smtClean="0"/>
              <a:t>synergies</a:t>
            </a:r>
            <a:endParaRPr lang="de-D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 smtClean="0"/>
              <a:t>Avoid</a:t>
            </a:r>
            <a:r>
              <a:rPr lang="de-DE" dirty="0" smtClean="0"/>
              <a:t> </a:t>
            </a:r>
            <a:r>
              <a:rPr lang="de-DE" dirty="0" err="1" smtClean="0"/>
              <a:t>repeating</a:t>
            </a:r>
            <a:r>
              <a:rPr lang="de-DE" dirty="0" smtClean="0"/>
              <a:t> </a:t>
            </a:r>
            <a:r>
              <a:rPr lang="de-DE" dirty="0" err="1" smtClean="0"/>
              <a:t>work</a:t>
            </a:r>
            <a:endParaRPr lang="de-DE" dirty="0" smtClean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7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grpSp>
        <p:nvGrpSpPr>
          <p:cNvPr id="4" name="Gruppieren 3"/>
          <p:cNvGrpSpPr/>
          <p:nvPr/>
        </p:nvGrpSpPr>
        <p:grpSpPr>
          <a:xfrm>
            <a:off x="2289783" y="2571024"/>
            <a:ext cx="4564433" cy="3882312"/>
            <a:chOff x="819093" y="1426768"/>
            <a:chExt cx="3802026" cy="3802026"/>
          </a:xfrm>
        </p:grpSpPr>
        <p:grpSp>
          <p:nvGrpSpPr>
            <p:cNvPr id="5" name="Gruppieren 4"/>
            <p:cNvGrpSpPr/>
            <p:nvPr/>
          </p:nvGrpSpPr>
          <p:grpSpPr>
            <a:xfrm>
              <a:off x="819093" y="1426768"/>
              <a:ext cx="3802026" cy="3802026"/>
              <a:chOff x="22515" y="1035257"/>
              <a:chExt cx="3802026" cy="3802026"/>
            </a:xfrm>
          </p:grpSpPr>
          <p:pic>
            <p:nvPicPr>
              <p:cNvPr id="7" name="Picture 2" descr="C:\Users\k204210\AppData\Local\Microsoft\Windows\INetCache\IE\PTRGSDI8\Note_with_paperclip_nicu_01.svg[1]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515" y="1035257"/>
                <a:ext cx="3802026" cy="38020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" name="Textfeld 7"/>
              <p:cNvSpPr txBox="1"/>
              <p:nvPr/>
            </p:nvSpPr>
            <p:spPr>
              <a:xfrm>
                <a:off x="1425322" y="1986823"/>
                <a:ext cx="2137412" cy="26222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de-DE" sz="2400" b="1" dirty="0" smtClean="0">
                  <a:latin typeface="+mj-lt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de-DE" sz="2400" dirty="0">
                    <a:latin typeface="Mistral" panose="03090702030407020403" pitchFamily="66" charset="0"/>
                  </a:rPr>
                  <a:t>CMOR </a:t>
                </a:r>
                <a:r>
                  <a:rPr lang="de-DE" sz="2400" dirty="0" err="1">
                    <a:latin typeface="Mistral" panose="03090702030407020403" pitchFamily="66" charset="0"/>
                  </a:rPr>
                  <a:t>ensures</a:t>
                </a:r>
                <a:r>
                  <a:rPr lang="de-DE" sz="2400" dirty="0">
                    <a:latin typeface="Mistral" panose="03090702030407020403" pitchFamily="66" charset="0"/>
                  </a:rPr>
                  <a:t> </a:t>
                </a:r>
                <a:r>
                  <a:rPr lang="de-DE" sz="2400" dirty="0" err="1">
                    <a:latin typeface="Mistral" panose="03090702030407020403" pitchFamily="66" charset="0"/>
                  </a:rPr>
                  <a:t>that</a:t>
                </a:r>
                <a:r>
                  <a:rPr lang="de-DE" sz="2400" dirty="0">
                    <a:latin typeface="Mistral" panose="03090702030407020403" pitchFamily="66" charset="0"/>
                  </a:rPr>
                  <a:t> </a:t>
                </a:r>
                <a:r>
                  <a:rPr lang="de-DE" sz="2400" dirty="0" err="1">
                    <a:latin typeface="Mistral" panose="03090702030407020403" pitchFamily="66" charset="0"/>
                  </a:rPr>
                  <a:t>output</a:t>
                </a:r>
                <a:r>
                  <a:rPr lang="de-DE" sz="2400" dirty="0">
                    <a:latin typeface="Mistral" panose="03090702030407020403" pitchFamily="66" charset="0"/>
                  </a:rPr>
                  <a:t> </a:t>
                </a:r>
                <a:r>
                  <a:rPr lang="de-DE" sz="2400" dirty="0" err="1">
                    <a:latin typeface="Mistral" panose="03090702030407020403" pitchFamily="66" charset="0"/>
                  </a:rPr>
                  <a:t>is</a:t>
                </a:r>
                <a:r>
                  <a:rPr lang="de-DE" sz="2400" dirty="0">
                    <a:latin typeface="Mistral" panose="03090702030407020403" pitchFamily="66" charset="0"/>
                  </a:rPr>
                  <a:t> CMIP </a:t>
                </a:r>
                <a:r>
                  <a:rPr lang="de-DE" sz="2400" dirty="0" err="1">
                    <a:latin typeface="Mistral" panose="03090702030407020403" pitchFamily="66" charset="0"/>
                  </a:rPr>
                  <a:t>compliant</a:t>
                </a:r>
                <a:endParaRPr lang="de-DE" sz="2400" dirty="0">
                  <a:latin typeface="Mistral" panose="03090702030407020403" pitchFamily="66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de-DE" sz="2400" dirty="0" err="1">
                    <a:latin typeface="Mistral" panose="03090702030407020403" pitchFamily="66" charset="0"/>
                  </a:rPr>
                  <a:t>Without</a:t>
                </a:r>
                <a:r>
                  <a:rPr lang="de-DE" sz="2400" dirty="0">
                    <a:latin typeface="Mistral" panose="03090702030407020403" pitchFamily="66" charset="0"/>
                  </a:rPr>
                  <a:t> </a:t>
                </a:r>
                <a:br>
                  <a:rPr lang="de-DE" sz="2400" dirty="0">
                    <a:latin typeface="Mistral" panose="03090702030407020403" pitchFamily="66" charset="0"/>
                  </a:rPr>
                </a:br>
                <a:r>
                  <a:rPr lang="de-DE" sz="2400" dirty="0">
                    <a:latin typeface="Mistral" panose="03090702030407020403" pitchFamily="66" charset="0"/>
                  </a:rPr>
                  <a:t>CMIP </a:t>
                </a:r>
                <a:r>
                  <a:rPr lang="de-DE" sz="2400" dirty="0" err="1">
                    <a:latin typeface="Mistral" panose="03090702030407020403" pitchFamily="66" charset="0"/>
                  </a:rPr>
                  <a:t>standard</a:t>
                </a:r>
                <a:r>
                  <a:rPr lang="de-DE" sz="2400" dirty="0">
                    <a:latin typeface="Mistral" panose="03090702030407020403" pitchFamily="66" charset="0"/>
                  </a:rPr>
                  <a:t> </a:t>
                </a:r>
                <a:r>
                  <a:rPr lang="de-DE" sz="2400" dirty="0" err="1">
                    <a:latin typeface="Mistral" panose="03090702030407020403" pitchFamily="66" charset="0"/>
                  </a:rPr>
                  <a:t>no</a:t>
                </a:r>
                <a:r>
                  <a:rPr lang="de-DE" sz="2400" dirty="0">
                    <a:latin typeface="Mistral" panose="03090702030407020403" pitchFamily="66" charset="0"/>
                  </a:rPr>
                  <a:t> ESGF </a:t>
                </a:r>
                <a:r>
                  <a:rPr lang="de-DE" sz="2400" dirty="0" err="1">
                    <a:latin typeface="Mistral" panose="03090702030407020403" pitchFamily="66" charset="0"/>
                  </a:rPr>
                  <a:t>publication</a:t>
                </a:r>
                <a:endParaRPr lang="de-DE" sz="2400" dirty="0" smtClean="0">
                  <a:latin typeface="Mistral" panose="03090702030407020403" pitchFamily="66" charset="0"/>
                </a:endParaRPr>
              </a:p>
            </p:txBody>
          </p:sp>
        </p:grpSp>
        <p:pic>
          <p:nvPicPr>
            <p:cNvPr id="6" name="Picture 3" descr="C:\Users\k204210\AppData\Local\Microsoft\Windows\INetCache\IE\V4AUDSOC\smiley-311701_640[1]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9332" y="3887845"/>
              <a:ext cx="882212" cy="8877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uppieren 14"/>
          <p:cNvGrpSpPr/>
          <p:nvPr/>
        </p:nvGrpSpPr>
        <p:grpSpPr>
          <a:xfrm>
            <a:off x="3217287" y="631608"/>
            <a:ext cx="2709427" cy="547200"/>
            <a:chOff x="3091526" y="553626"/>
            <a:chExt cx="2709427" cy="547200"/>
          </a:xfrm>
        </p:grpSpPr>
        <p:sp>
          <p:nvSpPr>
            <p:cNvPr id="19" name="Rechteck 18"/>
            <p:cNvSpPr/>
            <p:nvPr/>
          </p:nvSpPr>
          <p:spPr>
            <a:xfrm>
              <a:off x="3091526" y="553626"/>
              <a:ext cx="2709427" cy="5472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echteck 21"/>
            <p:cNvSpPr/>
            <p:nvPr/>
          </p:nvSpPr>
          <p:spPr>
            <a:xfrm>
              <a:off x="3091526" y="553626"/>
              <a:ext cx="2709427" cy="547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900">
                  <a:solidFill>
                    <a:prstClr val="white"/>
                  </a:solidFill>
                </a:rPr>
                <a:t>CMOR</a:t>
              </a:r>
              <a:br>
                <a:rPr lang="de-DE" sz="1900">
                  <a:solidFill>
                    <a:prstClr val="white"/>
                  </a:solidFill>
                </a:rPr>
              </a:br>
              <a:r>
                <a:rPr lang="de-DE" sz="1300" err="1">
                  <a:solidFill>
                    <a:prstClr val="white"/>
                  </a:solidFill>
                </a:rPr>
                <a:t>Climate</a:t>
              </a:r>
              <a:r>
                <a:rPr lang="de-DE" sz="1300">
                  <a:solidFill>
                    <a:prstClr val="white"/>
                  </a:solidFill>
                </a:rPr>
                <a:t> Model Output </a:t>
              </a:r>
              <a:r>
                <a:rPr lang="de-DE" sz="1300" err="1">
                  <a:solidFill>
                    <a:prstClr val="white"/>
                  </a:solidFill>
                </a:rPr>
                <a:t>Rewriter</a:t>
              </a:r>
              <a:endParaRPr lang="de-DE" sz="1300">
                <a:solidFill>
                  <a:prstClr val="white"/>
                </a:solidFill>
              </a:endParaRPr>
            </a:p>
          </p:txBody>
        </p:sp>
      </p:grpSp>
      <p:pic>
        <p:nvPicPr>
          <p:cNvPr id="23" name="Picture 2" descr="C:\Users\k204210\AppData\Local\Microsoft\Windows\INetCache\IE\V4AUDSOC\question-mark-1019993_960_720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243" y="1156387"/>
            <a:ext cx="2452246" cy="245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4922336" y="1600250"/>
            <a:ext cx="23294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err="1" smtClean="0"/>
              <a:t>What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CMOR?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err="1" smtClean="0"/>
              <a:t>Why</a:t>
            </a:r>
            <a:r>
              <a:rPr lang="de-DE" b="1" smtClean="0"/>
              <a:t> </a:t>
            </a:r>
            <a:r>
              <a:rPr lang="de-DE" b="1" err="1" smtClean="0"/>
              <a:t>no</a:t>
            </a:r>
            <a:r>
              <a:rPr lang="de-DE" b="1" smtClean="0"/>
              <a:t> </a:t>
            </a:r>
            <a:r>
              <a:rPr lang="de-DE" b="1" err="1" smtClean="0"/>
              <a:t>other</a:t>
            </a:r>
            <a:r>
              <a:rPr lang="de-DE" b="1" smtClean="0"/>
              <a:t> </a:t>
            </a:r>
            <a:r>
              <a:rPr lang="de-DE" b="1" err="1" smtClean="0"/>
              <a:t>tool</a:t>
            </a:r>
            <a:r>
              <a:rPr lang="de-DE" b="1" smtClean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err="1" smtClean="0"/>
              <a:t>Why</a:t>
            </a:r>
            <a:r>
              <a:rPr lang="de-DE" smtClean="0"/>
              <a:t> </a:t>
            </a:r>
            <a:r>
              <a:rPr lang="de-DE" err="1" smtClean="0"/>
              <a:t>cdo</a:t>
            </a:r>
            <a:r>
              <a:rPr lang="de-DE" smtClean="0"/>
              <a:t> </a:t>
            </a:r>
            <a:r>
              <a:rPr lang="de-DE" err="1" smtClean="0"/>
              <a:t>cmor</a:t>
            </a:r>
            <a:r>
              <a:rPr lang="de-DE" smtClean="0"/>
              <a:t>?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90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-0.28351 -0.126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4" y="-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8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A0D3F7-CA47-4CC4-BFAB-EE18E15985E2}" type="datetime1">
              <a:rPr lang="de-DE" smtClean="0"/>
              <a:t>09.10.2017</a:t>
            </a:fld>
            <a:endParaRPr lang="en-US"/>
          </a:p>
        </p:txBody>
      </p:sp>
      <p:sp>
        <p:nvSpPr>
          <p:cNvPr id="13" name="Textfeld 12"/>
          <p:cNvSpPr txBox="1"/>
          <p:nvPr/>
        </p:nvSpPr>
        <p:spPr>
          <a:xfrm>
            <a:off x="2411760" y="2547796"/>
            <a:ext cx="3243196" cy="263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b="1" err="1" smtClean="0">
                <a:latin typeface="Courier" pitchFamily="49" charset="0"/>
              </a:rPr>
              <a:t>cmor_setup</a:t>
            </a:r>
            <a:r>
              <a:rPr lang="de-DE" sz="1100" b="1" smtClean="0">
                <a:latin typeface="Courier" pitchFamily="49" charset="0"/>
              </a:rPr>
              <a:t>(</a:t>
            </a:r>
            <a:r>
              <a:rPr lang="de-DE" sz="1100" b="1" err="1" smtClean="0">
                <a:latin typeface="Courier" pitchFamily="49" charset="0"/>
              </a:rPr>
              <a:t>param</a:t>
            </a:r>
            <a:r>
              <a:rPr lang="de-DE" sz="1100" b="1" smtClean="0">
                <a:latin typeface="Courier" pitchFamily="49" charset="0"/>
              </a:rPr>
              <a:t>);</a:t>
            </a:r>
          </a:p>
          <a:p>
            <a:r>
              <a:rPr lang="de-DE" sz="1100" b="1" err="1" smtClean="0">
                <a:latin typeface="Courier" pitchFamily="49" charset="0"/>
              </a:rPr>
              <a:t>cmor_dataset_json</a:t>
            </a:r>
            <a:r>
              <a:rPr lang="de-DE" sz="1100" b="1" smtClean="0">
                <a:latin typeface="Courier" pitchFamily="49" charset="0"/>
              </a:rPr>
              <a:t>(</a:t>
            </a:r>
            <a:r>
              <a:rPr lang="de-DE" sz="1100" b="1" err="1" smtClean="0">
                <a:latin typeface="Courier" pitchFamily="49" charset="0"/>
              </a:rPr>
              <a:t>param</a:t>
            </a:r>
            <a:r>
              <a:rPr lang="de-DE" sz="1100" b="1" smtClean="0">
                <a:latin typeface="Courier" pitchFamily="49" charset="0"/>
              </a:rPr>
              <a:t>);</a:t>
            </a:r>
          </a:p>
          <a:p>
            <a:r>
              <a:rPr lang="de-DE" sz="1100" b="1" err="1" smtClean="0">
                <a:latin typeface="Courier" pitchFamily="49" charset="0"/>
              </a:rPr>
              <a:t>cmor_load_table</a:t>
            </a:r>
            <a:r>
              <a:rPr lang="de-DE" sz="1100" b="1" smtClean="0">
                <a:latin typeface="Courier" pitchFamily="49" charset="0"/>
              </a:rPr>
              <a:t>(</a:t>
            </a:r>
            <a:r>
              <a:rPr lang="de-DE" sz="1100" b="1" err="1" smtClean="0">
                <a:latin typeface="Courier" pitchFamily="49" charset="0"/>
              </a:rPr>
              <a:t>param</a:t>
            </a:r>
            <a:r>
              <a:rPr lang="de-DE" sz="1100" b="1" smtClean="0">
                <a:latin typeface="Courier" pitchFamily="49" charset="0"/>
              </a:rPr>
              <a:t>);</a:t>
            </a:r>
          </a:p>
          <a:p>
            <a:r>
              <a:rPr lang="de-DE" sz="1100" b="1" err="1" smtClean="0">
                <a:latin typeface="Courier" pitchFamily="49" charset="0"/>
              </a:rPr>
              <a:t>cmor_set_table</a:t>
            </a:r>
            <a:r>
              <a:rPr lang="de-DE" sz="1100" b="1" smtClean="0">
                <a:latin typeface="Courier" pitchFamily="49" charset="0"/>
              </a:rPr>
              <a:t>(</a:t>
            </a:r>
            <a:r>
              <a:rPr lang="de-DE" sz="1100" b="1" err="1" smtClean="0">
                <a:latin typeface="Courier" pitchFamily="49" charset="0"/>
              </a:rPr>
              <a:t>param</a:t>
            </a:r>
            <a:r>
              <a:rPr lang="de-DE" sz="1100" b="1" smtClean="0">
                <a:latin typeface="Courier" pitchFamily="49" charset="0"/>
              </a:rPr>
              <a:t>);</a:t>
            </a:r>
          </a:p>
          <a:p>
            <a:r>
              <a:rPr lang="de-DE" sz="1100" b="1" err="1" smtClean="0">
                <a:latin typeface="Courier" pitchFamily="49" charset="0"/>
              </a:rPr>
              <a:t>cmor_axis</a:t>
            </a:r>
            <a:r>
              <a:rPr lang="de-DE" sz="1100" b="1" smtClean="0">
                <a:latin typeface="Courier" pitchFamily="49" charset="0"/>
              </a:rPr>
              <a:t>(</a:t>
            </a:r>
            <a:r>
              <a:rPr lang="de-DE" sz="1100" b="1" err="1" smtClean="0">
                <a:latin typeface="Courier" pitchFamily="49" charset="0"/>
              </a:rPr>
              <a:t>param</a:t>
            </a:r>
            <a:r>
              <a:rPr lang="de-DE" sz="1100" b="1" smtClean="0">
                <a:latin typeface="Courier" pitchFamily="49" charset="0"/>
              </a:rPr>
              <a:t>);</a:t>
            </a:r>
          </a:p>
          <a:p>
            <a:r>
              <a:rPr lang="de-DE" sz="1100" b="1" err="1" smtClean="0">
                <a:latin typeface="Courier" pitchFamily="49" charset="0"/>
              </a:rPr>
              <a:t>cmor_grid</a:t>
            </a:r>
            <a:r>
              <a:rPr lang="de-DE" sz="1100" b="1" smtClean="0">
                <a:latin typeface="Courier" pitchFamily="49" charset="0"/>
              </a:rPr>
              <a:t>(</a:t>
            </a:r>
            <a:r>
              <a:rPr lang="de-DE" sz="1100" b="1" err="1" smtClean="0">
                <a:latin typeface="Courier" pitchFamily="49" charset="0"/>
              </a:rPr>
              <a:t>param</a:t>
            </a:r>
            <a:r>
              <a:rPr lang="de-DE" sz="1100" b="1" smtClean="0">
                <a:latin typeface="Courier" pitchFamily="49" charset="0"/>
              </a:rPr>
              <a:t>);</a:t>
            </a:r>
          </a:p>
          <a:p>
            <a:r>
              <a:rPr lang="de-DE" sz="1100" b="1" err="1" smtClean="0">
                <a:latin typeface="Courier" pitchFamily="49" charset="0"/>
              </a:rPr>
              <a:t>cmor_set_grid_mapping</a:t>
            </a:r>
            <a:r>
              <a:rPr lang="de-DE" sz="1100" b="1" smtClean="0">
                <a:latin typeface="Courier" pitchFamily="49" charset="0"/>
              </a:rPr>
              <a:t>();</a:t>
            </a:r>
          </a:p>
          <a:p>
            <a:r>
              <a:rPr lang="de-DE" sz="1100" b="1" err="1" smtClean="0">
                <a:latin typeface="Courier" pitchFamily="49" charset="0"/>
              </a:rPr>
              <a:t>cmor_time_varying_grid_coordinate</a:t>
            </a:r>
            <a:r>
              <a:rPr lang="de-DE" sz="1100" b="1" smtClean="0">
                <a:latin typeface="Courier" pitchFamily="49" charset="0"/>
              </a:rPr>
              <a:t>();</a:t>
            </a:r>
          </a:p>
          <a:p>
            <a:r>
              <a:rPr lang="de-DE" sz="1100" b="1" err="1" smtClean="0">
                <a:latin typeface="Courier" pitchFamily="49" charset="0"/>
              </a:rPr>
              <a:t>cmor_zfactor</a:t>
            </a:r>
            <a:r>
              <a:rPr lang="de-DE" sz="1100" b="1" smtClean="0">
                <a:latin typeface="Courier" pitchFamily="49" charset="0"/>
              </a:rPr>
              <a:t>()</a:t>
            </a:r>
          </a:p>
          <a:p>
            <a:r>
              <a:rPr lang="de-DE" sz="1100" b="1" err="1" smtClean="0">
                <a:latin typeface="Courier" pitchFamily="49" charset="0"/>
              </a:rPr>
              <a:t>cmor_variable</a:t>
            </a:r>
            <a:r>
              <a:rPr lang="de-DE" sz="1100" b="1" smtClean="0">
                <a:latin typeface="Courier" pitchFamily="49" charset="0"/>
              </a:rPr>
              <a:t>(</a:t>
            </a:r>
            <a:r>
              <a:rPr lang="de-DE" sz="1100" b="1" err="1" smtClean="0">
                <a:latin typeface="Courier" pitchFamily="49" charset="0"/>
              </a:rPr>
              <a:t>param</a:t>
            </a:r>
            <a:r>
              <a:rPr lang="de-DE" sz="1100" b="1" smtClean="0">
                <a:latin typeface="Courier" pitchFamily="49" charset="0"/>
              </a:rPr>
              <a:t>);</a:t>
            </a:r>
          </a:p>
          <a:p>
            <a:r>
              <a:rPr lang="de-DE" sz="1100" b="1" err="1" smtClean="0">
                <a:latin typeface="Courier" pitchFamily="49" charset="0"/>
              </a:rPr>
              <a:t>cmor_set_deflate</a:t>
            </a:r>
            <a:r>
              <a:rPr lang="de-DE" sz="1100" b="1" smtClean="0">
                <a:latin typeface="Courier" pitchFamily="49" charset="0"/>
              </a:rPr>
              <a:t>();</a:t>
            </a:r>
          </a:p>
          <a:p>
            <a:r>
              <a:rPr lang="de-DE" sz="1100" b="1" err="1" smtClean="0">
                <a:latin typeface="Courier" pitchFamily="49" charset="0"/>
              </a:rPr>
              <a:t>cmor_set_variable_attribute</a:t>
            </a:r>
            <a:r>
              <a:rPr lang="de-DE" sz="1100" b="1" smtClean="0">
                <a:latin typeface="Courier" pitchFamily="49" charset="0"/>
              </a:rPr>
              <a:t>();</a:t>
            </a:r>
          </a:p>
          <a:p>
            <a:r>
              <a:rPr lang="de-DE" sz="1100" b="1" err="1" smtClean="0">
                <a:latin typeface="Courier" pitchFamily="49" charset="0"/>
              </a:rPr>
              <a:t>cmor_create_output_path</a:t>
            </a:r>
            <a:r>
              <a:rPr lang="de-DE" sz="1100" b="1" smtClean="0">
                <a:latin typeface="Courier" pitchFamily="49" charset="0"/>
              </a:rPr>
              <a:t>();</a:t>
            </a:r>
          </a:p>
          <a:p>
            <a:r>
              <a:rPr lang="de-DE" sz="1100" b="1" err="1" smtClean="0">
                <a:latin typeface="Courier" pitchFamily="49" charset="0"/>
              </a:rPr>
              <a:t>cmor_write</a:t>
            </a:r>
            <a:r>
              <a:rPr lang="de-DE" sz="1100" b="1" smtClean="0">
                <a:latin typeface="Courier" pitchFamily="49" charset="0"/>
              </a:rPr>
              <a:t>(</a:t>
            </a:r>
            <a:r>
              <a:rPr lang="de-DE" sz="1100" b="1" err="1" smtClean="0">
                <a:latin typeface="Courier" pitchFamily="49" charset="0"/>
              </a:rPr>
              <a:t>param</a:t>
            </a:r>
            <a:r>
              <a:rPr lang="de-DE" sz="1100" b="1" smtClean="0">
                <a:latin typeface="Courier" pitchFamily="49" charset="0"/>
              </a:rPr>
              <a:t>);</a:t>
            </a:r>
          </a:p>
          <a:p>
            <a:r>
              <a:rPr lang="de-DE" sz="1100" b="1" err="1" smtClean="0">
                <a:latin typeface="Courier" pitchFamily="49" charset="0"/>
              </a:rPr>
              <a:t>cmor_close</a:t>
            </a:r>
            <a:r>
              <a:rPr lang="de-DE" sz="1100" b="1" smtClean="0">
                <a:latin typeface="Courier" pitchFamily="49" charset="0"/>
              </a:rPr>
              <a:t>(</a:t>
            </a:r>
            <a:r>
              <a:rPr lang="de-DE" sz="1100" b="1" err="1" smtClean="0">
                <a:latin typeface="Courier" pitchFamily="49" charset="0"/>
              </a:rPr>
              <a:t>param</a:t>
            </a:r>
            <a:r>
              <a:rPr lang="de-DE" sz="1100" b="1" smtClean="0">
                <a:latin typeface="Courier" pitchFamily="49" charset="0"/>
              </a:rPr>
              <a:t>);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1913540" y="2178464"/>
            <a:ext cx="1582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All CMOR </a:t>
            </a:r>
            <a:r>
              <a:rPr lang="de-DE" err="1" smtClean="0"/>
              <a:t>calls</a:t>
            </a:r>
            <a:endParaRPr lang="de-DE"/>
          </a:p>
        </p:txBody>
      </p:sp>
      <p:sp>
        <p:nvSpPr>
          <p:cNvPr id="14" name="Geschweifte Klammer rechts 13"/>
          <p:cNvSpPr/>
          <p:nvPr/>
        </p:nvSpPr>
        <p:spPr>
          <a:xfrm rot="5400000">
            <a:off x="3222514" y="3853998"/>
            <a:ext cx="837149" cy="3034720"/>
          </a:xfrm>
          <a:prstGeom prst="rightBrace">
            <a:avLst>
              <a:gd name="adj1" fmla="val 3414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2123728" y="5768625"/>
            <a:ext cx="4110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err="1" smtClean="0"/>
              <a:t>are</a:t>
            </a:r>
            <a:r>
              <a:rPr lang="de-DE" smtClean="0"/>
              <a:t> </a:t>
            </a:r>
            <a:r>
              <a:rPr lang="de-DE" err="1" smtClean="0"/>
              <a:t>included</a:t>
            </a:r>
            <a:r>
              <a:rPr lang="de-DE" smtClean="0"/>
              <a:t> </a:t>
            </a:r>
            <a:r>
              <a:rPr lang="de-DE" err="1" smtClean="0"/>
              <a:t>by</a:t>
            </a:r>
            <a:r>
              <a:rPr lang="de-DE" smtClean="0"/>
              <a:t> </a:t>
            </a:r>
            <a:r>
              <a:rPr lang="de-DE" err="1" smtClean="0"/>
              <a:t>one</a:t>
            </a:r>
            <a:r>
              <a:rPr lang="de-DE" smtClean="0"/>
              <a:t> </a:t>
            </a:r>
            <a:r>
              <a:rPr lang="de-DE" err="1" smtClean="0">
                <a:solidFill>
                  <a:srgbClr val="0070C0"/>
                </a:solidFill>
                <a:latin typeface="Jokerman" panose="04090605060D06020702" pitchFamily="82" charset="0"/>
              </a:rPr>
              <a:t>cdo</a:t>
            </a:r>
            <a:r>
              <a:rPr lang="de-DE" smtClean="0">
                <a:solidFill>
                  <a:srgbClr val="0070C0"/>
                </a:solidFill>
                <a:latin typeface="Jokerman" panose="04090605060D06020702" pitchFamily="82" charset="0"/>
              </a:rPr>
              <a:t> </a:t>
            </a:r>
            <a:r>
              <a:rPr lang="de-DE" err="1" smtClean="0">
                <a:solidFill>
                  <a:srgbClr val="0070C0"/>
                </a:solidFill>
                <a:latin typeface="Jokerman" panose="04090605060D06020702" pitchFamily="82" charset="0"/>
              </a:rPr>
              <a:t>cmor</a:t>
            </a:r>
            <a:r>
              <a:rPr lang="de-DE" smtClean="0">
                <a:solidFill>
                  <a:srgbClr val="0070C0"/>
                </a:solidFill>
                <a:latin typeface="Jokerman" panose="04090605060D06020702" pitchFamily="82" charset="0"/>
              </a:rPr>
              <a:t> </a:t>
            </a:r>
            <a:r>
              <a:rPr lang="de-DE" err="1" smtClean="0"/>
              <a:t>operator</a:t>
            </a:r>
            <a:endParaRPr lang="de-DE"/>
          </a:p>
        </p:txBody>
      </p:sp>
      <p:pic>
        <p:nvPicPr>
          <p:cNvPr id="18" name="Picture 2" descr="C:\Users\k204210\AppData\Local\Microsoft\Windows\INetCache\IE\V4AUDSOC\question-mark-1019993_960_720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243" y="1156387"/>
            <a:ext cx="2452246" cy="245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uppieren 18"/>
          <p:cNvGrpSpPr/>
          <p:nvPr/>
        </p:nvGrpSpPr>
        <p:grpSpPr>
          <a:xfrm>
            <a:off x="3217287" y="631608"/>
            <a:ext cx="2709427" cy="547200"/>
            <a:chOff x="3091526" y="553626"/>
            <a:chExt cx="2709427" cy="547200"/>
          </a:xfrm>
        </p:grpSpPr>
        <p:sp>
          <p:nvSpPr>
            <p:cNvPr id="20" name="Rechteck 19"/>
            <p:cNvSpPr/>
            <p:nvPr/>
          </p:nvSpPr>
          <p:spPr>
            <a:xfrm>
              <a:off x="3091526" y="553626"/>
              <a:ext cx="2709427" cy="5472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echteck 20"/>
            <p:cNvSpPr/>
            <p:nvPr/>
          </p:nvSpPr>
          <p:spPr>
            <a:xfrm>
              <a:off x="3091526" y="553626"/>
              <a:ext cx="2709427" cy="547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900">
                  <a:solidFill>
                    <a:prstClr val="white"/>
                  </a:solidFill>
                </a:rPr>
                <a:t>CMOR</a:t>
              </a:r>
              <a:br>
                <a:rPr lang="de-DE" sz="1900">
                  <a:solidFill>
                    <a:prstClr val="white"/>
                  </a:solidFill>
                </a:rPr>
              </a:br>
              <a:r>
                <a:rPr lang="de-DE" sz="1300" err="1">
                  <a:solidFill>
                    <a:prstClr val="white"/>
                  </a:solidFill>
                </a:rPr>
                <a:t>Climate</a:t>
              </a:r>
              <a:r>
                <a:rPr lang="de-DE" sz="1300">
                  <a:solidFill>
                    <a:prstClr val="white"/>
                  </a:solidFill>
                </a:rPr>
                <a:t> Model Output </a:t>
              </a:r>
              <a:r>
                <a:rPr lang="de-DE" sz="1300" err="1" smtClean="0">
                  <a:solidFill>
                    <a:prstClr val="white"/>
                  </a:solidFill>
                </a:rPr>
                <a:t>Rewriter</a:t>
              </a:r>
              <a:endParaRPr lang="de-DE" sz="1900" kern="1200"/>
            </a:p>
          </p:txBody>
        </p:sp>
      </p:grpSp>
      <p:sp>
        <p:nvSpPr>
          <p:cNvPr id="22" name="Textfeld 21"/>
          <p:cNvSpPr txBox="1"/>
          <p:nvPr/>
        </p:nvSpPr>
        <p:spPr>
          <a:xfrm>
            <a:off x="4922336" y="1600250"/>
            <a:ext cx="22972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err="1" smtClean="0"/>
              <a:t>What</a:t>
            </a:r>
            <a:r>
              <a:rPr lang="de-DE" smtClean="0"/>
              <a:t> </a:t>
            </a:r>
            <a:r>
              <a:rPr lang="de-DE" err="1" smtClean="0"/>
              <a:t>is</a:t>
            </a:r>
            <a:r>
              <a:rPr lang="de-DE" smtClean="0"/>
              <a:t> CMOR?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err="1" smtClean="0"/>
              <a:t>Why</a:t>
            </a:r>
            <a:r>
              <a:rPr lang="de-DE" smtClean="0"/>
              <a:t> </a:t>
            </a:r>
            <a:r>
              <a:rPr lang="de-DE" err="1" smtClean="0"/>
              <a:t>no</a:t>
            </a:r>
            <a:r>
              <a:rPr lang="de-DE" smtClean="0"/>
              <a:t> </a:t>
            </a:r>
            <a:r>
              <a:rPr lang="de-DE" err="1" smtClean="0"/>
              <a:t>other</a:t>
            </a:r>
            <a:r>
              <a:rPr lang="de-DE" smtClean="0"/>
              <a:t> </a:t>
            </a:r>
            <a:r>
              <a:rPr lang="de-DE" err="1" smtClean="0"/>
              <a:t>tool</a:t>
            </a:r>
            <a:r>
              <a:rPr lang="de-DE" smtClean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err="1" smtClean="0"/>
              <a:t>Why</a:t>
            </a:r>
            <a:r>
              <a:rPr lang="de-DE" b="1" smtClean="0"/>
              <a:t> </a:t>
            </a:r>
            <a:r>
              <a:rPr lang="de-DE" b="1" err="1" smtClean="0"/>
              <a:t>cdo</a:t>
            </a:r>
            <a:r>
              <a:rPr lang="de-DE" b="1" smtClean="0"/>
              <a:t> </a:t>
            </a:r>
            <a:r>
              <a:rPr lang="de-DE" b="1" err="1" smtClean="0"/>
              <a:t>cmor</a:t>
            </a:r>
            <a:r>
              <a:rPr lang="de-DE" b="1" smtClean="0"/>
              <a:t>?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18231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CE7-75D8-4B0E-B235-EC8EE16A1F7F}" type="slidenum">
              <a:rPr lang="de-DE" smtClean="0">
                <a:solidFill>
                  <a:prstClr val="white"/>
                </a:solidFill>
              </a:rPr>
              <a:pPr/>
              <a:t>9</a:t>
            </a:fld>
            <a:endParaRPr lang="de-DE">
              <a:solidFill>
                <a:prstClr val="white"/>
              </a:solidFill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BE5667B-32C0-4C89-A046-AD97EA7A9BBB}" type="datetime1">
              <a:rPr lang="de-DE" smtClean="0"/>
              <a:t>09.10.2017</a:t>
            </a:fld>
            <a:endParaRPr lang="en-US"/>
          </a:p>
        </p:txBody>
      </p:sp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3242748633"/>
              </p:ext>
            </p:extLst>
          </p:nvPr>
        </p:nvGraphicFramePr>
        <p:xfrm>
          <a:off x="0" y="401318"/>
          <a:ext cx="9144000" cy="6340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9" name="Gruppieren 8"/>
          <p:cNvGrpSpPr/>
          <p:nvPr/>
        </p:nvGrpSpPr>
        <p:grpSpPr>
          <a:xfrm>
            <a:off x="2826057" y="785863"/>
            <a:ext cx="3534105" cy="967831"/>
            <a:chOff x="2826057" y="785863"/>
            <a:chExt cx="3534105" cy="967831"/>
          </a:xfrm>
        </p:grpSpPr>
        <p:sp>
          <p:nvSpPr>
            <p:cNvPr id="2" name="Textfeld 1"/>
            <p:cNvSpPr txBox="1"/>
            <p:nvPr/>
          </p:nvSpPr>
          <p:spPr>
            <a:xfrm>
              <a:off x="3729980" y="785863"/>
              <a:ext cx="196759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00050" indent="-400050">
                <a:buFont typeface="+mj-lt"/>
                <a:buAutoNum type="romanUcPeriod"/>
              </a:pPr>
              <a:r>
                <a:rPr lang="de-DE" dirty="0" smtClean="0">
                  <a:solidFill>
                    <a:schemeClr val="accent1"/>
                  </a:solidFill>
                </a:rPr>
                <a:t>MIP-</a:t>
              </a:r>
              <a:r>
                <a:rPr lang="de-DE" dirty="0" err="1" smtClean="0">
                  <a:solidFill>
                    <a:schemeClr val="accent1"/>
                  </a:solidFill>
                </a:rPr>
                <a:t>table</a:t>
              </a:r>
              <a:endParaRPr lang="de-DE" dirty="0" smtClean="0">
                <a:solidFill>
                  <a:schemeClr val="accent1"/>
                </a:solidFill>
              </a:endParaRPr>
            </a:p>
            <a:p>
              <a:pPr marL="342900" indent="-342900">
                <a:buAutoNum type="romanUcPeriod"/>
              </a:pPr>
              <a:r>
                <a:rPr lang="de-DE" dirty="0" smtClean="0"/>
                <a:t>Info-</a:t>
              </a:r>
              <a:r>
                <a:rPr lang="de-DE" dirty="0" err="1" smtClean="0"/>
                <a:t>tables</a:t>
              </a:r>
              <a:endParaRPr lang="de-DE" dirty="0" smtClean="0"/>
            </a:p>
            <a:p>
              <a:pPr marL="342900" indent="-342900">
                <a:buAutoNum type="romanUcPeriod"/>
              </a:pPr>
              <a:r>
                <a:rPr lang="de-DE" dirty="0" smtClean="0"/>
                <a:t>Mapping-</a:t>
              </a:r>
              <a:r>
                <a:rPr lang="de-DE" dirty="0" err="1" smtClean="0"/>
                <a:t>table</a:t>
              </a:r>
              <a:endParaRPr lang="de-DE" dirty="0"/>
            </a:p>
          </p:txBody>
        </p:sp>
        <p:sp>
          <p:nvSpPr>
            <p:cNvPr id="8" name="Pfeil nach unten 7"/>
            <p:cNvSpPr/>
            <p:nvPr/>
          </p:nvSpPr>
          <p:spPr>
            <a:xfrm rot="4567804">
              <a:off x="3179702" y="1025582"/>
              <a:ext cx="158646" cy="86593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Pfeil nach unten 9"/>
            <p:cNvSpPr/>
            <p:nvPr/>
          </p:nvSpPr>
          <p:spPr>
            <a:xfrm rot="16921292">
              <a:off x="5897500" y="1291031"/>
              <a:ext cx="192746" cy="73257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70044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llgemeine Präsentation DKRZ 20150119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Allgemeine Präsentation DKRZ 20150119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3372</Words>
  <Application>Microsoft Office PowerPoint</Application>
  <PresentationFormat>Bildschirmpräsentation (4:3)</PresentationFormat>
  <Paragraphs>825</Paragraphs>
  <Slides>56</Slides>
  <Notes>11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56</vt:i4>
      </vt:variant>
    </vt:vector>
  </HeadingPairs>
  <TitlesOfParts>
    <vt:vector size="58" baseType="lpstr">
      <vt:lpstr>Allgemeine Präsentation DKRZ 20150119</vt:lpstr>
      <vt:lpstr>1_Allgemeine Präsentation DKRZ 20150119</vt:lpstr>
      <vt:lpstr>cdo cmor operator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you!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DKRZ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cdo und der CMIP Standard</dc:title>
  <dc:creator>Fabian Wachsmann</dc:creator>
  <cp:lastModifiedBy>Fabian Wachsmann</cp:lastModifiedBy>
  <cp:revision>234</cp:revision>
  <cp:lastPrinted>2017-09-25T12:33:04Z</cp:lastPrinted>
  <dcterms:created xsi:type="dcterms:W3CDTF">2017-06-12T08:04:45Z</dcterms:created>
  <dcterms:modified xsi:type="dcterms:W3CDTF">2017-10-10T10:00:52Z</dcterms:modified>
</cp:coreProperties>
</file>