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415" r:id="rId2"/>
    <p:sldId id="372" r:id="rId3"/>
    <p:sldId id="317" r:id="rId4"/>
    <p:sldId id="340" r:id="rId5"/>
    <p:sldId id="318" r:id="rId6"/>
    <p:sldId id="397" r:id="rId7"/>
    <p:sldId id="418" r:id="rId8"/>
    <p:sldId id="419" r:id="rId9"/>
    <p:sldId id="396" r:id="rId10"/>
    <p:sldId id="422" r:id="rId11"/>
    <p:sldId id="399" r:id="rId12"/>
    <p:sldId id="348" r:id="rId13"/>
    <p:sldId id="425" r:id="rId14"/>
    <p:sldId id="406" r:id="rId15"/>
    <p:sldId id="366" r:id="rId16"/>
    <p:sldId id="427" r:id="rId17"/>
    <p:sldId id="426" r:id="rId18"/>
    <p:sldId id="405" r:id="rId19"/>
    <p:sldId id="407" r:id="rId20"/>
    <p:sldId id="408" r:id="rId21"/>
    <p:sldId id="409" r:id="rId22"/>
    <p:sldId id="429" r:id="rId23"/>
    <p:sldId id="410" r:id="rId24"/>
    <p:sldId id="411" r:id="rId25"/>
    <p:sldId id="412" r:id="rId26"/>
    <p:sldId id="413" r:id="rId27"/>
    <p:sldId id="414" r:id="rId28"/>
    <p:sldId id="368" r:id="rId29"/>
    <p:sldId id="367" r:id="rId30"/>
    <p:sldId id="373" r:id="rId31"/>
    <p:sldId id="374" r:id="rId32"/>
    <p:sldId id="369" r:id="rId33"/>
    <p:sldId id="375" r:id="rId34"/>
    <p:sldId id="378" r:id="rId35"/>
    <p:sldId id="379" r:id="rId36"/>
    <p:sldId id="380" r:id="rId37"/>
    <p:sldId id="428" r:id="rId38"/>
    <p:sldId id="381" r:id="rId39"/>
    <p:sldId id="382" r:id="rId40"/>
    <p:sldId id="383" r:id="rId41"/>
    <p:sldId id="384" r:id="rId42"/>
    <p:sldId id="385" r:id="rId43"/>
    <p:sldId id="386" r:id="rId44"/>
    <p:sldId id="387" r:id="rId45"/>
    <p:sldId id="388" r:id="rId46"/>
    <p:sldId id="401" r:id="rId47"/>
    <p:sldId id="402" r:id="rId48"/>
    <p:sldId id="389" r:id="rId49"/>
    <p:sldId id="390" r:id="rId50"/>
    <p:sldId id="391" r:id="rId51"/>
    <p:sldId id="392" r:id="rId52"/>
    <p:sldId id="395" r:id="rId53"/>
    <p:sldId id="394" r:id="rId54"/>
    <p:sldId id="393" r:id="rId55"/>
  </p:sldIdLst>
  <p:sldSz cx="9144000" cy="6858000" type="screen4x3"/>
  <p:notesSz cx="6883400" cy="9906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ephanie Legutke" initials="SL"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8000"/>
    <a:srgbClr val="CC6600"/>
    <a:srgbClr val="FF9900"/>
    <a:srgbClr val="333300"/>
    <a:srgbClr val="FFFF99"/>
    <a:srgbClr val="97B3D1"/>
    <a:srgbClr val="B2B2B2"/>
    <a:srgbClr val="FFCC00"/>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39" autoAdjust="0"/>
    <p:restoredTop sz="95394" autoAdjust="0"/>
  </p:normalViewPr>
  <p:slideViewPr>
    <p:cSldViewPr>
      <p:cViewPr varScale="1">
        <p:scale>
          <a:sx n="57" d="100"/>
          <a:sy n="57" d="100"/>
        </p:scale>
        <p:origin x="-1099" y="-58"/>
      </p:cViewPr>
      <p:guideLst>
        <p:guide orient="horz" pos="4315"/>
        <p:guide pos="5579"/>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82807" cy="495300"/>
          </a:xfrm>
          <a:prstGeom prst="rect">
            <a:avLst/>
          </a:prstGeom>
        </p:spPr>
        <p:txBody>
          <a:bodyPr vert="horz" lIns="95939" tIns="47969" rIns="95939" bIns="47969" rtlCol="0"/>
          <a:lstStyle>
            <a:lvl1pPr algn="l">
              <a:defRPr sz="1300"/>
            </a:lvl1pPr>
          </a:lstStyle>
          <a:p>
            <a:endParaRPr lang="de-DE"/>
          </a:p>
        </p:txBody>
      </p:sp>
      <p:sp>
        <p:nvSpPr>
          <p:cNvPr id="3" name="Datumsplatzhalter 2"/>
          <p:cNvSpPr>
            <a:spLocks noGrp="1"/>
          </p:cNvSpPr>
          <p:nvPr>
            <p:ph type="dt" idx="1"/>
          </p:nvPr>
        </p:nvSpPr>
        <p:spPr>
          <a:xfrm>
            <a:off x="3899000" y="0"/>
            <a:ext cx="2982807" cy="495300"/>
          </a:xfrm>
          <a:prstGeom prst="rect">
            <a:avLst/>
          </a:prstGeom>
        </p:spPr>
        <p:txBody>
          <a:bodyPr vert="horz" lIns="95939" tIns="47969" rIns="95939" bIns="47969" rtlCol="0"/>
          <a:lstStyle>
            <a:lvl1pPr algn="r">
              <a:defRPr sz="1300"/>
            </a:lvl1pPr>
          </a:lstStyle>
          <a:p>
            <a:fld id="{D12C7B78-CFC9-414C-BE5E-8AB60E85EF0F}" type="datetimeFigureOut">
              <a:rPr lang="de-DE" smtClean="0"/>
              <a:pPr/>
              <a:t>02.09.2016</a:t>
            </a:fld>
            <a:endParaRPr lang="de-DE"/>
          </a:p>
        </p:txBody>
      </p:sp>
      <p:sp>
        <p:nvSpPr>
          <p:cNvPr id="4" name="Folienbildplatzhalter 3"/>
          <p:cNvSpPr>
            <a:spLocks noGrp="1" noRot="1" noChangeAspect="1"/>
          </p:cNvSpPr>
          <p:nvPr>
            <p:ph type="sldImg" idx="2"/>
          </p:nvPr>
        </p:nvSpPr>
        <p:spPr>
          <a:xfrm>
            <a:off x="965200" y="742950"/>
            <a:ext cx="4953000" cy="3714750"/>
          </a:xfrm>
          <a:prstGeom prst="rect">
            <a:avLst/>
          </a:prstGeom>
          <a:noFill/>
          <a:ln w="12700">
            <a:solidFill>
              <a:prstClr val="black"/>
            </a:solidFill>
          </a:ln>
        </p:spPr>
        <p:txBody>
          <a:bodyPr vert="horz" lIns="95939" tIns="47969" rIns="95939" bIns="47969" rtlCol="0" anchor="ctr"/>
          <a:lstStyle/>
          <a:p>
            <a:endParaRPr lang="de-DE"/>
          </a:p>
        </p:txBody>
      </p:sp>
      <p:sp>
        <p:nvSpPr>
          <p:cNvPr id="5" name="Notizenplatzhalter 4"/>
          <p:cNvSpPr>
            <a:spLocks noGrp="1"/>
          </p:cNvSpPr>
          <p:nvPr>
            <p:ph type="body" sz="quarter" idx="3"/>
          </p:nvPr>
        </p:nvSpPr>
        <p:spPr>
          <a:xfrm>
            <a:off x="688340" y="4705350"/>
            <a:ext cx="5506720" cy="4457700"/>
          </a:xfrm>
          <a:prstGeom prst="rect">
            <a:avLst/>
          </a:prstGeom>
        </p:spPr>
        <p:txBody>
          <a:bodyPr vert="horz" lIns="95939" tIns="47969" rIns="95939" bIns="47969"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08981"/>
            <a:ext cx="2982807" cy="495300"/>
          </a:xfrm>
          <a:prstGeom prst="rect">
            <a:avLst/>
          </a:prstGeom>
        </p:spPr>
        <p:txBody>
          <a:bodyPr vert="horz" lIns="95939" tIns="47969" rIns="95939" bIns="47969" rtlCol="0" anchor="b"/>
          <a:lstStyle>
            <a:lvl1pPr algn="l">
              <a:defRPr sz="1300"/>
            </a:lvl1pPr>
          </a:lstStyle>
          <a:p>
            <a:endParaRPr lang="de-DE"/>
          </a:p>
        </p:txBody>
      </p:sp>
      <p:sp>
        <p:nvSpPr>
          <p:cNvPr id="7" name="Foliennummernplatzhalter 6"/>
          <p:cNvSpPr>
            <a:spLocks noGrp="1"/>
          </p:cNvSpPr>
          <p:nvPr>
            <p:ph type="sldNum" sz="quarter" idx="5"/>
          </p:nvPr>
        </p:nvSpPr>
        <p:spPr>
          <a:xfrm>
            <a:off x="3899000" y="9408981"/>
            <a:ext cx="2982807" cy="495300"/>
          </a:xfrm>
          <a:prstGeom prst="rect">
            <a:avLst/>
          </a:prstGeom>
        </p:spPr>
        <p:txBody>
          <a:bodyPr vert="horz" lIns="95939" tIns="47969" rIns="95939" bIns="47969" rtlCol="0" anchor="b"/>
          <a:lstStyle>
            <a:lvl1pPr algn="r">
              <a:defRPr sz="1300"/>
            </a:lvl1pPr>
          </a:lstStyle>
          <a:p>
            <a:fld id="{D6E3D8E2-F4BB-4814-92EA-348851E67690}" type="slidenum">
              <a:rPr lang="de-DE" smtClean="0"/>
              <a:pPr/>
              <a:t>‹Nr.›</a:t>
            </a:fld>
            <a:endParaRPr lang="de-DE"/>
          </a:p>
        </p:txBody>
      </p:sp>
    </p:spTree>
    <p:extLst>
      <p:ext uri="{BB962C8B-B14F-4D97-AF65-F5344CB8AC3E}">
        <p14:creationId xmlns:p14="http://schemas.microsoft.com/office/powerpoint/2010/main" val="3836726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1</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10</a:t>
            </a:fld>
            <a:endParaRPr lang="de-DE" dirty="0"/>
          </a:p>
        </p:txBody>
      </p:sp>
    </p:spTree>
    <p:extLst>
      <p:ext uri="{BB962C8B-B14F-4D97-AF65-F5344CB8AC3E}">
        <p14:creationId xmlns:p14="http://schemas.microsoft.com/office/powerpoint/2010/main" val="18896485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11</a:t>
            </a:fld>
            <a:endParaRPr lang="de-DE" dirty="0"/>
          </a:p>
        </p:txBody>
      </p:sp>
    </p:spTree>
    <p:extLst>
      <p:ext uri="{BB962C8B-B14F-4D97-AF65-F5344CB8AC3E}">
        <p14:creationId xmlns:p14="http://schemas.microsoft.com/office/powerpoint/2010/main" val="1889648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12</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13</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14</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15</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16</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17</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18</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19</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2</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20</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21</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23</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24</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25</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26</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27</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28</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29</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30</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3</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31</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32</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solidFill>
                  <a:prstClr val="black"/>
                </a:solidFill>
              </a:rPr>
              <a:pPr/>
              <a:t>33</a:t>
            </a:fld>
            <a:endParaRPr lang="de-DE">
              <a:solidFill>
                <a:prstClr val="black"/>
              </a:solidFill>
            </a:endParaRPr>
          </a:p>
        </p:txBody>
      </p:sp>
    </p:spTree>
    <p:extLst>
      <p:ext uri="{BB962C8B-B14F-4D97-AF65-F5344CB8AC3E}">
        <p14:creationId xmlns:p14="http://schemas.microsoft.com/office/powerpoint/2010/main" val="18896485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34</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35</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36</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38</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39</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40</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41</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4</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42</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43</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44</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45</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46</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47</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48</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49</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50</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51</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5</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52</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53</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54</a:t>
            </a:fld>
            <a:endParaRPr lang="de-DE"/>
          </a:p>
        </p:txBody>
      </p:sp>
    </p:spTree>
    <p:extLst>
      <p:ext uri="{BB962C8B-B14F-4D97-AF65-F5344CB8AC3E}">
        <p14:creationId xmlns:p14="http://schemas.microsoft.com/office/powerpoint/2010/main" val="1889648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6</a:t>
            </a:fld>
            <a:endParaRPr lang="de-DE" dirty="0"/>
          </a:p>
        </p:txBody>
      </p:sp>
    </p:spTree>
    <p:extLst>
      <p:ext uri="{BB962C8B-B14F-4D97-AF65-F5344CB8AC3E}">
        <p14:creationId xmlns:p14="http://schemas.microsoft.com/office/powerpoint/2010/main" val="18896485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7</a:t>
            </a:fld>
            <a:endParaRPr lang="de-DE" dirty="0"/>
          </a:p>
        </p:txBody>
      </p:sp>
    </p:spTree>
    <p:extLst>
      <p:ext uri="{BB962C8B-B14F-4D97-AF65-F5344CB8AC3E}">
        <p14:creationId xmlns:p14="http://schemas.microsoft.com/office/powerpoint/2010/main" val="1889648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8</a:t>
            </a:fld>
            <a:endParaRPr lang="de-DE" dirty="0"/>
          </a:p>
        </p:txBody>
      </p:sp>
    </p:spTree>
    <p:extLst>
      <p:ext uri="{BB962C8B-B14F-4D97-AF65-F5344CB8AC3E}">
        <p14:creationId xmlns:p14="http://schemas.microsoft.com/office/powerpoint/2010/main" val="1889648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D6E3D8E2-F4BB-4814-92EA-348851E67690}" type="slidenum">
              <a:rPr lang="de-DE" smtClean="0"/>
              <a:pPr/>
              <a:t>9</a:t>
            </a:fld>
            <a:endParaRPr lang="de-DE" dirty="0"/>
          </a:p>
        </p:txBody>
      </p:sp>
    </p:spTree>
    <p:extLst>
      <p:ext uri="{BB962C8B-B14F-4D97-AF65-F5344CB8AC3E}">
        <p14:creationId xmlns:p14="http://schemas.microsoft.com/office/powerpoint/2010/main" val="1889648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6"/>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extLst>
      <p:ext uri="{BB962C8B-B14F-4D97-AF65-F5344CB8AC3E}">
        <p14:creationId xmlns:p14="http://schemas.microsoft.com/office/powerpoint/2010/main" val="3543393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731099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435" y="4406901"/>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679070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42997"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0873" y="1600200"/>
            <a:ext cx="4042996" cy="4522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861913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270"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270"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4112624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215349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Textfeld 1"/>
          <p:cNvSpPr txBox="1"/>
          <p:nvPr userDrawn="1"/>
        </p:nvSpPr>
        <p:spPr>
          <a:xfrm>
            <a:off x="35496" y="6608385"/>
            <a:ext cx="2016224" cy="276999"/>
          </a:xfrm>
          <a:prstGeom prst="rect">
            <a:avLst/>
          </a:prstGeom>
          <a:noFill/>
        </p:spPr>
        <p:txBody>
          <a:bodyPr wrap="square" rtlCol="0">
            <a:spAutoFit/>
          </a:bodyPr>
          <a:lstStyle/>
          <a:p>
            <a:fld id="{8785A51C-6754-4680-A9B4-6249FC86B4BC}" type="datetime8">
              <a:rPr lang="de-DE" sz="1200" smtClean="0"/>
              <a:pPr/>
              <a:t>02.09.2016 15:58</a:t>
            </a:fld>
            <a:endParaRPr lang="de-DE" sz="1200" dirty="0"/>
          </a:p>
        </p:txBody>
      </p:sp>
    </p:spTree>
    <p:extLst>
      <p:ext uri="{BB962C8B-B14F-4D97-AF65-F5344CB8AC3E}">
        <p14:creationId xmlns:p14="http://schemas.microsoft.com/office/powerpoint/2010/main" val="634148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57201" y="368300"/>
            <a:ext cx="8226669" cy="57546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787301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0">
            <a:extLst>
              <a:ext uri="{28A0092B-C50C-407E-A947-70E740481C1C}">
                <a14:useLocalDpi xmlns:a14="http://schemas.microsoft.com/office/drawing/2010/main" val="0"/>
              </a:ext>
            </a:extLst>
          </a:blip>
          <a:srcRect t="3157" r="1025"/>
          <a:stretch>
            <a:fillRect/>
          </a:stretch>
        </p:blipFill>
        <p:spPr bwMode="auto">
          <a:xfrm>
            <a:off x="0" y="0"/>
            <a:ext cx="7848600" cy="1500188"/>
          </a:xfrm>
          <a:prstGeom prst="rect">
            <a:avLst/>
          </a:prstGeom>
          <a:noFill/>
          <a:ln>
            <a:noFill/>
          </a:ln>
          <a:effectLst/>
          <a:extLst>
            <a:ext uri="{909E8E84-426E-40DD-AFC4-6F175D3DCCD1}">
              <a14:hiddenFill xmlns:a14="http://schemas.microsoft.com/office/drawing/2010/main">
                <a:blipFill dpi="0" rotWithShape="0">
                  <a:blip/>
                  <a:srcRect t="3157" r="1025"/>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7" name="Picture 3"/>
          <p:cNvPicPr>
            <a:picLocks noChangeAspect="1" noChangeArrowheads="1"/>
          </p:cNvPicPr>
          <p:nvPr/>
        </p:nvPicPr>
        <p:blipFill>
          <a:blip r:embed="rId11">
            <a:extLst>
              <a:ext uri="{28A0092B-C50C-407E-A947-70E740481C1C}">
                <a14:useLocalDpi xmlns:a14="http://schemas.microsoft.com/office/drawing/2010/main" val="0"/>
              </a:ext>
            </a:extLst>
          </a:blip>
          <a:srcRect l="1317"/>
          <a:stretch>
            <a:fillRect/>
          </a:stretch>
        </p:blipFill>
        <p:spPr bwMode="auto">
          <a:xfrm>
            <a:off x="1740878" y="5286375"/>
            <a:ext cx="7425104" cy="1576388"/>
          </a:xfrm>
          <a:prstGeom prst="rect">
            <a:avLst/>
          </a:prstGeom>
          <a:noFill/>
          <a:ln>
            <a:noFill/>
          </a:ln>
          <a:effectLst/>
          <a:extLst>
            <a:ext uri="{909E8E84-426E-40DD-AFC4-6F175D3DCCD1}">
              <a14:hiddenFill xmlns:a14="http://schemas.microsoft.com/office/drawing/2010/main">
                <a:blipFill dpi="0" rotWithShape="0">
                  <a:blip/>
                  <a:srcRect l="1317"/>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8"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9389" y="6075363"/>
            <a:ext cx="1482969" cy="5254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9" name="Rectangle 5"/>
          <p:cNvSpPr>
            <a:spLocks noGrp="1" noChangeArrowheads="1"/>
          </p:cNvSpPr>
          <p:nvPr>
            <p:ph type="title"/>
          </p:nvPr>
        </p:nvSpPr>
        <p:spPr bwMode="auto">
          <a:xfrm>
            <a:off x="457201" y="368301"/>
            <a:ext cx="8226669" cy="936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de-DE" smtClean="0"/>
              <a:t>Click to edit the title text format</a:t>
            </a:r>
          </a:p>
        </p:txBody>
      </p:sp>
      <p:sp>
        <p:nvSpPr>
          <p:cNvPr id="1030" name="Rectangle 6"/>
          <p:cNvSpPr>
            <a:spLocks noGrp="1" noChangeArrowheads="1"/>
          </p:cNvSpPr>
          <p:nvPr>
            <p:ph type="body" idx="1"/>
          </p:nvPr>
        </p:nvSpPr>
        <p:spPr bwMode="auto">
          <a:xfrm>
            <a:off x="457201" y="1600200"/>
            <a:ext cx="8226669" cy="4522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de-DE" smtClean="0"/>
              <a:t>Click to edit the outline text format</a:t>
            </a:r>
          </a:p>
          <a:p>
            <a:pPr lvl="1"/>
            <a:r>
              <a:rPr lang="en-GB" altLang="de-DE" smtClean="0"/>
              <a:t>Second Outline Level</a:t>
            </a:r>
          </a:p>
          <a:p>
            <a:pPr lvl="2"/>
            <a:r>
              <a:rPr lang="en-GB" altLang="de-DE" smtClean="0"/>
              <a:t>Third Outline Level</a:t>
            </a:r>
          </a:p>
          <a:p>
            <a:pPr lvl="3"/>
            <a:r>
              <a:rPr lang="en-GB" altLang="de-DE" smtClean="0"/>
              <a:t>Fourth Outline Level</a:t>
            </a:r>
          </a:p>
          <a:p>
            <a:pPr lvl="4"/>
            <a:r>
              <a:rPr lang="en-GB" altLang="de-DE" smtClean="0"/>
              <a:t>Fifth Outline Level</a:t>
            </a:r>
          </a:p>
          <a:p>
            <a:pPr lvl="4"/>
            <a:r>
              <a:rPr lang="en-GB" altLang="de-DE" smtClean="0"/>
              <a:t>Sixth Outline Level</a:t>
            </a:r>
          </a:p>
          <a:p>
            <a:pPr lvl="4"/>
            <a:r>
              <a:rPr lang="en-GB" altLang="de-DE" smtClean="0"/>
              <a:t>Seventh Outline Level</a:t>
            </a:r>
          </a:p>
          <a:p>
            <a:pPr lvl="4"/>
            <a:r>
              <a:rPr lang="en-GB" altLang="de-DE" smtClean="0"/>
              <a:t>Eighth Outline Level</a:t>
            </a:r>
          </a:p>
          <a:p>
            <a:pPr lvl="4"/>
            <a:r>
              <a:rPr lang="en-GB" altLang="de-DE" smtClean="0"/>
              <a:t>Ninth Outline Level</a:t>
            </a:r>
          </a:p>
        </p:txBody>
      </p:sp>
      <p:sp>
        <p:nvSpPr>
          <p:cNvPr id="782343" name="Rectangle 7"/>
          <p:cNvSpPr>
            <a:spLocks noChangeArrowheads="1"/>
          </p:cNvSpPr>
          <p:nvPr/>
        </p:nvSpPr>
        <p:spPr bwMode="auto">
          <a:xfrm>
            <a:off x="8272097" y="6553200"/>
            <a:ext cx="795703" cy="427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defTabSz="4572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pitchFamily="18" charset="0"/>
              </a:defRPr>
            </a:lvl1pPr>
            <a:lvl2pPr marL="742950" indent="-285750" defTabSz="4572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pitchFamily="18" charset="0"/>
              </a:defRPr>
            </a:lvl2pPr>
            <a:lvl3pPr marL="1143000" indent="-228600" defTabSz="4572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pitchFamily="18" charset="0"/>
              </a:defRPr>
            </a:lvl3pPr>
            <a:lvl4pPr marL="1600200" indent="-228600" defTabSz="4572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pitchFamily="18" charset="0"/>
              </a:defRPr>
            </a:lvl4pPr>
            <a:lvl5pPr marL="2057400" indent="-228600" defTabSz="4572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pitchFamily="18" charset="0"/>
              </a:defRPr>
            </a:lvl5pPr>
            <a:lvl6pPr marL="2514600" indent="-228600" defTabSz="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pitchFamily="18" charset="0"/>
              </a:defRPr>
            </a:lvl6pPr>
            <a:lvl7pPr marL="2971800" indent="-228600" defTabSz="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pitchFamily="18" charset="0"/>
              </a:defRPr>
            </a:lvl7pPr>
            <a:lvl8pPr marL="3429000" indent="-228600" defTabSz="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pitchFamily="18" charset="0"/>
              </a:defRPr>
            </a:lvl8pPr>
            <a:lvl9pPr marL="3886200" indent="-228600" defTabSz="4572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Times" pitchFamily="18" charset="0"/>
              </a:defRPr>
            </a:lvl9pPr>
          </a:lstStyle>
          <a:p>
            <a:pPr algn="r" fontAlgn="base">
              <a:spcBef>
                <a:spcPct val="0"/>
              </a:spcBef>
              <a:spcAft>
                <a:spcPct val="0"/>
              </a:spcAft>
              <a:buSzPct val="100000"/>
              <a:defRPr/>
            </a:pPr>
            <a:fld id="{01EFAA88-AF56-47C4-A80C-81DD85F85180}" type="slidenum">
              <a:rPr lang="en-US" altLang="de-DE" sz="1100" smtClean="0">
                <a:solidFill>
                  <a:srgbClr val="595959"/>
                </a:solidFill>
                <a:latin typeface="Tahoma" pitchFamily="34" charset="0"/>
                <a:ea typeface="ヒラギノ角ゴ Pro W3" pitchFamily="1" charset="-128"/>
                <a:cs typeface="Tahoma" pitchFamily="34" charset="0"/>
              </a:rPr>
              <a:pPr algn="r" fontAlgn="base">
                <a:spcBef>
                  <a:spcPct val="0"/>
                </a:spcBef>
                <a:spcAft>
                  <a:spcPct val="0"/>
                </a:spcAft>
                <a:buSzPct val="100000"/>
                <a:defRPr/>
              </a:pPr>
              <a:t>‹Nr.›</a:t>
            </a:fld>
            <a:r>
              <a:rPr lang="en-US" altLang="de-DE" sz="1100" smtClean="0">
                <a:solidFill>
                  <a:srgbClr val="595959"/>
                </a:solidFill>
                <a:latin typeface="Tahoma" pitchFamily="34" charset="0"/>
                <a:ea typeface="ヒラギノ角ゴ Pro W3" pitchFamily="1" charset="-128"/>
                <a:cs typeface="Tahoma" pitchFamily="34" charset="0"/>
              </a:rPr>
              <a:t> / 11</a:t>
            </a:r>
          </a:p>
        </p:txBody>
      </p:sp>
      <p:pic>
        <p:nvPicPr>
          <p:cNvPr id="1032" name="Picture 9"/>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362951" y="1"/>
            <a:ext cx="781050"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5645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p:txStyles>
    <p:titleStyle>
      <a:lvl1pPr marL="2057400" indent="-228600" algn="ctr" defTabSz="457200" rtl="0" eaLnBrk="0" fontAlgn="base" hangingPunct="0">
        <a:spcBef>
          <a:spcPct val="0"/>
        </a:spcBef>
        <a:spcAft>
          <a:spcPct val="0"/>
        </a:spcAft>
        <a:buClr>
          <a:srgbClr val="000000"/>
        </a:buClr>
        <a:buSzPct val="100000"/>
        <a:buFont typeface="Times New Roman" pitchFamily="18" charset="0"/>
        <a:defRPr sz="4000">
          <a:solidFill>
            <a:srgbClr val="000000"/>
          </a:solidFill>
          <a:latin typeface="+mj-lt"/>
          <a:ea typeface="+mj-ea"/>
          <a:cs typeface="+mj-cs"/>
        </a:defRPr>
      </a:lvl1pPr>
      <a:lvl2pPr marL="2057400" indent="-228600" algn="ctr" defTabSz="457200" rtl="0" eaLnBrk="0" fontAlgn="base" hangingPunct="0">
        <a:spcBef>
          <a:spcPct val="0"/>
        </a:spcBef>
        <a:spcAft>
          <a:spcPct val="0"/>
        </a:spcAft>
        <a:buClr>
          <a:srgbClr val="000000"/>
        </a:buClr>
        <a:buSzPct val="100000"/>
        <a:buFont typeface="Times New Roman" pitchFamily="18" charset="0"/>
        <a:defRPr sz="4000">
          <a:solidFill>
            <a:srgbClr val="000000"/>
          </a:solidFill>
          <a:latin typeface="Calibri" pitchFamily="34" charset="0"/>
          <a:cs typeface="Arial" charset="0"/>
        </a:defRPr>
      </a:lvl2pPr>
      <a:lvl3pPr marL="2057400" indent="-228600" algn="ctr" defTabSz="457200" rtl="0" eaLnBrk="0" fontAlgn="base" hangingPunct="0">
        <a:spcBef>
          <a:spcPct val="0"/>
        </a:spcBef>
        <a:spcAft>
          <a:spcPct val="0"/>
        </a:spcAft>
        <a:buClr>
          <a:srgbClr val="000000"/>
        </a:buClr>
        <a:buSzPct val="100000"/>
        <a:buFont typeface="Times New Roman" pitchFamily="18" charset="0"/>
        <a:defRPr sz="4000">
          <a:solidFill>
            <a:srgbClr val="000000"/>
          </a:solidFill>
          <a:latin typeface="Calibri" pitchFamily="34" charset="0"/>
          <a:cs typeface="Arial" charset="0"/>
        </a:defRPr>
      </a:lvl3pPr>
      <a:lvl4pPr marL="2057400" indent="-228600" algn="ctr" defTabSz="457200" rtl="0" eaLnBrk="0" fontAlgn="base" hangingPunct="0">
        <a:spcBef>
          <a:spcPct val="0"/>
        </a:spcBef>
        <a:spcAft>
          <a:spcPct val="0"/>
        </a:spcAft>
        <a:buClr>
          <a:srgbClr val="000000"/>
        </a:buClr>
        <a:buSzPct val="100000"/>
        <a:buFont typeface="Times New Roman" pitchFamily="18" charset="0"/>
        <a:defRPr sz="4000">
          <a:solidFill>
            <a:srgbClr val="000000"/>
          </a:solidFill>
          <a:latin typeface="Calibri" pitchFamily="34" charset="0"/>
          <a:cs typeface="Arial" charset="0"/>
        </a:defRPr>
      </a:lvl4pPr>
      <a:lvl5pPr marL="2057400" indent="-228600" algn="ctr" defTabSz="457200" rtl="0" eaLnBrk="0" fontAlgn="base" hangingPunct="0">
        <a:spcBef>
          <a:spcPct val="0"/>
        </a:spcBef>
        <a:spcAft>
          <a:spcPct val="0"/>
        </a:spcAft>
        <a:buClr>
          <a:srgbClr val="000000"/>
        </a:buClr>
        <a:buSzPct val="100000"/>
        <a:buFont typeface="Times New Roman" pitchFamily="18" charset="0"/>
        <a:defRPr sz="4000">
          <a:solidFill>
            <a:srgbClr val="000000"/>
          </a:solidFill>
          <a:latin typeface="Calibri" pitchFamily="34" charset="0"/>
          <a:cs typeface="Arial" charset="0"/>
        </a:defRPr>
      </a:lvl5pPr>
      <a:lvl6pPr marL="2514600" indent="-228600" algn="ctr" defTabSz="457200" rtl="0" fontAlgn="base">
        <a:spcBef>
          <a:spcPct val="0"/>
        </a:spcBef>
        <a:spcAft>
          <a:spcPct val="0"/>
        </a:spcAft>
        <a:buClr>
          <a:srgbClr val="000000"/>
        </a:buClr>
        <a:buSzPct val="100000"/>
        <a:buFont typeface="Times New Roman" pitchFamily="18" charset="0"/>
        <a:defRPr sz="4000">
          <a:solidFill>
            <a:srgbClr val="000000"/>
          </a:solidFill>
          <a:latin typeface="Calibri" pitchFamily="34" charset="0"/>
          <a:cs typeface="Arial" charset="0"/>
        </a:defRPr>
      </a:lvl6pPr>
      <a:lvl7pPr marL="2971800" indent="-228600" algn="ctr" defTabSz="457200" rtl="0" fontAlgn="base">
        <a:spcBef>
          <a:spcPct val="0"/>
        </a:spcBef>
        <a:spcAft>
          <a:spcPct val="0"/>
        </a:spcAft>
        <a:buClr>
          <a:srgbClr val="000000"/>
        </a:buClr>
        <a:buSzPct val="100000"/>
        <a:buFont typeface="Times New Roman" pitchFamily="18" charset="0"/>
        <a:defRPr sz="4000">
          <a:solidFill>
            <a:srgbClr val="000000"/>
          </a:solidFill>
          <a:latin typeface="Calibri" pitchFamily="34" charset="0"/>
          <a:cs typeface="Arial" charset="0"/>
        </a:defRPr>
      </a:lvl7pPr>
      <a:lvl8pPr marL="3429000" indent="-228600" algn="ctr" defTabSz="457200" rtl="0" fontAlgn="base">
        <a:spcBef>
          <a:spcPct val="0"/>
        </a:spcBef>
        <a:spcAft>
          <a:spcPct val="0"/>
        </a:spcAft>
        <a:buClr>
          <a:srgbClr val="000000"/>
        </a:buClr>
        <a:buSzPct val="100000"/>
        <a:buFont typeface="Times New Roman" pitchFamily="18" charset="0"/>
        <a:defRPr sz="4000">
          <a:solidFill>
            <a:srgbClr val="000000"/>
          </a:solidFill>
          <a:latin typeface="Calibri" pitchFamily="34" charset="0"/>
          <a:cs typeface="Arial" charset="0"/>
        </a:defRPr>
      </a:lvl8pPr>
      <a:lvl9pPr marL="3886200" indent="-228600" algn="ctr" defTabSz="457200" rtl="0" fontAlgn="base">
        <a:spcBef>
          <a:spcPct val="0"/>
        </a:spcBef>
        <a:spcAft>
          <a:spcPct val="0"/>
        </a:spcAft>
        <a:buClr>
          <a:srgbClr val="000000"/>
        </a:buClr>
        <a:buSzPct val="100000"/>
        <a:buFont typeface="Times New Roman" pitchFamily="18" charset="0"/>
        <a:defRPr sz="4000">
          <a:solidFill>
            <a:srgbClr val="000000"/>
          </a:solidFill>
          <a:latin typeface="Calibri" pitchFamily="34" charset="0"/>
          <a:cs typeface="Arial" charset="0"/>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cs typeface="+mn-cs"/>
        </a:defRPr>
      </a:lvl2pPr>
      <a:lvl3pPr marL="1143000" indent="-228600" algn="l" defTabSz="457200"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cs typeface="+mn-cs"/>
        </a:defRPr>
      </a:lvl3pPr>
      <a:lvl4pPr marL="16002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cs typeface="+mn-cs"/>
        </a:defRPr>
      </a:lvl4pPr>
      <a:lvl5pPr marL="2057400" indent="-228600" algn="l" defTabSz="457200"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cs typeface="+mn-cs"/>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cs typeface="+mn-cs"/>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cs typeface="+mn-cs"/>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cs typeface="+mn-cs"/>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ode.zmaw.de/projects/cdo/wiki/CMOR"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s://code.zmaw.de/projects/cdo/files"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464887" y="428658"/>
            <a:ext cx="635524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ctr" eaLnBrk="0" fontAlgn="base" hangingPunct="0">
              <a:spcBef>
                <a:spcPct val="50000"/>
              </a:spcBef>
              <a:spcAft>
                <a:spcPct val="0"/>
              </a:spcAft>
            </a:pPr>
            <a:r>
              <a:rPr lang="de-DE" altLang="de-DE" sz="2800" b="1" dirty="0" smtClean="0">
                <a:solidFill>
                  <a:srgbClr val="0070C0"/>
                </a:solidFill>
              </a:rPr>
              <a:t>Organisatorisches</a:t>
            </a:r>
          </a:p>
        </p:txBody>
      </p:sp>
      <p:sp>
        <p:nvSpPr>
          <p:cNvPr id="3" name="Textfeld 2"/>
          <p:cNvSpPr txBox="1"/>
          <p:nvPr/>
        </p:nvSpPr>
        <p:spPr>
          <a:xfrm>
            <a:off x="899592" y="1556792"/>
            <a:ext cx="7957071" cy="2831544"/>
          </a:xfrm>
          <a:prstGeom prst="rect">
            <a:avLst/>
          </a:prstGeom>
          <a:noFill/>
        </p:spPr>
        <p:txBody>
          <a:bodyPr wrap="square" rtlCol="0">
            <a:spAutoFit/>
          </a:bodyPr>
          <a:lstStyle/>
          <a:p>
            <a:pPr marL="342900" indent="-342900">
              <a:buFont typeface="+mj-lt"/>
              <a:buAutoNum type="arabicPeriod"/>
            </a:pPr>
            <a:r>
              <a:rPr lang="de-DE" sz="1600" dirty="0" smtClean="0"/>
              <a:t>Die Dokumente </a:t>
            </a:r>
            <a:br>
              <a:rPr lang="de-DE" sz="1600" dirty="0" smtClean="0"/>
            </a:br>
            <a:r>
              <a:rPr lang="de-DE" sz="1600" dirty="0" smtClean="0"/>
              <a:t>CDO-CMOR_Konforme-Formatierung.ppt und Konforme_CDOs.pptx sind wieder zu einem Dokument zusammengefasst (Name: CDO-CMOR.pptx). </a:t>
            </a:r>
          </a:p>
          <a:p>
            <a:pPr marL="342900" indent="-342900">
              <a:buFont typeface="+mj-lt"/>
              <a:buAutoNum type="arabicPeriod"/>
            </a:pPr>
            <a:r>
              <a:rPr lang="de-DE" sz="1600" dirty="0" smtClean="0"/>
              <a:t>Zunächst weiterhin hochgeladen auf : </a:t>
            </a:r>
            <a:r>
              <a:rPr lang="de-DE" sz="1600" dirty="0" smtClean="0">
                <a:hlinkClick r:id="rId3"/>
              </a:rPr>
              <a:t>https</a:t>
            </a:r>
            <a:r>
              <a:rPr lang="de-DE" sz="1600" dirty="0">
                <a:hlinkClick r:id="rId3"/>
              </a:rPr>
              <a:t>://code.zmaw.de/projects/cdo/wiki/CMOR </a:t>
            </a:r>
            <a:endParaRPr lang="de-DE" sz="1600" dirty="0" smtClean="0"/>
          </a:p>
          <a:p>
            <a:pPr marL="342900" indent="-342900">
              <a:buFont typeface="+mj-lt"/>
              <a:buAutoNum type="arabicPeriod"/>
            </a:pPr>
            <a:r>
              <a:rPr lang="de-DE" sz="1600" dirty="0"/>
              <a:t>Zusätzlich in </a:t>
            </a:r>
            <a:r>
              <a:rPr lang="de-DE" sz="1600" dirty="0" smtClean="0"/>
              <a:t/>
            </a:r>
            <a:br>
              <a:rPr lang="de-DE" sz="1600" dirty="0" smtClean="0"/>
            </a:br>
            <a:r>
              <a:rPr lang="de-DE" sz="1600" dirty="0" smtClean="0"/>
              <a:t>https</a:t>
            </a:r>
            <a:r>
              <a:rPr lang="de-DE" sz="1600" dirty="0"/>
              <a:t>://</a:t>
            </a:r>
            <a:r>
              <a:rPr lang="de-DE" sz="1600" dirty="0" smtClean="0"/>
              <a:t>svn.dkrz.de/mad/Model/cmor-support/trunk/cmor-projs/cdo-cmor/doc</a:t>
            </a:r>
          </a:p>
          <a:p>
            <a:pPr marL="400050" indent="-400050">
              <a:buFont typeface="+mj-lt"/>
              <a:buAutoNum type="arabicPeriod"/>
            </a:pPr>
            <a:r>
              <a:rPr lang="de-DE" sz="1600" dirty="0" smtClean="0"/>
              <a:t>Eingabedateien </a:t>
            </a:r>
            <a:r>
              <a:rPr lang="de-DE" sz="1600" dirty="0"/>
              <a:t>zum Testen in:</a:t>
            </a:r>
            <a:br>
              <a:rPr lang="de-DE" sz="1600" dirty="0"/>
            </a:br>
            <a:r>
              <a:rPr lang="de-DE" sz="1600" u="sng" dirty="0"/>
              <a:t>mistral:/</a:t>
            </a:r>
            <a:r>
              <a:rPr lang="de-DE" sz="1600" u="sng" dirty="0" err="1"/>
              <a:t>work</a:t>
            </a:r>
            <a:r>
              <a:rPr lang="de-DE" sz="1600" u="sng" dirty="0"/>
              <a:t>/ik0555/cmip5/</a:t>
            </a:r>
            <a:r>
              <a:rPr lang="de-DE" sz="1600" u="sng" dirty="0" err="1"/>
              <a:t>archive</a:t>
            </a:r>
            <a:r>
              <a:rPr lang="de-DE" sz="1600" u="sng" dirty="0"/>
              <a:t>/CMIP5/</a:t>
            </a:r>
            <a:r>
              <a:rPr lang="de-DE" sz="1600" u="sng" dirty="0" err="1"/>
              <a:t>output</a:t>
            </a:r>
            <a:r>
              <a:rPr lang="de-DE" sz="1600" u="sng" dirty="0"/>
              <a:t>/MPI-M</a:t>
            </a:r>
            <a:r>
              <a:rPr lang="de-DE" sz="1600" dirty="0"/>
              <a:t>. </a:t>
            </a:r>
          </a:p>
          <a:p>
            <a:pPr marL="400050" indent="-400050">
              <a:buFont typeface="+mj-lt"/>
              <a:buAutoNum type="arabicPeriod"/>
            </a:pPr>
            <a:r>
              <a:rPr lang="de-DE" sz="1600" dirty="0"/>
              <a:t>Eine Testversion der CDOs gibt es unter: mistral:/</a:t>
            </a:r>
            <a:r>
              <a:rPr lang="de-DE" sz="1600" dirty="0" err="1"/>
              <a:t>home</a:t>
            </a:r>
            <a:r>
              <a:rPr lang="de-DE" sz="1600" dirty="0"/>
              <a:t>/</a:t>
            </a:r>
            <a:r>
              <a:rPr lang="de-DE" sz="1600" dirty="0" err="1"/>
              <a:t>zmaw</a:t>
            </a:r>
            <a:r>
              <a:rPr lang="de-DE" sz="1600" dirty="0"/>
              <a:t>/m214003/</a:t>
            </a:r>
            <a:r>
              <a:rPr lang="de-DE" sz="1600" dirty="0" err="1"/>
              <a:t>local</a:t>
            </a:r>
            <a:r>
              <a:rPr lang="de-DE" sz="1600" dirty="0"/>
              <a:t>/bin/</a:t>
            </a:r>
            <a:r>
              <a:rPr lang="de-DE" sz="1600" dirty="0" err="1"/>
              <a:t>cdo</a:t>
            </a:r>
            <a:endParaRPr lang="de-DE" sz="1600" dirty="0"/>
          </a:p>
          <a:p>
            <a:pPr marL="400050" indent="-400050">
              <a:buFont typeface="+mj-lt"/>
              <a:buAutoNum type="arabicPeriod"/>
            </a:pPr>
            <a:r>
              <a:rPr lang="de-DE" sz="1600" dirty="0" smtClean="0"/>
              <a:t>Den Quellcode gibt </a:t>
            </a:r>
            <a:r>
              <a:rPr lang="de-DE" sz="1600" dirty="0"/>
              <a:t>demnächst unter: </a:t>
            </a:r>
            <a:r>
              <a:rPr lang="de-DE" sz="1600" dirty="0">
                <a:hlinkClick r:id="rId4"/>
              </a:rPr>
              <a:t>https://</a:t>
            </a:r>
            <a:r>
              <a:rPr lang="de-DE" sz="1600" dirty="0" smtClean="0">
                <a:hlinkClick r:id="rId4"/>
              </a:rPr>
              <a:t>code.zmaw.de/projects/cdo/files</a:t>
            </a:r>
            <a:endParaRPr lang="de-DE" sz="1600" dirty="0" smtClean="0"/>
          </a:p>
          <a:p>
            <a:endParaRPr lang="en-GB" dirty="0"/>
          </a:p>
        </p:txBody>
      </p:sp>
      <p:sp>
        <p:nvSpPr>
          <p:cNvPr id="5" name="Textfeld 4"/>
          <p:cNvSpPr txBox="1"/>
          <p:nvPr/>
        </p:nvSpPr>
        <p:spPr>
          <a:xfrm>
            <a:off x="3923928" y="5157192"/>
            <a:ext cx="2416302" cy="830997"/>
          </a:xfrm>
          <a:prstGeom prst="rect">
            <a:avLst/>
          </a:prstGeom>
          <a:solidFill>
            <a:schemeClr val="bg1"/>
          </a:solidFill>
        </p:spPr>
        <p:txBody>
          <a:bodyPr wrap="none" rtlCol="0">
            <a:spAutoFit/>
          </a:bodyPr>
          <a:lstStyle/>
          <a:p>
            <a:r>
              <a:rPr lang="de-DE" sz="1200" i="1" dirty="0" smtClean="0"/>
              <a:t>*Jeder will Großes erreichen,</a:t>
            </a:r>
          </a:p>
          <a:p>
            <a:r>
              <a:rPr lang="de-DE" sz="1200" i="1" dirty="0" smtClean="0"/>
              <a:t>ohne sich darüber im Klaren zu sein,</a:t>
            </a:r>
          </a:p>
          <a:p>
            <a:r>
              <a:rPr lang="de-DE" sz="1200" i="1" dirty="0" smtClean="0"/>
              <a:t>dass das Leben aus kleines Sachen </a:t>
            </a:r>
          </a:p>
          <a:p>
            <a:r>
              <a:rPr lang="de-DE" sz="1200" i="1" dirty="0" smtClean="0"/>
              <a:t>besteht.</a:t>
            </a:r>
            <a:endParaRPr lang="en-GB" sz="1200" i="1" dirty="0"/>
          </a:p>
        </p:txBody>
      </p:sp>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55511" y="5445224"/>
            <a:ext cx="1925002" cy="1440160"/>
          </a:xfrm>
          <a:prstGeom prst="rect">
            <a:avLst/>
          </a:prstGeom>
        </p:spPr>
      </p:pic>
    </p:spTree>
    <p:extLst>
      <p:ext uri="{BB962C8B-B14F-4D97-AF65-F5344CB8AC3E}">
        <p14:creationId xmlns:p14="http://schemas.microsoft.com/office/powerpoint/2010/main" val="1987584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1052736"/>
            <a:ext cx="7236804" cy="4524315"/>
          </a:xfrm>
          <a:prstGeom prst="rect">
            <a:avLst/>
          </a:prstGeom>
          <a:noFill/>
        </p:spPr>
        <p:txBody>
          <a:bodyPr wrap="square" rtlCol="0">
            <a:spAutoFit/>
          </a:bodyPr>
          <a:lstStyle/>
          <a:p>
            <a:pPr marL="171450" indent="-171450">
              <a:buFont typeface="Arial" panose="020B0604020202020204" pitchFamily="34" charset="0"/>
              <a:buChar char="•"/>
            </a:pPr>
            <a:r>
              <a:rPr lang="de-DE" sz="1600" dirty="0" smtClean="0"/>
              <a:t>Zeit-Achse </a:t>
            </a:r>
            <a:br>
              <a:rPr lang="de-DE" sz="1600" dirty="0" smtClean="0"/>
            </a:br>
            <a:r>
              <a:rPr lang="de-DE" sz="1600" dirty="0" smtClean="0"/>
              <a:t>	s</a:t>
            </a:r>
            <a:r>
              <a:rPr lang="de-DE" sz="1600" dirty="0"/>
              <a:t>. </a:t>
            </a:r>
            <a:r>
              <a:rPr lang="de-DE" sz="1600" dirty="0" err="1"/>
              <a:t>keyword</a:t>
            </a:r>
            <a:r>
              <a:rPr lang="de-DE" sz="1600" dirty="0"/>
              <a:t> ‘cm‘ (</a:t>
            </a:r>
            <a:r>
              <a:rPr lang="de-DE" sz="1600" dirty="0" err="1"/>
              <a:t>cell_method</a:t>
            </a:r>
            <a:r>
              <a:rPr lang="de-DE" sz="1600" dirty="0"/>
              <a:t> )</a:t>
            </a:r>
            <a:r>
              <a:rPr lang="en-US" sz="1600" dirty="0"/>
              <a:t> </a:t>
            </a:r>
            <a:endParaRPr lang="de-DE" sz="1600" dirty="0" smtClean="0"/>
          </a:p>
          <a:p>
            <a:pPr marL="171450" indent="-171450">
              <a:buFont typeface="Arial" panose="020B0604020202020204" pitchFamily="34" charset="0"/>
              <a:buChar char="•"/>
            </a:pPr>
            <a:r>
              <a:rPr lang="de-DE" sz="1600" dirty="0" smtClean="0"/>
              <a:t>Metadaten </a:t>
            </a:r>
          </a:p>
          <a:p>
            <a:pPr marL="628650" lvl="1" indent="-171450">
              <a:buFont typeface="Arial" panose="020B0604020202020204" pitchFamily="34" charset="0"/>
              <a:buChar char="•"/>
            </a:pPr>
            <a:r>
              <a:rPr lang="de-DE" sz="1600" dirty="0" smtClean="0"/>
              <a:t>zu vielen NetCDF-Attributen gibt es DRS-Elemente aus denen Dateinamen und Verzeichnisse aufgebaut werden </a:t>
            </a:r>
          </a:p>
          <a:p>
            <a:pPr marL="628650" lvl="1" indent="-171450">
              <a:buFont typeface="Arial" panose="020B0604020202020204" pitchFamily="34" charset="0"/>
              <a:buChar char="•"/>
            </a:pPr>
            <a:r>
              <a:rPr lang="de-DE" sz="1600" dirty="0" smtClean="0"/>
              <a:t>cmor2/3 prüft die </a:t>
            </a:r>
            <a:r>
              <a:rPr lang="de-DE" sz="1600" dirty="0"/>
              <a:t>Vollständigkeit </a:t>
            </a:r>
            <a:r>
              <a:rPr lang="de-DE" sz="1600" dirty="0" smtClean="0"/>
              <a:t> von</a:t>
            </a:r>
            <a:endParaRPr lang="de-DE" sz="1600" dirty="0" smtClean="0"/>
          </a:p>
          <a:p>
            <a:pPr marL="1085850" lvl="2" indent="-171450">
              <a:buFont typeface="Arial" panose="020B0604020202020204" pitchFamily="34" charset="0"/>
              <a:buChar char="•"/>
            </a:pPr>
            <a:r>
              <a:rPr lang="de-DE" sz="1600" dirty="0" err="1" smtClean="0"/>
              <a:t>institute_id</a:t>
            </a:r>
            <a:r>
              <a:rPr lang="de-DE" sz="1600" dirty="0" smtClean="0"/>
              <a:t>, </a:t>
            </a:r>
            <a:r>
              <a:rPr lang="de-DE" sz="1600" dirty="0" err="1" smtClean="0"/>
              <a:t>institution</a:t>
            </a:r>
            <a:r>
              <a:rPr lang="de-DE" sz="1600" dirty="0" smtClean="0"/>
              <a:t>, </a:t>
            </a:r>
            <a:r>
              <a:rPr lang="de-DE" sz="1600" dirty="0" err="1" smtClean="0"/>
              <a:t>contact</a:t>
            </a:r>
            <a:endParaRPr lang="de-DE" sz="1600" dirty="0" smtClean="0"/>
          </a:p>
          <a:p>
            <a:pPr marL="1085850" lvl="2" indent="-171450">
              <a:buFont typeface="Arial" panose="020B0604020202020204" pitchFamily="34" charset="0"/>
              <a:buChar char="•"/>
            </a:pPr>
            <a:r>
              <a:rPr lang="de-DE" sz="1600" dirty="0" err="1" smtClean="0"/>
              <a:t>model_id</a:t>
            </a:r>
            <a:r>
              <a:rPr lang="de-DE" sz="1600" dirty="0" smtClean="0"/>
              <a:t>, </a:t>
            </a:r>
            <a:r>
              <a:rPr lang="de-DE" sz="1600" dirty="0" err="1" smtClean="0"/>
              <a:t>calendar</a:t>
            </a:r>
            <a:r>
              <a:rPr lang="de-DE" sz="1600" dirty="0" smtClean="0"/>
              <a:t>, </a:t>
            </a:r>
            <a:r>
              <a:rPr lang="de-DE" sz="1600" dirty="0" err="1" smtClean="0"/>
              <a:t>source</a:t>
            </a:r>
            <a:r>
              <a:rPr lang="de-DE" sz="1600" dirty="0" smtClean="0"/>
              <a:t>, </a:t>
            </a:r>
            <a:r>
              <a:rPr lang="de-DE" sz="1600" dirty="0" err="1" smtClean="0"/>
              <a:t>references</a:t>
            </a:r>
            <a:endParaRPr lang="de-DE" sz="1600" dirty="0"/>
          </a:p>
          <a:p>
            <a:pPr marL="1085850" lvl="2" indent="-171450">
              <a:buFont typeface="Arial" panose="020B0604020202020204" pitchFamily="34" charset="0"/>
              <a:buChar char="•"/>
            </a:pPr>
            <a:r>
              <a:rPr lang="de-DE" sz="1600" dirty="0" smtClean="0"/>
              <a:t>project_id</a:t>
            </a:r>
            <a:r>
              <a:rPr lang="de-DE" sz="1600" dirty="0" smtClean="0"/>
              <a:t>, </a:t>
            </a:r>
            <a:r>
              <a:rPr lang="de-DE" sz="1600" dirty="0" err="1" smtClean="0"/>
              <a:t>product</a:t>
            </a:r>
            <a:r>
              <a:rPr lang="de-DE" sz="1600" dirty="0" smtClean="0"/>
              <a:t>, </a:t>
            </a:r>
            <a:r>
              <a:rPr lang="de-DE" sz="1600" dirty="0" err="1" smtClean="0"/>
              <a:t>member</a:t>
            </a:r>
            <a:r>
              <a:rPr lang="de-DE" sz="1600" dirty="0" smtClean="0"/>
              <a:t>, </a:t>
            </a:r>
            <a:r>
              <a:rPr lang="de-DE" sz="1600" dirty="0" err="1" smtClean="0"/>
              <a:t>experiment_id</a:t>
            </a:r>
            <a:r>
              <a:rPr lang="de-DE" sz="1600" dirty="0" smtClean="0"/>
              <a:t>, </a:t>
            </a:r>
            <a:r>
              <a:rPr lang="de-DE" sz="1600" dirty="0" err="1" smtClean="0"/>
              <a:t>time_units</a:t>
            </a:r>
            <a:endParaRPr lang="de-DE" sz="1600" dirty="0"/>
          </a:p>
          <a:p>
            <a:pPr marL="1085850" lvl="2" indent="-171450">
              <a:buFont typeface="Arial" panose="020B0604020202020204" pitchFamily="34" charset="0"/>
              <a:buChar char="•"/>
            </a:pPr>
            <a:r>
              <a:rPr lang="de-DE" sz="1600" dirty="0" err="1" smtClean="0"/>
              <a:t>parent_experiment_id</a:t>
            </a:r>
            <a:r>
              <a:rPr lang="de-DE" sz="1600" dirty="0"/>
              <a:t>, </a:t>
            </a:r>
            <a:r>
              <a:rPr lang="de-DE" sz="1600" dirty="0" err="1" smtClean="0"/>
              <a:t>parent_experiment_rip</a:t>
            </a:r>
            <a:r>
              <a:rPr lang="de-DE" sz="1600" dirty="0" smtClean="0"/>
              <a:t>, </a:t>
            </a:r>
            <a:r>
              <a:rPr lang="de-DE" sz="1600" dirty="0" err="1" smtClean="0"/>
              <a:t>forcing</a:t>
            </a:r>
            <a:r>
              <a:rPr lang="de-DE" sz="1600" dirty="0" smtClean="0"/>
              <a:t>, </a:t>
            </a:r>
            <a:r>
              <a:rPr lang="de-DE" sz="1600" dirty="0" err="1" smtClean="0"/>
              <a:t>branch_times</a:t>
            </a:r>
            <a:r>
              <a:rPr lang="de-DE" sz="1600" dirty="0"/>
              <a:t> </a:t>
            </a:r>
            <a:r>
              <a:rPr lang="de-DE" sz="1600" dirty="0" smtClean="0"/>
              <a:t>(CMIP5)</a:t>
            </a:r>
            <a:endParaRPr lang="de-DE" sz="1600" dirty="0"/>
          </a:p>
          <a:p>
            <a:pPr marL="1085850" lvl="2" indent="-171450">
              <a:buFont typeface="Arial" panose="020B0604020202020204" pitchFamily="34" charset="0"/>
              <a:buChar char="•"/>
            </a:pPr>
            <a:r>
              <a:rPr lang="de-DE" sz="1600" dirty="0" err="1" smtClean="0"/>
              <a:t>dving_model_id</a:t>
            </a:r>
            <a:r>
              <a:rPr lang="de-DE" sz="1600" dirty="0" smtClean="0"/>
              <a:t>, </a:t>
            </a:r>
            <a:r>
              <a:rPr lang="de-DE" sz="1600" dirty="0" err="1" smtClean="0"/>
              <a:t>driving_experiment_name</a:t>
            </a:r>
            <a:r>
              <a:rPr lang="de-DE" sz="1600" dirty="0" smtClean="0"/>
              <a:t> ,</a:t>
            </a:r>
            <a:r>
              <a:rPr lang="de-DE" sz="1600" dirty="0" err="1" smtClean="0"/>
              <a:t>cordex_domain</a:t>
            </a:r>
            <a:r>
              <a:rPr lang="de-DE" sz="1600" dirty="0"/>
              <a:t> (CORDEX </a:t>
            </a:r>
            <a:r>
              <a:rPr lang="de-DE" sz="1600" dirty="0" smtClean="0"/>
              <a:t>)</a:t>
            </a:r>
            <a:endParaRPr lang="de-DE" sz="1600" dirty="0" smtClean="0"/>
          </a:p>
          <a:p>
            <a:pPr marL="628650" lvl="1" indent="-171450">
              <a:buFont typeface="Arial" panose="020B0604020202020204" pitchFamily="34" charset="0"/>
              <a:buChar char="•"/>
            </a:pPr>
            <a:r>
              <a:rPr lang="de-DE" sz="1600" dirty="0" smtClean="0"/>
              <a:t>andere, schon vorhandene NetCDF-Attribute gehen beim Passieren von cmor2/</a:t>
            </a:r>
            <a:r>
              <a:rPr lang="de-DE" sz="1600" dirty="0" smtClean="0">
                <a:solidFill>
                  <a:srgbClr val="FF0000"/>
                </a:solidFill>
              </a:rPr>
              <a:t>3 </a:t>
            </a:r>
            <a:r>
              <a:rPr lang="de-DE" sz="1600" dirty="0"/>
              <a:t>verloren </a:t>
            </a:r>
            <a:endParaRPr lang="de-DE" sz="1600" dirty="0" smtClean="0"/>
          </a:p>
          <a:p>
            <a:pPr marL="628650" lvl="1" indent="-171450">
              <a:buFont typeface="Arial" panose="020B0604020202020204" pitchFamily="34" charset="0"/>
              <a:buChar char="•"/>
            </a:pPr>
            <a:r>
              <a:rPr lang="de-DE" sz="1600" dirty="0" smtClean="0"/>
              <a:t>beliebige andere als die Standardattribute sind erlaubt</a:t>
            </a:r>
          </a:p>
          <a:p>
            <a:pPr marL="628650" lvl="1" indent="-171450">
              <a:buFont typeface="Arial" panose="020B0604020202020204" pitchFamily="34" charset="0"/>
              <a:buChar char="•"/>
            </a:pPr>
            <a:r>
              <a:rPr lang="de-DE" sz="1600" dirty="0" smtClean="0"/>
              <a:t>mit </a:t>
            </a:r>
            <a:r>
              <a:rPr lang="de-DE" sz="1600" dirty="0"/>
              <a:t>den konformen CDOs </a:t>
            </a:r>
            <a:r>
              <a:rPr lang="de-DE" sz="1600" dirty="0" smtClean="0"/>
              <a:t>sollen alle Attribute erhalten bleiben;</a:t>
            </a:r>
          </a:p>
          <a:p>
            <a:pPr marL="1085850" lvl="2" indent="-171450">
              <a:buFont typeface="Arial" panose="020B0604020202020204" pitchFamily="34" charset="0"/>
              <a:buChar char="•"/>
            </a:pPr>
            <a:r>
              <a:rPr lang="de-DE" sz="1600" dirty="0" smtClean="0"/>
              <a:t>Attribute</a:t>
            </a:r>
            <a:r>
              <a:rPr lang="de-DE" sz="1600" dirty="0"/>
              <a:t>, die auch CMIP-Attribute sind, werden umbenannt: </a:t>
            </a:r>
            <a:r>
              <a:rPr lang="de-DE" sz="1600" dirty="0">
                <a:solidFill>
                  <a:srgbClr val="FF0000"/>
                </a:solidFill>
              </a:rPr>
              <a:t>‘???&lt;</a:t>
            </a:r>
            <a:r>
              <a:rPr lang="de-DE" sz="1600" dirty="0" err="1"/>
              <a:t>attribute</a:t>
            </a:r>
            <a:r>
              <a:rPr lang="de-DE" sz="1600" dirty="0" smtClean="0">
                <a:solidFill>
                  <a:srgbClr val="FF0000"/>
                </a:solidFill>
              </a:rPr>
              <a:t>&gt;???‘</a:t>
            </a:r>
            <a:endParaRPr lang="de-DE" sz="1600" dirty="0">
              <a:solidFill>
                <a:srgbClr val="FF0000"/>
              </a:solidFill>
            </a:endParaRPr>
          </a:p>
        </p:txBody>
      </p:sp>
      <p:sp>
        <p:nvSpPr>
          <p:cNvPr id="6" name="Text Box 4"/>
          <p:cNvSpPr txBox="1">
            <a:spLocks noChangeArrowheads="1"/>
          </p:cNvSpPr>
          <p:nvPr/>
        </p:nvSpPr>
        <p:spPr bwMode="auto">
          <a:xfrm>
            <a:off x="1079612" y="548680"/>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14313622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1268760"/>
            <a:ext cx="7236804" cy="3539430"/>
          </a:xfrm>
          <a:prstGeom prst="rect">
            <a:avLst/>
          </a:prstGeom>
          <a:noFill/>
        </p:spPr>
        <p:txBody>
          <a:bodyPr wrap="square" rtlCol="0">
            <a:spAutoFit/>
          </a:bodyPr>
          <a:lstStyle/>
          <a:p>
            <a:pPr marL="171450" indent="-171450">
              <a:buFont typeface="Arial" panose="020B0604020202020204" pitchFamily="34" charset="0"/>
              <a:buChar char="•"/>
            </a:pPr>
            <a:r>
              <a:rPr lang="de-DE" sz="1600" dirty="0" err="1" smtClean="0"/>
              <a:t>controlled</a:t>
            </a:r>
            <a:r>
              <a:rPr lang="de-DE" sz="1600" dirty="0" smtClean="0"/>
              <a:t> </a:t>
            </a:r>
            <a:r>
              <a:rPr lang="de-DE" sz="1600" dirty="0" err="1" smtClean="0"/>
              <a:t>vocabularies</a:t>
            </a:r>
            <a:r>
              <a:rPr lang="de-DE" sz="1600" dirty="0" smtClean="0"/>
              <a:t> (CV)</a:t>
            </a:r>
          </a:p>
          <a:p>
            <a:pPr marL="628650" lvl="1" indent="-171450">
              <a:buFont typeface="Arial" panose="020B0604020202020204" pitchFamily="34" charset="0"/>
              <a:buChar char="•"/>
            </a:pPr>
            <a:r>
              <a:rPr lang="de-DE" sz="1600" dirty="0"/>
              <a:t>ein Teil der Attribute  verlangt Werte aus vorgegebenen </a:t>
            </a:r>
            <a:r>
              <a:rPr lang="de-DE" sz="1600" dirty="0" smtClean="0"/>
              <a:t>CVs</a:t>
            </a:r>
            <a:endParaRPr lang="de-DE" sz="1600" dirty="0"/>
          </a:p>
          <a:p>
            <a:pPr marL="628650" lvl="1" indent="-171450">
              <a:buFont typeface="Arial" panose="020B0604020202020204" pitchFamily="34" charset="0"/>
              <a:buChar char="•"/>
            </a:pPr>
            <a:r>
              <a:rPr lang="de-DE" sz="1600" dirty="0"/>
              <a:t>ein anderer Teil verlangt Werte aus abgestimmten CVs (z. B. </a:t>
            </a:r>
            <a:r>
              <a:rPr lang="de-DE" sz="1600" dirty="0" err="1" smtClean="0"/>
              <a:t>model_id</a:t>
            </a:r>
            <a:r>
              <a:rPr lang="de-DE" sz="1600" dirty="0" smtClean="0"/>
              <a:t>)</a:t>
            </a:r>
            <a:endParaRPr lang="de-DE" sz="1600" dirty="0"/>
          </a:p>
          <a:p>
            <a:pPr marL="628650" lvl="1" indent="-171450">
              <a:buFont typeface="Arial" panose="020B0604020202020204" pitchFamily="34" charset="0"/>
              <a:buChar char="•"/>
            </a:pPr>
            <a:r>
              <a:rPr lang="de-DE" sz="1600" dirty="0"/>
              <a:t>einige erlauben beliebige Strings (z.B. </a:t>
            </a:r>
            <a:r>
              <a:rPr lang="de-DE" sz="1600" dirty="0" err="1"/>
              <a:t>references</a:t>
            </a:r>
            <a:r>
              <a:rPr lang="de-DE" sz="1600" dirty="0" smtClean="0"/>
              <a:t>)</a:t>
            </a:r>
          </a:p>
          <a:p>
            <a:pPr marL="628650" lvl="1" indent="-171450">
              <a:buFont typeface="Arial" panose="020B0604020202020204" pitchFamily="34" charset="0"/>
              <a:buChar char="•"/>
            </a:pPr>
            <a:r>
              <a:rPr lang="de-DE" sz="1600" dirty="0" smtClean="0">
                <a:solidFill>
                  <a:srgbClr val="FF0000"/>
                </a:solidFill>
              </a:rPr>
              <a:t>sollen die abgestimmten CVs schon vor dem Aufruf  von </a:t>
            </a:r>
            <a:r>
              <a:rPr lang="de-DE" sz="1600" dirty="0" err="1" smtClean="0">
                <a:solidFill>
                  <a:srgbClr val="FF0000"/>
                </a:solidFill>
              </a:rPr>
              <a:t>cmor</a:t>
            </a:r>
            <a:r>
              <a:rPr lang="de-DE" sz="1600" dirty="0" smtClean="0">
                <a:solidFill>
                  <a:srgbClr val="FF0000"/>
                </a:solidFill>
              </a:rPr>
              <a:t>-Routinen abgefragt werden?</a:t>
            </a:r>
            <a:endParaRPr lang="de-DE" sz="1600" dirty="0">
              <a:solidFill>
                <a:srgbClr val="FF0000"/>
              </a:solidFill>
            </a:endParaRPr>
          </a:p>
          <a:p>
            <a:pPr marL="171450" indent="-171450">
              <a:buFont typeface="Arial" panose="020B0604020202020204" pitchFamily="34" charset="0"/>
              <a:buChar char="•"/>
            </a:pPr>
            <a:r>
              <a:rPr lang="de-DE" sz="1600" dirty="0" smtClean="0"/>
              <a:t>Menge </a:t>
            </a:r>
            <a:r>
              <a:rPr lang="de-DE" sz="1600" dirty="0"/>
              <a:t>des </a:t>
            </a:r>
            <a:r>
              <a:rPr lang="de-DE" sz="1600" dirty="0" err="1"/>
              <a:t>outputs</a:t>
            </a:r>
            <a:endParaRPr lang="de-DE" sz="1600" dirty="0"/>
          </a:p>
          <a:p>
            <a:pPr marL="800100" lvl="1" indent="-342900">
              <a:buFont typeface="Arial" panose="020B0604020202020204" pitchFamily="34" charset="0"/>
              <a:buChar char="•"/>
            </a:pPr>
            <a:r>
              <a:rPr lang="de-DE" sz="1600" dirty="0" err="1"/>
              <a:t>cdo</a:t>
            </a:r>
            <a:r>
              <a:rPr lang="de-DE" sz="1600" dirty="0"/>
              <a:t>-Option –W (extra </a:t>
            </a:r>
            <a:r>
              <a:rPr lang="de-DE" sz="1600" dirty="0" err="1"/>
              <a:t>warnings</a:t>
            </a:r>
            <a:r>
              <a:rPr lang="de-DE" sz="1600" dirty="0"/>
              <a:t>) </a:t>
            </a:r>
            <a:r>
              <a:rPr lang="de-DE" sz="1600" dirty="0">
                <a:sym typeface="Wingdings" panose="05000000000000000000" pitchFamily="2" charset="2"/>
              </a:rPr>
              <a:t> </a:t>
            </a:r>
            <a:r>
              <a:rPr lang="de-DE" sz="1600" dirty="0"/>
              <a:t> </a:t>
            </a:r>
            <a:r>
              <a:rPr lang="de-DE" sz="1600" dirty="0" err="1"/>
              <a:t>verbosity</a:t>
            </a:r>
            <a:r>
              <a:rPr lang="de-DE" sz="1600" dirty="0"/>
              <a:t>=1 (alle Warnungen)</a:t>
            </a:r>
          </a:p>
          <a:p>
            <a:pPr marL="800100" lvl="1" indent="-342900">
              <a:buFont typeface="Arial" panose="020B0604020202020204" pitchFamily="34" charset="0"/>
              <a:buChar char="•"/>
            </a:pPr>
            <a:r>
              <a:rPr lang="de-DE" sz="1600" dirty="0" err="1"/>
              <a:t>cdo</a:t>
            </a:r>
            <a:r>
              <a:rPr lang="de-DE" sz="1600" dirty="0"/>
              <a:t>-Option –v   (extra </a:t>
            </a:r>
            <a:r>
              <a:rPr lang="de-DE" sz="1600" dirty="0" err="1"/>
              <a:t>details</a:t>
            </a:r>
            <a:r>
              <a:rPr lang="de-DE" sz="1600" dirty="0"/>
              <a:t>)     </a:t>
            </a:r>
            <a:r>
              <a:rPr lang="de-DE" sz="1600" dirty="0">
                <a:sym typeface="Wingdings" panose="05000000000000000000" pitchFamily="2" charset="2"/>
              </a:rPr>
              <a:t> </a:t>
            </a:r>
            <a:r>
              <a:rPr lang="de-DE" sz="1600" dirty="0"/>
              <a:t> </a:t>
            </a:r>
            <a:r>
              <a:rPr lang="de-DE" sz="1600" dirty="0" err="1"/>
              <a:t>verbosity</a:t>
            </a:r>
            <a:r>
              <a:rPr lang="de-DE" sz="1600" dirty="0"/>
              <a:t>=2 (alle Infos &amp; Warnungen)</a:t>
            </a:r>
          </a:p>
          <a:p>
            <a:pPr marL="800100" lvl="1" indent="-342900">
              <a:buFont typeface="Arial" panose="020B0604020202020204" pitchFamily="34" charset="0"/>
              <a:buChar char="•"/>
            </a:pPr>
            <a:r>
              <a:rPr lang="de-DE" sz="1600" dirty="0"/>
              <a:t>der </a:t>
            </a:r>
            <a:r>
              <a:rPr lang="de-DE" sz="1600" dirty="0" err="1"/>
              <a:t>cdo</a:t>
            </a:r>
            <a:r>
              <a:rPr lang="de-DE" sz="1600" dirty="0"/>
              <a:t>-Output ist disjunkt; ‘</a:t>
            </a:r>
            <a:r>
              <a:rPr lang="de-DE" sz="1600" dirty="0" err="1"/>
              <a:t>cdo</a:t>
            </a:r>
            <a:r>
              <a:rPr lang="de-DE" sz="1600" dirty="0"/>
              <a:t> </a:t>
            </a:r>
            <a:r>
              <a:rPr lang="de-DE" sz="1600" dirty="0" err="1"/>
              <a:t>cmor</a:t>
            </a:r>
            <a:r>
              <a:rPr lang="de-DE" sz="1600" dirty="0"/>
              <a:t>,...‘ wird das genauso </a:t>
            </a:r>
            <a:r>
              <a:rPr lang="de-DE" sz="1600" dirty="0" smtClean="0"/>
              <a:t>machen</a:t>
            </a:r>
          </a:p>
          <a:p>
            <a:pPr marL="171450" indent="-171450">
              <a:buFont typeface="Arial" panose="020B0604020202020204" pitchFamily="34" charset="0"/>
              <a:buChar char="•"/>
            </a:pPr>
            <a:r>
              <a:rPr lang="de-DE" sz="1600" dirty="0" err="1"/>
              <a:t>no</a:t>
            </a:r>
            <a:r>
              <a:rPr lang="de-DE" sz="1600" dirty="0"/>
              <a:t> z-</a:t>
            </a:r>
            <a:r>
              <a:rPr lang="de-DE" sz="1600" dirty="0" err="1"/>
              <a:t>axis</a:t>
            </a:r>
            <a:r>
              <a:rPr lang="de-DE" sz="1600" dirty="0"/>
              <a:t> 3rd </a:t>
            </a:r>
            <a:r>
              <a:rPr lang="de-DE" sz="1600" dirty="0" err="1"/>
              <a:t>dimension</a:t>
            </a:r>
            <a:endParaRPr lang="de-DE" sz="1600" dirty="0"/>
          </a:p>
          <a:p>
            <a:pPr marL="628650" lvl="1" indent="-171450">
              <a:buFont typeface="Arial" panose="020B0604020202020204" pitchFamily="34" charset="0"/>
              <a:buChar char="•"/>
            </a:pPr>
            <a:r>
              <a:rPr lang="de-DE" sz="1600" dirty="0" err="1"/>
              <a:t>How</a:t>
            </a:r>
            <a:r>
              <a:rPr lang="de-DE" sz="1600" dirty="0"/>
              <a:t> </a:t>
            </a:r>
            <a:r>
              <a:rPr lang="de-DE" sz="1600" dirty="0" err="1"/>
              <a:t>to</a:t>
            </a:r>
            <a:r>
              <a:rPr lang="de-DE" sz="1600" dirty="0"/>
              <a:t> </a:t>
            </a:r>
            <a:r>
              <a:rPr lang="de-DE" sz="1600" dirty="0" err="1"/>
              <a:t>get</a:t>
            </a:r>
            <a:r>
              <a:rPr lang="de-DE" sz="1600" dirty="0"/>
              <a:t> </a:t>
            </a:r>
            <a:r>
              <a:rPr lang="de-DE" sz="1600" dirty="0" err="1"/>
              <a:t>char</a:t>
            </a:r>
            <a:r>
              <a:rPr lang="de-DE" sz="1600" dirty="0"/>
              <a:t>. </a:t>
            </a:r>
            <a:r>
              <a:rPr lang="de-DE" sz="1600" dirty="0" err="1"/>
              <a:t>value</a:t>
            </a:r>
            <a:r>
              <a:rPr lang="de-DE" sz="1600" dirty="0"/>
              <a:t> </a:t>
            </a:r>
            <a:r>
              <a:rPr lang="de-DE" sz="1600" dirty="0" err="1"/>
              <a:t>vectors</a:t>
            </a:r>
            <a:r>
              <a:rPr lang="de-DE" sz="1600" dirty="0"/>
              <a:t> (e.g. </a:t>
            </a:r>
            <a:r>
              <a:rPr lang="de-DE" sz="1600" dirty="0" err="1"/>
              <a:t>basins</a:t>
            </a:r>
            <a:r>
              <a:rPr lang="de-DE" sz="1600" dirty="0"/>
              <a:t>, </a:t>
            </a:r>
            <a:r>
              <a:rPr lang="de-DE" sz="1600" dirty="0" err="1"/>
              <a:t>oline</a:t>
            </a:r>
            <a:r>
              <a:rPr lang="de-DE" sz="1600" dirty="0"/>
              <a:t>) </a:t>
            </a:r>
            <a:r>
              <a:rPr lang="de-DE" sz="1600" dirty="0" err="1"/>
              <a:t>into</a:t>
            </a:r>
            <a:r>
              <a:rPr lang="de-DE" sz="1600" dirty="0"/>
              <a:t> </a:t>
            </a:r>
            <a:r>
              <a:rPr lang="de-DE" sz="1600" dirty="0" err="1"/>
              <a:t>cdo</a:t>
            </a:r>
            <a:r>
              <a:rPr lang="de-DE" sz="1600" dirty="0"/>
              <a:t> </a:t>
            </a:r>
            <a:r>
              <a:rPr lang="de-DE" sz="1600" dirty="0" err="1"/>
              <a:t>cmor</a:t>
            </a:r>
            <a:r>
              <a:rPr lang="de-DE" sz="1600" dirty="0"/>
              <a:t>?</a:t>
            </a:r>
            <a:br>
              <a:rPr lang="de-DE" sz="1600" dirty="0"/>
            </a:br>
            <a:r>
              <a:rPr lang="de-DE" sz="1600" dirty="0"/>
              <a:t>Options: </a:t>
            </a:r>
            <a:r>
              <a:rPr lang="de-DE" sz="1600" dirty="0" err="1"/>
              <a:t>ifile</a:t>
            </a:r>
            <a:r>
              <a:rPr lang="de-DE" sz="1600" dirty="0"/>
              <a:t>, </a:t>
            </a:r>
            <a:r>
              <a:rPr lang="de-DE" sz="1600" dirty="0" err="1"/>
              <a:t>gfile</a:t>
            </a:r>
            <a:r>
              <a:rPr lang="de-DE" sz="1600" dirty="0"/>
              <a:t>, </a:t>
            </a:r>
            <a:r>
              <a:rPr lang="de-DE" sz="1600" dirty="0" err="1"/>
              <a:t>mapping</a:t>
            </a:r>
            <a:r>
              <a:rPr lang="de-DE" sz="1600" dirty="0"/>
              <a:t> </a:t>
            </a:r>
            <a:r>
              <a:rPr lang="de-DE" sz="1600" dirty="0" err="1"/>
              <a:t>table</a:t>
            </a:r>
            <a:r>
              <a:rPr lang="de-DE" sz="1600" dirty="0"/>
              <a:t>, </a:t>
            </a:r>
            <a:r>
              <a:rPr lang="de-DE" sz="1600" dirty="0" err="1"/>
              <a:t>keyword</a:t>
            </a:r>
            <a:r>
              <a:rPr lang="de-DE" sz="1600" dirty="0"/>
              <a:t> </a:t>
            </a:r>
            <a:r>
              <a:rPr lang="de-DE" sz="1600" dirty="0">
                <a:solidFill>
                  <a:srgbClr val="FF0000"/>
                </a:solidFill>
              </a:rPr>
              <a:t>???</a:t>
            </a:r>
          </a:p>
          <a:p>
            <a:pPr marL="800100" lvl="1" indent="-342900">
              <a:buFont typeface="Arial" panose="020B0604020202020204" pitchFamily="34" charset="0"/>
              <a:buChar char="•"/>
            </a:pPr>
            <a:endParaRPr lang="de-DE" sz="1600" dirty="0"/>
          </a:p>
        </p:txBody>
      </p:sp>
      <p:sp>
        <p:nvSpPr>
          <p:cNvPr id="6" name="Text Box 4"/>
          <p:cNvSpPr txBox="1">
            <a:spLocks noChangeArrowheads="1"/>
          </p:cNvSpPr>
          <p:nvPr/>
        </p:nvSpPr>
        <p:spPr bwMode="auto">
          <a:xfrm>
            <a:off x="1079612" y="548680"/>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15533709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683568" y="1016732"/>
            <a:ext cx="8173095" cy="5324535"/>
          </a:xfrm>
          <a:prstGeom prst="rect">
            <a:avLst/>
          </a:prstGeom>
          <a:noFill/>
        </p:spPr>
        <p:txBody>
          <a:bodyPr wrap="square" rtlCol="0">
            <a:spAutoFit/>
          </a:bodyPr>
          <a:lstStyle/>
          <a:p>
            <a:pPr lvl="0"/>
            <a:r>
              <a:rPr lang="en-GB" b="1" dirty="0" smtClean="0"/>
              <a:t>Syntax</a:t>
            </a:r>
            <a:r>
              <a:rPr lang="en-GB" b="1" dirty="0" smtClean="0"/>
              <a:t>:</a:t>
            </a:r>
          </a:p>
          <a:p>
            <a:pPr lvl="0"/>
            <a:r>
              <a:rPr lang="en-GB" b="1" dirty="0"/>
              <a:t/>
            </a:r>
            <a:br>
              <a:rPr lang="en-GB" b="1" dirty="0"/>
            </a:br>
            <a:r>
              <a:rPr lang="en-GB" b="1" dirty="0" err="1" smtClean="0"/>
              <a:t>cdo</a:t>
            </a:r>
            <a:r>
              <a:rPr lang="en-GB" b="1" dirty="0" smtClean="0"/>
              <a:t> </a:t>
            </a:r>
            <a:r>
              <a:rPr lang="en-GB" b="1" dirty="0" err="1" smtClean="0"/>
              <a:t>cmor,</a:t>
            </a:r>
            <a:r>
              <a:rPr lang="en-GB" b="1" i="1" dirty="0" err="1" smtClean="0"/>
              <a:t>mipTable</a:t>
            </a:r>
            <a:r>
              <a:rPr lang="en-GB" b="1" dirty="0" smtClean="0"/>
              <a:t>[,keyword=</a:t>
            </a:r>
            <a:r>
              <a:rPr lang="en-GB" b="1" i="1" dirty="0" err="1" smtClean="0"/>
              <a:t>keyvalue</a:t>
            </a:r>
            <a:r>
              <a:rPr lang="en-GB" b="1" i="1" dirty="0" smtClean="0"/>
              <a:t>(s)</a:t>
            </a:r>
            <a:r>
              <a:rPr lang="en-GB" b="1" dirty="0" smtClean="0"/>
              <a:t>, </a:t>
            </a:r>
            <a:r>
              <a:rPr lang="en-GB" b="1" dirty="0"/>
              <a:t>...]   </a:t>
            </a:r>
            <a:r>
              <a:rPr lang="en-GB" b="1" i="1" dirty="0" err="1"/>
              <a:t>ifile</a:t>
            </a:r>
            <a:r>
              <a:rPr lang="en-GB" b="1" i="1" dirty="0"/>
              <a:t>   </a:t>
            </a:r>
            <a:r>
              <a:rPr lang="en-GB" b="1" i="1" strike="sngStrike" dirty="0" err="1" smtClean="0"/>
              <a:t>ofile</a:t>
            </a:r>
            <a:r>
              <a:rPr lang="en-GB" b="1" i="1" strike="sngStrike" dirty="0" smtClean="0"/>
              <a:t>-c</a:t>
            </a:r>
            <a:r>
              <a:rPr lang="en-GB" b="1" dirty="0"/>
              <a:t/>
            </a:r>
            <a:br>
              <a:rPr lang="en-GB" b="1" dirty="0"/>
            </a:br>
            <a:endParaRPr lang="de-DE" b="1" dirty="0"/>
          </a:p>
          <a:p>
            <a:pPr lvl="0"/>
            <a:r>
              <a:rPr lang="de-DE" sz="1600" b="1" i="1" dirty="0" smtClean="0"/>
              <a:t>Bemerkungen</a:t>
            </a:r>
            <a:r>
              <a:rPr lang="de-DE" sz="1600" dirty="0" smtClean="0"/>
              <a:t>:</a:t>
            </a:r>
          </a:p>
          <a:p>
            <a:pPr marL="228600" lvl="0" indent="-228600">
              <a:buFont typeface="+mj-lt"/>
              <a:buAutoNum type="arabicPeriod"/>
            </a:pPr>
            <a:r>
              <a:rPr lang="de-DE" sz="1600" dirty="0" smtClean="0"/>
              <a:t>Der Operator heißt ‚</a:t>
            </a:r>
            <a:r>
              <a:rPr lang="de-DE" sz="1600" dirty="0" err="1" smtClean="0"/>
              <a:t>cmor</a:t>
            </a:r>
            <a:r>
              <a:rPr lang="de-DE" sz="1600" dirty="0" smtClean="0"/>
              <a:t>‘.</a:t>
            </a:r>
          </a:p>
          <a:p>
            <a:pPr marL="228600" lvl="0" indent="-228600">
              <a:buFont typeface="+mj-lt"/>
              <a:buAutoNum type="arabicPeriod"/>
            </a:pPr>
            <a:r>
              <a:rPr lang="de-DE" sz="1600" dirty="0"/>
              <a:t>D</a:t>
            </a:r>
            <a:r>
              <a:rPr lang="de-DE" sz="1600" dirty="0" smtClean="0"/>
              <a:t>er Operator ruft die </a:t>
            </a:r>
            <a:r>
              <a:rPr lang="de-DE" sz="1600" dirty="0" err="1" smtClean="0"/>
              <a:t>Cmor</a:t>
            </a:r>
            <a:r>
              <a:rPr lang="de-DE" sz="1600" dirty="0" smtClean="0"/>
              <a:t>-Bibliothek.</a:t>
            </a:r>
          </a:p>
          <a:p>
            <a:pPr marL="228600" lvl="0" indent="-228600">
              <a:buFont typeface="+mj-lt"/>
              <a:buAutoNum type="arabicPeriod"/>
            </a:pPr>
            <a:r>
              <a:rPr lang="de-DE" sz="1600" i="1" dirty="0" err="1" smtClean="0"/>
              <a:t>mipTable</a:t>
            </a:r>
            <a:r>
              <a:rPr lang="de-DE" sz="1600" dirty="0" smtClean="0"/>
              <a:t> ist eine der MIP-Tabellen des Projekts. Die Variablen, die in einem Aufruf verarbeitet werden sollen, müssen alle zur selben MIP-Tabelle </a:t>
            </a:r>
            <a:r>
              <a:rPr lang="de-DE" sz="1600" dirty="0" smtClean="0"/>
              <a:t>gehören</a:t>
            </a:r>
            <a:r>
              <a:rPr lang="de-DE" sz="1600" dirty="0" smtClean="0"/>
              <a:t>. Es gibt keine </a:t>
            </a:r>
            <a:r>
              <a:rPr lang="de-DE" sz="1600" dirty="0"/>
              <a:t>Prüfung auf CV, damit lokale Tabellen möglich </a:t>
            </a:r>
            <a:r>
              <a:rPr lang="de-DE" sz="1600" dirty="0" smtClean="0"/>
              <a:t>sind. Wenn </a:t>
            </a:r>
            <a:r>
              <a:rPr lang="de-DE" sz="1600" dirty="0"/>
              <a:t>die verlangte Tabelle nicht existiert </a:t>
            </a:r>
            <a:r>
              <a:rPr lang="de-DE" sz="1600" dirty="0" smtClean="0">
                <a:solidFill>
                  <a:srgbClr val="FF0000"/>
                </a:solidFill>
              </a:rPr>
              <a:t>($</a:t>
            </a:r>
            <a:r>
              <a:rPr lang="de-DE" sz="1600" dirty="0" err="1" smtClean="0">
                <a:solidFill>
                  <a:srgbClr val="FF0000"/>
                </a:solidFill>
              </a:rPr>
              <a:t>mipTable_dir</a:t>
            </a:r>
            <a:r>
              <a:rPr lang="de-DE" sz="1600" dirty="0">
                <a:solidFill>
                  <a:srgbClr val="FF0000"/>
                </a:solidFill>
              </a:rPr>
              <a:t>/‚project_</a:t>
            </a:r>
            <a:r>
              <a:rPr lang="de-DE" sz="1600" dirty="0" err="1">
                <a:solidFill>
                  <a:srgbClr val="FF0000"/>
                </a:solidFill>
              </a:rPr>
              <a:t>id</a:t>
            </a:r>
            <a:r>
              <a:rPr lang="de-DE" sz="1600" dirty="0" smtClean="0">
                <a:solidFill>
                  <a:srgbClr val="FF0000"/>
                </a:solidFill>
              </a:rPr>
              <a:t>‘_‘</a:t>
            </a:r>
            <a:r>
              <a:rPr lang="de-DE" sz="1600" dirty="0" err="1" smtClean="0">
                <a:solidFill>
                  <a:srgbClr val="FF0000"/>
                </a:solidFill>
              </a:rPr>
              <a:t>mipTable</a:t>
            </a:r>
            <a:r>
              <a:rPr lang="de-DE" sz="1600" dirty="0" smtClean="0">
                <a:solidFill>
                  <a:srgbClr val="FF0000"/>
                </a:solidFill>
              </a:rPr>
              <a:t>‘) wird die Verarbeitung a</a:t>
            </a:r>
            <a:r>
              <a:rPr lang="de-DE" sz="1600" dirty="0" smtClean="0"/>
              <a:t>bgebrochen.</a:t>
            </a:r>
          </a:p>
          <a:p>
            <a:pPr marL="228600" lvl="0" indent="-228600">
              <a:buFont typeface="+mj-lt"/>
              <a:buAutoNum type="arabicPeriod"/>
            </a:pPr>
            <a:r>
              <a:rPr lang="de-DE" sz="1600" dirty="0" smtClean="0"/>
              <a:t>Es </a:t>
            </a:r>
            <a:r>
              <a:rPr lang="de-DE" sz="1600" dirty="0" smtClean="0"/>
              <a:t>werden so viele Ergebnisdateien erzeugt, wie Variablen verarbeitet werden. </a:t>
            </a:r>
            <a:endParaRPr lang="de-DE" sz="1600" dirty="0" smtClean="0"/>
          </a:p>
          <a:p>
            <a:pPr marL="228600" lvl="0" indent="-228600">
              <a:buFont typeface="+mj-lt"/>
              <a:buAutoNum type="arabicPeriod"/>
            </a:pPr>
            <a:r>
              <a:rPr lang="de-DE" sz="1600" dirty="0" smtClean="0"/>
              <a:t>Der </a:t>
            </a:r>
            <a:r>
              <a:rPr lang="de-DE" sz="1600" dirty="0" smtClean="0"/>
              <a:t>Name der Ausgabedatei ist durchgestrichen, um zu erinnern, dass er nicht gesetzt werden kann!</a:t>
            </a:r>
          </a:p>
          <a:p>
            <a:pPr marL="228600" indent="-228600">
              <a:buFont typeface="+mj-lt"/>
              <a:buAutoNum type="arabicPeriod"/>
            </a:pPr>
            <a:r>
              <a:rPr lang="de-DE" sz="1600" dirty="0" smtClean="0"/>
              <a:t>CDO-</a:t>
            </a:r>
            <a:r>
              <a:rPr lang="de-DE" sz="1600" dirty="0" err="1" smtClean="0"/>
              <a:t>cmor</a:t>
            </a:r>
            <a:r>
              <a:rPr lang="de-DE" sz="1600" dirty="0" smtClean="0"/>
              <a:t> </a:t>
            </a:r>
            <a:r>
              <a:rPr lang="de-DE" sz="1600" dirty="0"/>
              <a:t>soll auf Fehlbedienung reagieren, wie die Bibliotheksaufrufe. Aus </a:t>
            </a:r>
            <a:r>
              <a:rPr lang="de-DE" sz="1600" dirty="0" err="1"/>
              <a:t>Performanzgründen</a:t>
            </a:r>
            <a:r>
              <a:rPr lang="de-DE" sz="1600" dirty="0"/>
              <a:t> </a:t>
            </a:r>
            <a:r>
              <a:rPr lang="de-DE" sz="1600" dirty="0" smtClean="0"/>
              <a:t>sollte die </a:t>
            </a:r>
            <a:r>
              <a:rPr lang="de-DE" sz="1600" dirty="0"/>
              <a:t>Verarbeitung </a:t>
            </a:r>
            <a:r>
              <a:rPr lang="de-DE" sz="1600" dirty="0"/>
              <a:t>aber </a:t>
            </a:r>
            <a:r>
              <a:rPr lang="de-DE" sz="1600" dirty="0" smtClean="0"/>
              <a:t>abgebrochen </a:t>
            </a:r>
            <a:r>
              <a:rPr lang="de-DE" sz="1600" dirty="0"/>
              <a:t>werden, bevor die CMOR-Bibliotheksroutinen </a:t>
            </a:r>
            <a:r>
              <a:rPr lang="de-DE" sz="1600" dirty="0" smtClean="0"/>
              <a:t> oder andere aufwändige Operationen durchgeführt </a:t>
            </a:r>
            <a:r>
              <a:rPr lang="de-DE" sz="1600" dirty="0"/>
              <a:t>werden.</a:t>
            </a:r>
          </a:p>
          <a:p>
            <a:pPr marL="228600" indent="-228600">
              <a:buFont typeface="+mj-lt"/>
              <a:buAutoNum type="arabicPeriod"/>
            </a:pPr>
            <a:r>
              <a:rPr lang="de-DE" sz="1600" dirty="0"/>
              <a:t>CDO-</a:t>
            </a:r>
            <a:r>
              <a:rPr lang="de-DE" sz="1600" dirty="0" err="1"/>
              <a:t>cmor</a:t>
            </a:r>
            <a:r>
              <a:rPr lang="de-DE" sz="1600" dirty="0"/>
              <a:t> soll die Ergebnisdaten aller an CMIP6 teilnehmenden ESMs verarbeiten können</a:t>
            </a:r>
            <a:r>
              <a:rPr lang="de-DE" sz="1600" dirty="0" smtClean="0"/>
              <a:t>.</a:t>
            </a:r>
          </a:p>
          <a:p>
            <a:pPr marL="228600" indent="-228600">
              <a:buFont typeface="+mj-lt"/>
              <a:buAutoNum type="arabicPeriod"/>
            </a:pPr>
            <a:r>
              <a:rPr lang="de-DE" sz="1600" dirty="0" smtClean="0"/>
              <a:t>Der Operator soll für CMIP5- und CMIP6-Formatierung  benutzbar sein. </a:t>
            </a:r>
          </a:p>
          <a:p>
            <a:pPr marL="228600" indent="-228600">
              <a:buFont typeface="+mj-lt"/>
              <a:buAutoNum type="arabicPeriod"/>
            </a:pPr>
            <a:r>
              <a:rPr lang="de-DE" sz="1600" dirty="0" smtClean="0"/>
              <a:t>Die Eingabedateien müssen mit den CDIs lesbar sein (NetCDF, GRIB, ...). </a:t>
            </a:r>
            <a:endParaRPr lang="de-DE" sz="1600" dirty="0"/>
          </a:p>
          <a:p>
            <a:pPr marL="228600" lvl="0" indent="-228600">
              <a:buFont typeface="+mj-lt"/>
              <a:buAutoNum type="arabicPeriod"/>
            </a:pPr>
            <a:endParaRPr lang="de-DE" sz="1200" i="1" dirty="0" smtClean="0"/>
          </a:p>
        </p:txBody>
      </p:sp>
      <p:sp>
        <p:nvSpPr>
          <p:cNvPr id="7"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16019728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647563" y="1016732"/>
            <a:ext cx="8209099" cy="2431435"/>
          </a:xfrm>
          <a:prstGeom prst="rect">
            <a:avLst/>
          </a:prstGeom>
          <a:noFill/>
        </p:spPr>
        <p:txBody>
          <a:bodyPr wrap="square" rtlCol="0">
            <a:spAutoFit/>
          </a:bodyPr>
          <a:lstStyle/>
          <a:p>
            <a:pPr lvl="0"/>
            <a:r>
              <a:rPr lang="en-GB" b="1" dirty="0" smtClean="0"/>
              <a:t>Syntax</a:t>
            </a:r>
            <a:r>
              <a:rPr lang="en-GB" b="1" dirty="0" smtClean="0"/>
              <a:t>:</a:t>
            </a:r>
          </a:p>
          <a:p>
            <a:pPr lvl="0"/>
            <a:r>
              <a:rPr lang="en-GB" b="1" dirty="0"/>
              <a:t/>
            </a:r>
            <a:br>
              <a:rPr lang="en-GB" b="1" dirty="0"/>
            </a:br>
            <a:r>
              <a:rPr lang="en-GB" b="1" dirty="0" err="1" smtClean="0"/>
              <a:t>cdo</a:t>
            </a:r>
            <a:r>
              <a:rPr lang="en-GB" b="1" dirty="0" smtClean="0"/>
              <a:t> </a:t>
            </a:r>
            <a:r>
              <a:rPr lang="en-GB" b="1" dirty="0" smtClean="0">
                <a:solidFill>
                  <a:srgbClr val="FF0000"/>
                </a:solidFill>
              </a:rPr>
              <a:t>–v -W </a:t>
            </a:r>
            <a:r>
              <a:rPr lang="en-GB" b="1" dirty="0" err="1" smtClean="0"/>
              <a:t>cmor,</a:t>
            </a:r>
            <a:r>
              <a:rPr lang="en-GB" b="1" i="1" dirty="0" err="1" smtClean="0"/>
              <a:t>mipTable</a:t>
            </a:r>
            <a:r>
              <a:rPr lang="en-GB" b="1" dirty="0" smtClean="0"/>
              <a:t>[,keyword=</a:t>
            </a:r>
            <a:r>
              <a:rPr lang="en-GB" b="1" i="1" dirty="0" err="1" smtClean="0"/>
              <a:t>keyvalue</a:t>
            </a:r>
            <a:r>
              <a:rPr lang="en-GB" b="1" i="1" dirty="0" smtClean="0"/>
              <a:t>(s)</a:t>
            </a:r>
            <a:r>
              <a:rPr lang="en-GB" b="1" dirty="0" smtClean="0"/>
              <a:t>, </a:t>
            </a:r>
            <a:r>
              <a:rPr lang="en-GB" b="1" dirty="0"/>
              <a:t>...]   </a:t>
            </a:r>
            <a:r>
              <a:rPr lang="en-GB" b="1" i="1" dirty="0" err="1" smtClean="0"/>
              <a:t>ifile</a:t>
            </a:r>
            <a:r>
              <a:rPr lang="en-GB" b="1" dirty="0"/>
              <a:t/>
            </a:r>
            <a:br>
              <a:rPr lang="en-GB" b="1" dirty="0"/>
            </a:br>
            <a:endParaRPr lang="de-DE" b="1" dirty="0"/>
          </a:p>
          <a:p>
            <a:pPr lvl="0"/>
            <a:r>
              <a:rPr lang="de-DE" sz="1600" b="1" dirty="0" smtClean="0"/>
              <a:t>Options </a:t>
            </a:r>
            <a:r>
              <a:rPr lang="de-DE" sz="1600" b="1" i="1" dirty="0" smtClean="0"/>
              <a:t>–v und –W </a:t>
            </a:r>
            <a:r>
              <a:rPr lang="de-DE" sz="1600" b="1" dirty="0" smtClean="0"/>
              <a:t>[optional]:</a:t>
            </a:r>
            <a:br>
              <a:rPr lang="de-DE" sz="1600" b="1" dirty="0" smtClean="0"/>
            </a:br>
            <a:endParaRPr lang="de-DE" sz="1600" b="1" dirty="0" smtClean="0"/>
          </a:p>
          <a:p>
            <a:pPr lvl="0"/>
            <a:r>
              <a:rPr lang="de-DE" sz="1600" dirty="0" smtClean="0"/>
              <a:t>-W </a:t>
            </a:r>
            <a:r>
              <a:rPr lang="de-DE" sz="1600" dirty="0"/>
              <a:t>: </a:t>
            </a:r>
            <a:r>
              <a:rPr lang="de-DE" sz="1600" dirty="0" smtClean="0"/>
              <a:t>zusätzliche </a:t>
            </a:r>
            <a:r>
              <a:rPr lang="de-DE" sz="1600" dirty="0"/>
              <a:t>Ausgabe </a:t>
            </a:r>
            <a:r>
              <a:rPr lang="de-DE" sz="1600" dirty="0" smtClean="0"/>
              <a:t>von Meldungen mit Warnungs-Charakter</a:t>
            </a:r>
          </a:p>
          <a:p>
            <a:r>
              <a:rPr lang="de-DE" sz="1600" dirty="0" smtClean="0"/>
              <a:t>-v   </a:t>
            </a:r>
            <a:r>
              <a:rPr lang="de-DE" sz="1600" dirty="0"/>
              <a:t>: </a:t>
            </a:r>
            <a:r>
              <a:rPr lang="de-DE" sz="1600" dirty="0" smtClean="0"/>
              <a:t>zusätzliche </a:t>
            </a:r>
            <a:r>
              <a:rPr lang="de-DE" sz="1600" dirty="0"/>
              <a:t>Ausgabe von Meldungen mit </a:t>
            </a:r>
            <a:r>
              <a:rPr lang="de-DE" sz="1600" dirty="0" smtClean="0"/>
              <a:t>Informationscharakter für Fehlersuche</a:t>
            </a:r>
            <a:endParaRPr lang="de-DE" sz="1600" dirty="0"/>
          </a:p>
          <a:p>
            <a:pPr lvl="0"/>
            <a:endParaRPr lang="de-DE" sz="1600" b="1" dirty="0" smtClean="0"/>
          </a:p>
        </p:txBody>
      </p:sp>
      <p:sp>
        <p:nvSpPr>
          <p:cNvPr id="7"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24384618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647563" y="1016732"/>
            <a:ext cx="8209099" cy="5139869"/>
          </a:xfrm>
          <a:prstGeom prst="rect">
            <a:avLst/>
          </a:prstGeom>
          <a:noFill/>
        </p:spPr>
        <p:txBody>
          <a:bodyPr wrap="square" rtlCol="0">
            <a:spAutoFit/>
          </a:bodyPr>
          <a:lstStyle/>
          <a:p>
            <a:pPr lvl="0"/>
            <a:r>
              <a:rPr lang="en-GB" b="1" dirty="0" smtClean="0"/>
              <a:t>Syntax</a:t>
            </a:r>
            <a:r>
              <a:rPr lang="en-GB" b="1" dirty="0" smtClean="0"/>
              <a:t>:</a:t>
            </a:r>
          </a:p>
          <a:p>
            <a:pPr lvl="0"/>
            <a:r>
              <a:rPr lang="en-GB" b="1" dirty="0"/>
              <a:t/>
            </a:r>
            <a:br>
              <a:rPr lang="en-GB" b="1" dirty="0"/>
            </a:br>
            <a:r>
              <a:rPr lang="en-GB" b="1" dirty="0" err="1" smtClean="0"/>
              <a:t>cdo</a:t>
            </a:r>
            <a:r>
              <a:rPr lang="en-GB" b="1" dirty="0" smtClean="0"/>
              <a:t> </a:t>
            </a:r>
            <a:r>
              <a:rPr lang="en-GB" b="1" dirty="0" smtClean="0">
                <a:solidFill>
                  <a:srgbClr val="FF0000"/>
                </a:solidFill>
              </a:rPr>
              <a:t>–[</a:t>
            </a:r>
            <a:r>
              <a:rPr lang="en-GB" b="1" dirty="0" smtClean="0">
                <a:solidFill>
                  <a:srgbClr val="FF0000"/>
                </a:solidFill>
              </a:rPr>
              <a:t>m] </a:t>
            </a:r>
            <a:r>
              <a:rPr lang="en-GB" b="1" i="1" dirty="0" err="1" smtClean="0">
                <a:solidFill>
                  <a:srgbClr val="FF0000"/>
                </a:solidFill>
              </a:rPr>
              <a:t>mappingTable</a:t>
            </a:r>
            <a:r>
              <a:rPr lang="en-GB" b="1" dirty="0" smtClean="0"/>
              <a:t>    </a:t>
            </a:r>
            <a:r>
              <a:rPr lang="en-GB" b="1" dirty="0" err="1" smtClean="0"/>
              <a:t>cmor,</a:t>
            </a:r>
            <a:r>
              <a:rPr lang="en-GB" b="1" i="1" dirty="0" err="1" smtClean="0"/>
              <a:t>mipTable</a:t>
            </a:r>
            <a:r>
              <a:rPr lang="en-GB" b="1" dirty="0" smtClean="0"/>
              <a:t>[,keyword=</a:t>
            </a:r>
            <a:r>
              <a:rPr lang="en-GB" b="1" i="1" dirty="0" err="1" smtClean="0"/>
              <a:t>keyvalue</a:t>
            </a:r>
            <a:r>
              <a:rPr lang="en-GB" b="1" i="1" dirty="0" smtClean="0"/>
              <a:t>(s)</a:t>
            </a:r>
            <a:r>
              <a:rPr lang="en-GB" b="1" dirty="0" smtClean="0"/>
              <a:t>, </a:t>
            </a:r>
            <a:r>
              <a:rPr lang="en-GB" b="1" dirty="0"/>
              <a:t>...]   </a:t>
            </a:r>
            <a:r>
              <a:rPr lang="en-GB" b="1" i="1" dirty="0" err="1" smtClean="0"/>
              <a:t>ifile</a:t>
            </a:r>
            <a:r>
              <a:rPr lang="en-GB" b="1" dirty="0"/>
              <a:t/>
            </a:r>
            <a:br>
              <a:rPr lang="en-GB" b="1" dirty="0"/>
            </a:br>
            <a:endParaRPr lang="de-DE" b="1" dirty="0"/>
          </a:p>
          <a:p>
            <a:pPr lvl="0"/>
            <a:r>
              <a:rPr lang="de-DE" sz="1600" b="1" dirty="0" smtClean="0"/>
              <a:t>Option </a:t>
            </a:r>
            <a:r>
              <a:rPr lang="de-DE" sz="1600" b="1" i="1" dirty="0" err="1" smtClean="0"/>
              <a:t>mappingTable</a:t>
            </a:r>
            <a:r>
              <a:rPr lang="de-DE" sz="1600" b="1" i="1" dirty="0" smtClean="0"/>
              <a:t> </a:t>
            </a:r>
            <a:r>
              <a:rPr lang="de-DE" sz="1600" b="1" dirty="0" smtClean="0"/>
              <a:t>[</a:t>
            </a:r>
            <a:r>
              <a:rPr lang="de-DE" sz="1600" b="1" dirty="0" smtClean="0"/>
              <a:t>optional]</a:t>
            </a:r>
            <a:endParaRPr lang="de-DE" sz="1600" b="1" dirty="0" smtClean="0"/>
          </a:p>
          <a:p>
            <a:pPr lvl="0"/>
            <a:endParaRPr lang="de-DE" sz="1600" b="1" dirty="0" smtClean="0"/>
          </a:p>
          <a:p>
            <a:r>
              <a:rPr lang="de-DE" sz="1600" dirty="0" err="1"/>
              <a:t>mappingTable</a:t>
            </a:r>
            <a:r>
              <a:rPr lang="de-DE" sz="1600" dirty="0"/>
              <a:t> ist eine formatierte Textdatei (NAMELIST Format) mit der den Projektnamen der CMIP-Variablen (</a:t>
            </a:r>
            <a:r>
              <a:rPr lang="de-DE" sz="1600" dirty="0" err="1" smtClean="0"/>
              <a:t>out_name</a:t>
            </a:r>
            <a:r>
              <a:rPr lang="de-DE" sz="1600" dirty="0" smtClean="0"/>
              <a:t>=) </a:t>
            </a:r>
            <a:r>
              <a:rPr lang="de-DE" sz="1600" dirty="0"/>
              <a:t>ein lokaler Name (</a:t>
            </a:r>
            <a:r>
              <a:rPr lang="de-DE" sz="1600" dirty="0" err="1"/>
              <a:t>name</a:t>
            </a:r>
            <a:r>
              <a:rPr lang="de-DE" sz="1600" dirty="0"/>
              <a:t>=) oder ein </a:t>
            </a:r>
            <a:r>
              <a:rPr lang="de-DE" sz="1600" dirty="0" smtClean="0"/>
              <a:t>GRIB-Parameter </a:t>
            </a:r>
            <a:r>
              <a:rPr lang="de-DE" sz="1600" dirty="0"/>
              <a:t>(</a:t>
            </a:r>
            <a:r>
              <a:rPr lang="de-DE" sz="1600" dirty="0" err="1"/>
              <a:t>param</a:t>
            </a:r>
            <a:r>
              <a:rPr lang="de-DE" sz="1600" dirty="0"/>
              <a:t>/</a:t>
            </a:r>
            <a:r>
              <a:rPr lang="de-DE" sz="1600" dirty="0" err="1"/>
              <a:t>code</a:t>
            </a:r>
            <a:r>
              <a:rPr lang="de-DE" sz="1600" dirty="0"/>
              <a:t>=) in der </a:t>
            </a:r>
            <a:r>
              <a:rPr lang="de-DE" sz="1600" dirty="0" err="1"/>
              <a:t>Eingabendatei</a:t>
            </a:r>
            <a:r>
              <a:rPr lang="de-DE" sz="1600" dirty="0"/>
              <a:t> zugeordnet werden kann.</a:t>
            </a:r>
            <a:br>
              <a:rPr lang="de-DE" sz="1600" dirty="0"/>
            </a:br>
            <a:r>
              <a:rPr lang="de-DE" sz="1600" dirty="0"/>
              <a:t>Wenn </a:t>
            </a:r>
            <a:r>
              <a:rPr lang="de-DE" sz="1600" dirty="0" err="1"/>
              <a:t>mappingTable</a:t>
            </a:r>
            <a:r>
              <a:rPr lang="de-DE" sz="1600" dirty="0"/>
              <a:t> angegeben ist, sucht CDO-</a:t>
            </a:r>
            <a:r>
              <a:rPr lang="de-DE" sz="1600" dirty="0" err="1"/>
              <a:t>cmor</a:t>
            </a:r>
            <a:r>
              <a:rPr lang="de-DE" sz="1600" dirty="0"/>
              <a:t> darin nach dem Namen der aktuellen Variablen. Wird der Name als Wert von </a:t>
            </a:r>
            <a:r>
              <a:rPr lang="de-DE" sz="1600" dirty="0" err="1"/>
              <a:t>out_name</a:t>
            </a:r>
            <a:r>
              <a:rPr lang="de-DE" sz="1600" dirty="0"/>
              <a:t> gefunden, wird die Variable mit dem zugehörigen lokalen Namen (für NetCDF-Eingabedateien) oder GRIB-Code </a:t>
            </a:r>
            <a:r>
              <a:rPr lang="de-DE" sz="1600" dirty="0" smtClean="0"/>
              <a:t>(bei GRIB-Eingabedateien</a:t>
            </a:r>
            <a:r>
              <a:rPr lang="de-DE" sz="1600" dirty="0"/>
              <a:t>) verarbeitet. Die </a:t>
            </a:r>
            <a:r>
              <a:rPr lang="de-DE" sz="1600" dirty="0" smtClean="0"/>
              <a:t>Mapping-Tabelle </a:t>
            </a:r>
            <a:r>
              <a:rPr lang="de-DE" sz="1600" dirty="0"/>
              <a:t>kann </a:t>
            </a:r>
            <a:r>
              <a:rPr lang="de-DE" sz="1600" dirty="0" smtClean="0"/>
              <a:t>andere </a:t>
            </a:r>
            <a:r>
              <a:rPr lang="de-DE" sz="1600" dirty="0"/>
              <a:t>Angaben enthalten, die von ‚</a:t>
            </a:r>
            <a:r>
              <a:rPr lang="de-DE" sz="1600" dirty="0" err="1"/>
              <a:t>cdo</a:t>
            </a:r>
            <a:r>
              <a:rPr lang="de-DE" sz="1600" dirty="0"/>
              <a:t> </a:t>
            </a:r>
            <a:r>
              <a:rPr lang="de-DE" sz="1600" dirty="0" err="1"/>
              <a:t>cmor</a:t>
            </a:r>
            <a:r>
              <a:rPr lang="de-DE" sz="1600" dirty="0"/>
              <a:t>,...‘, anderen </a:t>
            </a:r>
            <a:r>
              <a:rPr lang="de-DE" sz="1600" dirty="0" err="1"/>
              <a:t>cdo</a:t>
            </a:r>
            <a:r>
              <a:rPr lang="de-DE" sz="1600" dirty="0"/>
              <a:t>-Operatoren oder </a:t>
            </a:r>
            <a:r>
              <a:rPr lang="de-DE" sz="1600" dirty="0" smtClean="0"/>
              <a:t>anderer Software </a:t>
            </a:r>
            <a:r>
              <a:rPr lang="de-DE" sz="1600" dirty="0"/>
              <a:t>interpretiert werden. Die von ‚‘</a:t>
            </a:r>
            <a:r>
              <a:rPr lang="de-DE" sz="1600" dirty="0" err="1"/>
              <a:t>cdo</a:t>
            </a:r>
            <a:r>
              <a:rPr lang="de-DE" sz="1600" dirty="0"/>
              <a:t> </a:t>
            </a:r>
            <a:r>
              <a:rPr lang="de-DE" sz="1600" dirty="0" err="1"/>
              <a:t>cmor</a:t>
            </a:r>
            <a:r>
              <a:rPr lang="de-DE" sz="1600" dirty="0"/>
              <a:t>,...‘ interpretierten Angaben können durch </a:t>
            </a:r>
            <a:r>
              <a:rPr lang="de-DE" sz="1600" dirty="0" err="1"/>
              <a:t>keywords</a:t>
            </a:r>
            <a:r>
              <a:rPr lang="de-DE" sz="1600" dirty="0"/>
              <a:t> in der Kommandozeile überschrieben werden</a:t>
            </a:r>
            <a:r>
              <a:rPr lang="de-DE" sz="1600" dirty="0" smtClean="0"/>
              <a:t>. Wenn keine </a:t>
            </a:r>
            <a:r>
              <a:rPr lang="de-DE" sz="1600" dirty="0" err="1" smtClean="0"/>
              <a:t>mappingTable</a:t>
            </a:r>
            <a:r>
              <a:rPr lang="de-DE" sz="1600" dirty="0" smtClean="0"/>
              <a:t> angegeben wird, bzw.  die (Default-)Tabelle nicht gefunden wird, bzw. der gesuchte </a:t>
            </a:r>
            <a:r>
              <a:rPr lang="de-DE" sz="1600" dirty="0" err="1" smtClean="0"/>
              <a:t>out_name</a:t>
            </a:r>
            <a:r>
              <a:rPr lang="de-DE" sz="1600" dirty="0" smtClean="0"/>
              <a:t> in der </a:t>
            </a:r>
            <a:r>
              <a:rPr lang="de-DE" sz="1600" dirty="0" err="1" smtClean="0"/>
              <a:t>mappingTable</a:t>
            </a:r>
            <a:r>
              <a:rPr lang="de-DE" sz="1600" dirty="0" smtClean="0"/>
              <a:t> nicht vorhanden ist, versucht </a:t>
            </a:r>
            <a:br>
              <a:rPr lang="de-DE" sz="1600" dirty="0" smtClean="0"/>
            </a:br>
            <a:r>
              <a:rPr lang="de-DE" sz="1600" dirty="0" smtClean="0"/>
              <a:t>‘</a:t>
            </a:r>
            <a:r>
              <a:rPr lang="de-DE" sz="1600" dirty="0" err="1" smtClean="0"/>
              <a:t>cdo</a:t>
            </a:r>
            <a:r>
              <a:rPr lang="de-DE" sz="1600" dirty="0" smtClean="0"/>
              <a:t> </a:t>
            </a:r>
            <a:r>
              <a:rPr lang="de-DE" sz="1600" dirty="0" err="1" smtClean="0"/>
              <a:t>cmor</a:t>
            </a:r>
            <a:r>
              <a:rPr lang="de-DE" sz="1600" dirty="0" smtClean="0"/>
              <a:t>,...‘ die Variable mit Hilfe der Angaben in der Kommandozeile zu formatieren.</a:t>
            </a:r>
          </a:p>
          <a:p>
            <a:r>
              <a:rPr lang="de-DE" sz="1600" dirty="0" smtClean="0"/>
              <a:t>Soll es </a:t>
            </a:r>
            <a:r>
              <a:rPr lang="de-DE" sz="1600" dirty="0" err="1" smtClean="0"/>
              <a:t>default</a:t>
            </a:r>
            <a:r>
              <a:rPr lang="de-DE" sz="1600" dirty="0" smtClean="0"/>
              <a:t> Namen und Verzeichnis geben?</a:t>
            </a:r>
            <a:br>
              <a:rPr lang="de-DE" sz="1600" dirty="0" smtClean="0"/>
            </a:br>
            <a:r>
              <a:rPr lang="de-DE" sz="1600" dirty="0" smtClean="0">
                <a:solidFill>
                  <a:srgbClr val="FF0000"/>
                </a:solidFill>
              </a:rPr>
              <a:t>-m und –M gibt es schon für die </a:t>
            </a:r>
            <a:r>
              <a:rPr lang="de-DE" sz="1600" dirty="0" err="1" smtClean="0">
                <a:solidFill>
                  <a:srgbClr val="FF0000"/>
                </a:solidFill>
              </a:rPr>
              <a:t>cdos</a:t>
            </a:r>
            <a:r>
              <a:rPr lang="de-DE" sz="1600" dirty="0" smtClean="0">
                <a:solidFill>
                  <a:srgbClr val="FF0000"/>
                </a:solidFill>
              </a:rPr>
              <a:t>!?!</a:t>
            </a:r>
            <a:endParaRPr lang="de-DE" sz="1600" dirty="0">
              <a:solidFill>
                <a:srgbClr val="FF0000"/>
              </a:solidFill>
            </a:endParaRPr>
          </a:p>
        </p:txBody>
      </p:sp>
      <p:sp>
        <p:nvSpPr>
          <p:cNvPr id="7"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33881856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251520" y="1329730"/>
            <a:ext cx="8712968" cy="4062651"/>
          </a:xfrm>
          <a:prstGeom prst="rect">
            <a:avLst/>
          </a:prstGeom>
          <a:noFill/>
        </p:spPr>
        <p:txBody>
          <a:bodyPr wrap="square" rtlCol="0">
            <a:spAutoFit/>
          </a:bodyPr>
          <a:lstStyle/>
          <a:p>
            <a:r>
              <a:rPr lang="de-DE" altLang="de-DE" b="1" dirty="0" err="1" smtClean="0"/>
              <a:t>Zuordnungs</a:t>
            </a:r>
            <a:r>
              <a:rPr lang="de-DE" altLang="de-DE" b="1" dirty="0" smtClean="0"/>
              <a:t>(</a:t>
            </a:r>
            <a:r>
              <a:rPr lang="de-DE" altLang="de-DE" b="1" dirty="0" err="1" smtClean="0"/>
              <a:t>mapping</a:t>
            </a:r>
            <a:r>
              <a:rPr lang="de-DE" altLang="de-DE" b="1" dirty="0" smtClean="0"/>
              <a:t>)</a:t>
            </a:r>
            <a:r>
              <a:rPr lang="de-DE" altLang="de-DE" b="1" dirty="0" err="1" smtClean="0"/>
              <a:t>tabelle</a:t>
            </a:r>
            <a:endParaRPr lang="de-DE" altLang="de-DE" b="1" dirty="0"/>
          </a:p>
          <a:p>
            <a:pPr marL="285750" indent="-285750">
              <a:buFont typeface="Arial" panose="020B0604020202020204" pitchFamily="34" charset="0"/>
              <a:buChar char="•"/>
            </a:pPr>
            <a:r>
              <a:rPr lang="de-DE" sz="1600" dirty="0" smtClean="0">
                <a:solidFill>
                  <a:srgbClr val="000000"/>
                </a:solidFill>
              </a:rPr>
              <a:t>Format</a:t>
            </a:r>
          </a:p>
          <a:p>
            <a:pPr marL="742950" lvl="1" indent="-285750">
              <a:buFont typeface="Arial" panose="020B0604020202020204" pitchFamily="34" charset="0"/>
              <a:buChar char="•"/>
            </a:pPr>
            <a:r>
              <a:rPr lang="de-DE" sz="1600" dirty="0" smtClean="0">
                <a:solidFill>
                  <a:srgbClr val="000000"/>
                </a:solidFill>
              </a:rPr>
              <a:t>&amp;</a:t>
            </a:r>
            <a:r>
              <a:rPr lang="de-DE" sz="1600" dirty="0" err="1">
                <a:solidFill>
                  <a:srgbClr val="000000"/>
                </a:solidFill>
              </a:rPr>
              <a:t>parameter</a:t>
            </a:r>
            <a:r>
              <a:rPr lang="de-DE" sz="1600" dirty="0">
                <a:solidFill>
                  <a:srgbClr val="000000"/>
                </a:solidFill>
              </a:rPr>
              <a:t> </a:t>
            </a:r>
            <a:r>
              <a:rPr lang="de-DE" sz="1600" dirty="0" err="1" smtClean="0">
                <a:solidFill>
                  <a:srgbClr val="FF0000"/>
                </a:solidFill>
              </a:rPr>
              <a:t>param</a:t>
            </a:r>
            <a:r>
              <a:rPr lang="de-DE" sz="1600" dirty="0" smtClean="0">
                <a:solidFill>
                  <a:srgbClr val="000000"/>
                </a:solidFill>
              </a:rPr>
              <a:t>=</a:t>
            </a:r>
            <a:r>
              <a:rPr lang="de-DE" sz="1600" i="1" dirty="0" smtClean="0">
                <a:solidFill>
                  <a:srgbClr val="000000"/>
                </a:solidFill>
              </a:rPr>
              <a:t>123.456</a:t>
            </a:r>
            <a:r>
              <a:rPr lang="de-DE" sz="1600" dirty="0" smtClean="0">
                <a:solidFill>
                  <a:srgbClr val="000000"/>
                </a:solidFill>
              </a:rPr>
              <a:t> </a:t>
            </a:r>
            <a:r>
              <a:rPr lang="de-DE" sz="1600" dirty="0" err="1">
                <a:solidFill>
                  <a:srgbClr val="FF0000"/>
                </a:solidFill>
              </a:rPr>
              <a:t>name</a:t>
            </a:r>
            <a:r>
              <a:rPr lang="de-DE" sz="1600" dirty="0">
                <a:solidFill>
                  <a:srgbClr val="000000"/>
                </a:solidFill>
              </a:rPr>
              <a:t>=</a:t>
            </a:r>
            <a:r>
              <a:rPr lang="de-DE" sz="1600" i="1" dirty="0" err="1">
                <a:solidFill>
                  <a:srgbClr val="000000"/>
                </a:solidFill>
              </a:rPr>
              <a:t>modnam</a:t>
            </a:r>
            <a:r>
              <a:rPr lang="de-DE" sz="1600" dirty="0">
                <a:solidFill>
                  <a:srgbClr val="000000"/>
                </a:solidFill>
              </a:rPr>
              <a:t> </a:t>
            </a:r>
            <a:r>
              <a:rPr lang="de-DE" sz="1600" dirty="0" err="1" smtClean="0">
                <a:solidFill>
                  <a:srgbClr val="FF0000"/>
                </a:solidFill>
              </a:rPr>
              <a:t>out_name</a:t>
            </a:r>
            <a:r>
              <a:rPr lang="de-DE" sz="1600" dirty="0" smtClean="0">
                <a:solidFill>
                  <a:srgbClr val="000000"/>
                </a:solidFill>
              </a:rPr>
              <a:t>=</a:t>
            </a:r>
            <a:r>
              <a:rPr lang="de-DE" sz="1600" i="1" dirty="0" err="1" smtClean="0">
                <a:solidFill>
                  <a:srgbClr val="000000"/>
                </a:solidFill>
              </a:rPr>
              <a:t>projnam</a:t>
            </a:r>
            <a:r>
              <a:rPr lang="de-DE" sz="1600" i="1" dirty="0" smtClean="0">
                <a:solidFill>
                  <a:srgbClr val="000000"/>
                </a:solidFill>
              </a:rPr>
              <a:t>  </a:t>
            </a:r>
            <a:r>
              <a:rPr lang="de-DE" sz="1600" dirty="0" err="1" smtClean="0">
                <a:solidFill>
                  <a:srgbClr val="000000"/>
                </a:solidFill>
              </a:rPr>
              <a:t>otherkey</a:t>
            </a:r>
            <a:r>
              <a:rPr lang="de-DE" sz="1600" i="1" dirty="0" smtClean="0">
                <a:solidFill>
                  <a:srgbClr val="000000"/>
                </a:solidFill>
              </a:rPr>
              <a:t>=</a:t>
            </a:r>
            <a:r>
              <a:rPr lang="de-DE" sz="1600" i="1" dirty="0" err="1" smtClean="0">
                <a:solidFill>
                  <a:srgbClr val="000000"/>
                </a:solidFill>
              </a:rPr>
              <a:t>othervalue</a:t>
            </a:r>
            <a:r>
              <a:rPr lang="de-DE" sz="1600" i="1" dirty="0" smtClean="0">
                <a:solidFill>
                  <a:srgbClr val="000000"/>
                </a:solidFill>
              </a:rPr>
              <a:t>(s)   /</a:t>
            </a:r>
          </a:p>
          <a:p>
            <a:pPr marL="742950" lvl="1" indent="-285750">
              <a:buFont typeface="Arial" panose="020B0604020202020204" pitchFamily="34" charset="0"/>
              <a:buChar char="•"/>
            </a:pPr>
            <a:r>
              <a:rPr lang="de-DE" sz="1600" dirty="0" smtClean="0">
                <a:solidFill>
                  <a:srgbClr val="000000"/>
                </a:solidFill>
              </a:rPr>
              <a:t>die Reihenfolge der Schlüsselwörter ist beliebig</a:t>
            </a:r>
          </a:p>
          <a:p>
            <a:pPr marL="742950" lvl="1" indent="-285750">
              <a:buFont typeface="Arial" panose="020B0604020202020204" pitchFamily="34" charset="0"/>
              <a:buChar char="•"/>
            </a:pPr>
            <a:r>
              <a:rPr lang="de-DE" sz="1600" dirty="0"/>
              <a:t>Zusätzliche Schlüsselwörter sind möglich, um die Tabelle für andere Zwecke nutzbar zu machen.</a:t>
            </a:r>
          </a:p>
          <a:p>
            <a:pPr marL="742950" lvl="1" indent="-285750">
              <a:buFont typeface="Arial" panose="020B0604020202020204" pitchFamily="34" charset="0"/>
              <a:buChar char="•"/>
            </a:pPr>
            <a:r>
              <a:rPr lang="de-DE" sz="1600" dirty="0">
                <a:solidFill>
                  <a:srgbClr val="000000"/>
                </a:solidFill>
              </a:rPr>
              <a:t>j</a:t>
            </a:r>
            <a:r>
              <a:rPr lang="de-DE" sz="1600" dirty="0" smtClean="0">
                <a:solidFill>
                  <a:srgbClr val="000000"/>
                </a:solidFill>
              </a:rPr>
              <a:t>ede Zeile, die </a:t>
            </a:r>
            <a:r>
              <a:rPr lang="de-DE" sz="1600" dirty="0" err="1" smtClean="0">
                <a:solidFill>
                  <a:srgbClr val="000000"/>
                </a:solidFill>
              </a:rPr>
              <a:t>out_name</a:t>
            </a:r>
            <a:r>
              <a:rPr lang="de-DE" sz="1600" dirty="0" smtClean="0">
                <a:solidFill>
                  <a:srgbClr val="000000"/>
                </a:solidFill>
              </a:rPr>
              <a:t>=“...“ enthält, muss eine Angabe </a:t>
            </a:r>
            <a:r>
              <a:rPr lang="de-DE" sz="1600" dirty="0" err="1" smtClean="0">
                <a:solidFill>
                  <a:srgbClr val="000000"/>
                </a:solidFill>
              </a:rPr>
              <a:t>name</a:t>
            </a:r>
            <a:r>
              <a:rPr lang="de-DE" sz="1600" dirty="0" smtClean="0">
                <a:solidFill>
                  <a:srgbClr val="000000"/>
                </a:solidFill>
              </a:rPr>
              <a:t>=“...“ oder </a:t>
            </a:r>
            <a:r>
              <a:rPr lang="de-DE" sz="1600" dirty="0" err="1" smtClean="0">
                <a:solidFill>
                  <a:srgbClr val="000000"/>
                </a:solidFill>
              </a:rPr>
              <a:t>param</a:t>
            </a:r>
            <a:r>
              <a:rPr lang="de-DE" sz="1600" dirty="0" smtClean="0">
                <a:solidFill>
                  <a:srgbClr val="000000"/>
                </a:solidFill>
              </a:rPr>
              <a:t>=“...“ enthalten, sonst kann sie von ‘</a:t>
            </a:r>
            <a:r>
              <a:rPr lang="de-DE" sz="1600" dirty="0" err="1" smtClean="0">
                <a:solidFill>
                  <a:srgbClr val="000000"/>
                </a:solidFill>
              </a:rPr>
              <a:t>cdo</a:t>
            </a:r>
            <a:r>
              <a:rPr lang="de-DE" sz="1600" dirty="0" smtClean="0">
                <a:solidFill>
                  <a:srgbClr val="000000"/>
                </a:solidFill>
              </a:rPr>
              <a:t> </a:t>
            </a:r>
            <a:r>
              <a:rPr lang="de-DE" sz="1600" dirty="0" err="1" smtClean="0">
                <a:solidFill>
                  <a:srgbClr val="000000"/>
                </a:solidFill>
              </a:rPr>
              <a:t>cmor</a:t>
            </a:r>
            <a:r>
              <a:rPr lang="de-DE" sz="1600" dirty="0" smtClean="0">
                <a:solidFill>
                  <a:srgbClr val="000000"/>
                </a:solidFill>
              </a:rPr>
              <a:t>,...‘ nicht interpretiert werden  (s.o.) </a:t>
            </a:r>
          </a:p>
          <a:p>
            <a:pPr marL="285750" indent="-285750">
              <a:buFont typeface="Arial" panose="020B0604020202020204" pitchFamily="34" charset="0"/>
              <a:buChar char="•"/>
            </a:pPr>
            <a:r>
              <a:rPr lang="de-DE" sz="1600" dirty="0" smtClean="0"/>
              <a:t>Kommentare</a:t>
            </a:r>
          </a:p>
          <a:p>
            <a:pPr marL="742950" lvl="1" indent="-285750">
              <a:buFont typeface="Arial" panose="020B0604020202020204" pitchFamily="34" charset="0"/>
              <a:buChar char="•"/>
            </a:pPr>
            <a:r>
              <a:rPr lang="de-DE" sz="1600" dirty="0" smtClean="0"/>
              <a:t>Zeilen, die mit dem Zeichen ‘!‘ beginnen</a:t>
            </a:r>
            <a:endParaRPr lang="de-DE" sz="1600" dirty="0"/>
          </a:p>
          <a:p>
            <a:pPr marL="285750" indent="-285750">
              <a:buFont typeface="Arial" panose="020B0604020202020204" pitchFamily="34" charset="0"/>
              <a:buChar char="•"/>
            </a:pPr>
            <a:r>
              <a:rPr lang="en-US" sz="1600" dirty="0" err="1" smtClean="0"/>
              <a:t>Versionierung</a:t>
            </a:r>
            <a:endParaRPr lang="en-US" sz="1600" dirty="0" smtClean="0"/>
          </a:p>
          <a:p>
            <a:pPr marL="742950" lvl="1" indent="-285750">
              <a:buFont typeface="Arial" panose="020B0604020202020204" pitchFamily="34" charset="0"/>
              <a:buChar char="•"/>
            </a:pPr>
            <a:r>
              <a:rPr lang="en-US" sz="1600" dirty="0" err="1" smtClean="0"/>
              <a:t>im</a:t>
            </a:r>
            <a:r>
              <a:rPr lang="en-US" sz="1600" dirty="0" smtClean="0"/>
              <a:t>  </a:t>
            </a:r>
            <a:r>
              <a:rPr lang="en-US" sz="1600" dirty="0" err="1" smtClean="0"/>
              <a:t>Quellcode</a:t>
            </a:r>
            <a:r>
              <a:rPr lang="en-US" sz="1600" dirty="0" smtClean="0"/>
              <a:t>. (</a:t>
            </a:r>
            <a:r>
              <a:rPr lang="en-US" sz="1600" dirty="0" err="1" smtClean="0"/>
              <a:t>Bsp</a:t>
            </a:r>
            <a:r>
              <a:rPr lang="en-US" sz="1600" dirty="0" smtClean="0"/>
              <a:t>.: MPI-M </a:t>
            </a:r>
            <a:r>
              <a:rPr lang="en-US" sz="1600" dirty="0" err="1" smtClean="0"/>
              <a:t>Modelle</a:t>
            </a:r>
            <a:r>
              <a:rPr lang="en-US" sz="1600" dirty="0" smtClean="0"/>
              <a:t>: </a:t>
            </a:r>
            <a:r>
              <a:rPr lang="en-US" sz="1600" dirty="0" err="1" smtClean="0"/>
              <a:t>src</a:t>
            </a:r>
            <a:r>
              <a:rPr lang="en-US" sz="1600" dirty="0" smtClean="0"/>
              <a:t>/mod/&lt;component&gt;/</a:t>
            </a:r>
            <a:r>
              <a:rPr lang="en-US" sz="1600" dirty="0" err="1" smtClean="0"/>
              <a:t>util</a:t>
            </a:r>
            <a:r>
              <a:rPr lang="en-US" sz="1600" dirty="0" smtClean="0"/>
              <a:t>/mappings)</a:t>
            </a:r>
            <a:endParaRPr lang="de-DE" sz="1600" dirty="0"/>
          </a:p>
          <a:p>
            <a:pPr marL="285750" indent="-285750">
              <a:buFont typeface="Arial" panose="020B0604020202020204" pitchFamily="34" charset="0"/>
              <a:buChar char="•"/>
            </a:pPr>
            <a:r>
              <a:rPr lang="en-US" sz="1600" dirty="0" err="1" smtClean="0"/>
              <a:t>Beispiele</a:t>
            </a:r>
            <a:r>
              <a:rPr lang="en-US" sz="1600" dirty="0" smtClean="0"/>
              <a:t> </a:t>
            </a:r>
            <a:r>
              <a:rPr lang="en-US" sz="1600" dirty="0" err="1" smtClean="0"/>
              <a:t>für</a:t>
            </a:r>
            <a:r>
              <a:rPr lang="en-US" sz="1600" dirty="0" smtClean="0"/>
              <a:t> </a:t>
            </a:r>
            <a:r>
              <a:rPr lang="en-US" sz="1600" dirty="0" err="1" smtClean="0"/>
              <a:t>Tabellen-Namen</a:t>
            </a:r>
            <a:r>
              <a:rPr lang="en-US" sz="1600" dirty="0" smtClean="0"/>
              <a:t> :</a:t>
            </a:r>
            <a:endParaRPr lang="en-US" sz="1600" dirty="0"/>
          </a:p>
          <a:p>
            <a:pPr lvl="2"/>
            <a:r>
              <a:rPr lang="de-DE" sz="1600" dirty="0" err="1" smtClean="0"/>
              <a:t>src</a:t>
            </a:r>
            <a:r>
              <a:rPr lang="de-DE" sz="1600" dirty="0" smtClean="0"/>
              <a:t>/</a:t>
            </a:r>
            <a:r>
              <a:rPr lang="de-DE" sz="1600" dirty="0" err="1" smtClean="0"/>
              <a:t>mod</a:t>
            </a:r>
            <a:r>
              <a:rPr lang="de-DE" sz="1600" dirty="0" smtClean="0"/>
              <a:t>/echam6/</a:t>
            </a:r>
            <a:r>
              <a:rPr lang="de-DE" sz="1600" dirty="0" err="1" smtClean="0"/>
              <a:t>util</a:t>
            </a:r>
            <a:r>
              <a:rPr lang="de-DE" sz="1600" dirty="0" smtClean="0"/>
              <a:t>/</a:t>
            </a:r>
            <a:r>
              <a:rPr lang="de-DE" sz="1600" dirty="0" err="1" smtClean="0"/>
              <a:t>mappings</a:t>
            </a:r>
            <a:r>
              <a:rPr lang="de-DE" sz="1600" dirty="0" smtClean="0"/>
              <a:t>/echam6_cmip5_all</a:t>
            </a:r>
          </a:p>
          <a:p>
            <a:pPr lvl="2"/>
            <a:r>
              <a:rPr lang="de-DE" sz="1600" dirty="0" err="1" smtClean="0"/>
              <a:t>src</a:t>
            </a:r>
            <a:r>
              <a:rPr lang="de-DE" sz="1600" dirty="0" smtClean="0"/>
              <a:t>/</a:t>
            </a:r>
            <a:r>
              <a:rPr lang="de-DE" sz="1600" dirty="0" err="1" smtClean="0"/>
              <a:t>mod</a:t>
            </a:r>
            <a:r>
              <a:rPr lang="de-DE" sz="1600" dirty="0" smtClean="0"/>
              <a:t>/</a:t>
            </a:r>
            <a:r>
              <a:rPr lang="de-DE" sz="1600" dirty="0" err="1" smtClean="0"/>
              <a:t>mpiom</a:t>
            </a:r>
            <a:r>
              <a:rPr lang="de-DE" sz="1600" dirty="0" smtClean="0"/>
              <a:t>/</a:t>
            </a:r>
            <a:r>
              <a:rPr lang="de-DE" sz="1600" dirty="0" err="1" smtClean="0"/>
              <a:t>util</a:t>
            </a:r>
            <a:r>
              <a:rPr lang="de-DE" sz="1600" dirty="0" smtClean="0"/>
              <a:t>/</a:t>
            </a:r>
            <a:r>
              <a:rPr lang="de-DE" sz="1600" dirty="0" err="1" smtClean="0"/>
              <a:t>mappings</a:t>
            </a:r>
            <a:r>
              <a:rPr lang="de-DE" sz="1600" dirty="0" smtClean="0"/>
              <a:t>/mpiom_cmip5_2ddm</a:t>
            </a:r>
          </a:p>
          <a:p>
            <a:pPr lvl="2"/>
            <a:r>
              <a:rPr lang="de-DE" sz="1600" dirty="0" err="1" smtClean="0"/>
              <a:t>src</a:t>
            </a:r>
            <a:r>
              <a:rPr lang="de-DE" sz="1600" dirty="0" smtClean="0"/>
              <a:t>/</a:t>
            </a:r>
            <a:r>
              <a:rPr lang="de-DE" sz="1600" dirty="0" err="1" smtClean="0"/>
              <a:t>mod</a:t>
            </a:r>
            <a:r>
              <a:rPr lang="de-DE" sz="1600" dirty="0" smtClean="0"/>
              <a:t>/</a:t>
            </a:r>
            <a:r>
              <a:rPr lang="de-DE" sz="1600" dirty="0" err="1" smtClean="0"/>
              <a:t>mpiom</a:t>
            </a:r>
            <a:r>
              <a:rPr lang="de-DE" sz="1600" dirty="0" smtClean="0"/>
              <a:t>/</a:t>
            </a:r>
            <a:r>
              <a:rPr lang="de-DE" sz="1600" dirty="0" err="1" smtClean="0"/>
              <a:t>util</a:t>
            </a:r>
            <a:r>
              <a:rPr lang="de-DE" sz="1600" dirty="0" smtClean="0"/>
              <a:t>/</a:t>
            </a:r>
            <a:r>
              <a:rPr lang="de-DE" sz="1600" dirty="0" err="1" smtClean="0"/>
              <a:t>mappings</a:t>
            </a:r>
            <a:r>
              <a:rPr lang="de-DE" sz="1600" dirty="0" smtClean="0"/>
              <a:t>/mpiom_cmip5_3dmm</a:t>
            </a:r>
          </a:p>
        </p:txBody>
      </p:sp>
      <p:sp>
        <p:nvSpPr>
          <p:cNvPr id="7" name="Text Box 4"/>
          <p:cNvSpPr txBox="1">
            <a:spLocks noChangeArrowheads="1"/>
          </p:cNvSpPr>
          <p:nvPr/>
        </p:nvSpPr>
        <p:spPr bwMode="auto">
          <a:xfrm>
            <a:off x="1251058" y="678758"/>
            <a:ext cx="7533410" cy="272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marL="457200" indent="-457200" algn="r" eaLnBrk="0" fontAlgn="base" hangingPunct="0">
              <a:lnSpc>
                <a:spcPts val="1200"/>
              </a:lnSpc>
              <a:spcBef>
                <a:spcPct val="50000"/>
              </a:spcBef>
              <a:spcAft>
                <a:spcPct val="0"/>
              </a:spcAft>
              <a:buFont typeface="+mj-lt"/>
              <a:buAutoNum type="alphaUcPeriod"/>
            </a:pPr>
            <a:r>
              <a:rPr lang="de-DE" altLang="de-DE" sz="2000" b="1" dirty="0">
                <a:solidFill>
                  <a:srgbClr val="0070C0"/>
                </a:solidFill>
              </a:rPr>
              <a:t>Konforme Formatierung</a:t>
            </a:r>
            <a:r>
              <a:rPr lang="de-DE" altLang="de-DE" sz="2000" b="1" dirty="0" smtClean="0">
                <a:solidFill>
                  <a:srgbClr val="0070C0"/>
                </a:solidFill>
              </a:rPr>
              <a:t>:</a:t>
            </a:r>
            <a:endParaRPr lang="de-DE" altLang="de-DE" sz="2000" b="1" dirty="0" smtClean="0">
              <a:solidFill>
                <a:srgbClr val="0070C0"/>
              </a:solidFill>
            </a:endParaRPr>
          </a:p>
        </p:txBody>
      </p:sp>
    </p:spTree>
    <p:extLst>
      <p:ext uri="{BB962C8B-B14F-4D97-AF65-F5344CB8AC3E}">
        <p14:creationId xmlns:p14="http://schemas.microsoft.com/office/powerpoint/2010/main" val="35580991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251520" y="1329730"/>
            <a:ext cx="8712968" cy="4555093"/>
          </a:xfrm>
          <a:prstGeom prst="rect">
            <a:avLst/>
          </a:prstGeom>
          <a:noFill/>
        </p:spPr>
        <p:txBody>
          <a:bodyPr wrap="square" rtlCol="0">
            <a:spAutoFit/>
          </a:bodyPr>
          <a:lstStyle/>
          <a:p>
            <a:r>
              <a:rPr lang="de-DE" altLang="de-DE" b="1" dirty="0" err="1" smtClean="0"/>
              <a:t>Zuordnungs</a:t>
            </a:r>
            <a:r>
              <a:rPr lang="de-DE" altLang="de-DE" b="1" dirty="0" smtClean="0"/>
              <a:t>(</a:t>
            </a:r>
            <a:r>
              <a:rPr lang="de-DE" altLang="de-DE" b="1" dirty="0" err="1" smtClean="0"/>
              <a:t>mapping</a:t>
            </a:r>
            <a:r>
              <a:rPr lang="de-DE" altLang="de-DE" b="1" dirty="0" smtClean="0"/>
              <a:t>)</a:t>
            </a:r>
            <a:r>
              <a:rPr lang="de-DE" altLang="de-DE" b="1" dirty="0" err="1" smtClean="0"/>
              <a:t>tabelle</a:t>
            </a:r>
            <a:r>
              <a:rPr lang="de-DE" altLang="de-DE" b="1" dirty="0" smtClean="0"/>
              <a:t> </a:t>
            </a:r>
            <a:r>
              <a:rPr lang="de-DE" altLang="de-DE" dirty="0" smtClean="0"/>
              <a:t>(</a:t>
            </a:r>
            <a:r>
              <a:rPr lang="de-DE" altLang="de-DE" dirty="0" err="1" smtClean="0"/>
              <a:t>contd</a:t>
            </a:r>
            <a:r>
              <a:rPr lang="de-DE" altLang="de-DE" dirty="0" smtClean="0"/>
              <a:t>.)</a:t>
            </a:r>
            <a:endParaRPr lang="de-DE" sz="1600" dirty="0" smtClean="0"/>
          </a:p>
          <a:p>
            <a:pPr marL="285750" indent="-285750">
              <a:buFont typeface="Arial" panose="020B0604020202020204" pitchFamily="34" charset="0"/>
              <a:buChar char="•"/>
            </a:pPr>
            <a:r>
              <a:rPr lang="en-GB" sz="1600" dirty="0" smtClean="0"/>
              <a:t>von </a:t>
            </a:r>
            <a:r>
              <a:rPr lang="en-GB" sz="1600" dirty="0"/>
              <a:t>’</a:t>
            </a:r>
            <a:r>
              <a:rPr lang="en-GB" sz="1600" dirty="0" err="1"/>
              <a:t>cdo</a:t>
            </a:r>
            <a:r>
              <a:rPr lang="en-GB" sz="1600" dirty="0"/>
              <a:t> </a:t>
            </a:r>
            <a:r>
              <a:rPr lang="en-GB" sz="1600" dirty="0" err="1"/>
              <a:t>cmor</a:t>
            </a:r>
            <a:r>
              <a:rPr lang="en-GB" sz="1600" dirty="0"/>
              <a:t>,... ‘ </a:t>
            </a:r>
            <a:r>
              <a:rPr lang="en-GB" sz="1600" dirty="0" err="1"/>
              <a:t>interpretierte</a:t>
            </a:r>
            <a:r>
              <a:rPr lang="en-GB" sz="1600" dirty="0"/>
              <a:t> </a:t>
            </a:r>
            <a:r>
              <a:rPr lang="en-GB" sz="1600" dirty="0" err="1"/>
              <a:t>Schlüsselwörter</a:t>
            </a:r>
            <a:r>
              <a:rPr lang="en-GB" sz="1600" dirty="0"/>
              <a:t> </a:t>
            </a:r>
            <a:endParaRPr lang="en-GB" sz="1600" dirty="0" smtClean="0"/>
          </a:p>
          <a:p>
            <a:pPr marL="628650" lvl="1" indent="-171450">
              <a:buFont typeface="Arial" panose="020B0604020202020204" pitchFamily="34" charset="0"/>
              <a:buChar char="•"/>
            </a:pPr>
            <a:r>
              <a:rPr lang="de-DE" sz="1600" dirty="0" err="1" smtClean="0"/>
              <a:t>units</a:t>
            </a:r>
            <a:r>
              <a:rPr lang="de-DE" sz="1600" dirty="0" smtClean="0"/>
              <a:t>=„...“      		</a:t>
            </a:r>
            <a:br>
              <a:rPr lang="de-DE" sz="1600" dirty="0" smtClean="0"/>
            </a:br>
            <a:r>
              <a:rPr lang="de-DE" sz="1600" dirty="0" smtClean="0"/>
              <a:t>mögliche Werte: UD-Units CV</a:t>
            </a:r>
            <a:br>
              <a:rPr lang="de-DE" sz="1600" dirty="0" smtClean="0"/>
            </a:br>
            <a:r>
              <a:rPr lang="de-DE" sz="1600" dirty="0" smtClean="0"/>
              <a:t>kann mit Schlüsselwort </a:t>
            </a:r>
            <a:r>
              <a:rPr lang="de-DE" sz="1600" dirty="0" err="1" smtClean="0"/>
              <a:t>units</a:t>
            </a:r>
            <a:r>
              <a:rPr lang="de-DE" sz="1600" dirty="0" smtClean="0"/>
              <a:t>=“...“ in der Kommandozeile überschrieben werden</a:t>
            </a:r>
            <a:endParaRPr lang="de-DE" sz="1600" dirty="0"/>
          </a:p>
          <a:p>
            <a:pPr marL="628650" lvl="1" indent="-171450">
              <a:buFont typeface="Arial" panose="020B0604020202020204" pitchFamily="34" charset="0"/>
              <a:buChar char="•"/>
            </a:pPr>
            <a:r>
              <a:rPr lang="de-DE" sz="1600" dirty="0" smtClean="0"/>
              <a:t>p=“...“               		</a:t>
            </a:r>
            <a:br>
              <a:rPr lang="de-DE" sz="1600" dirty="0" smtClean="0"/>
            </a:br>
            <a:r>
              <a:rPr lang="de-DE" sz="1600" dirty="0" smtClean="0"/>
              <a:t>mögliche Werte: [u(</a:t>
            </a:r>
            <a:r>
              <a:rPr lang="de-DE" sz="1600" dirty="0" err="1" smtClean="0"/>
              <a:t>up</a:t>
            </a:r>
            <a:r>
              <a:rPr lang="de-DE" sz="1600" dirty="0" smtClean="0"/>
              <a:t>)|d(down)|“   “]; nur die erste Stelle wird interpretiert </a:t>
            </a:r>
            <a:br>
              <a:rPr lang="de-DE" sz="1600" dirty="0" smtClean="0"/>
            </a:br>
            <a:r>
              <a:rPr lang="de-DE" sz="1600" dirty="0"/>
              <a:t>kann mit Schlüsselwort </a:t>
            </a:r>
            <a:r>
              <a:rPr lang="de-DE" sz="1600" dirty="0" err="1" smtClean="0"/>
              <a:t>pos</a:t>
            </a:r>
            <a:r>
              <a:rPr lang="de-DE" sz="1600" dirty="0" smtClean="0"/>
              <a:t>=“...“ </a:t>
            </a:r>
            <a:r>
              <a:rPr lang="de-DE" sz="1600" dirty="0"/>
              <a:t>in der Kommandozeile überschrieben </a:t>
            </a:r>
            <a:r>
              <a:rPr lang="de-DE" sz="1600" dirty="0" smtClean="0"/>
              <a:t>werden</a:t>
            </a:r>
            <a:endParaRPr lang="de-DE" sz="1600" dirty="0"/>
          </a:p>
          <a:p>
            <a:pPr marL="628650" lvl="1" indent="-171450">
              <a:buFont typeface="Arial" panose="020B0604020202020204" pitchFamily="34" charset="0"/>
              <a:buChar char="•"/>
            </a:pPr>
            <a:r>
              <a:rPr lang="de-DE" sz="1600" dirty="0" err="1" smtClean="0"/>
              <a:t>cell_methods</a:t>
            </a:r>
            <a:r>
              <a:rPr lang="de-DE" sz="1600" dirty="0" smtClean="0"/>
              <a:t>=“...“                   </a:t>
            </a:r>
            <a:br>
              <a:rPr lang="de-DE" sz="1600" dirty="0" smtClean="0"/>
            </a:br>
            <a:r>
              <a:rPr lang="de-DE" sz="1600" dirty="0" smtClean="0"/>
              <a:t>mögliche </a:t>
            </a:r>
            <a:r>
              <a:rPr lang="de-DE" sz="1600" dirty="0"/>
              <a:t>Werte: </a:t>
            </a:r>
            <a:r>
              <a:rPr lang="de-DE" sz="1600" dirty="0" smtClean="0"/>
              <a:t>[n(invariant)|c(</a:t>
            </a:r>
            <a:r>
              <a:rPr lang="de-DE" sz="1600" dirty="0" err="1" smtClean="0"/>
              <a:t>climatological</a:t>
            </a:r>
            <a:r>
              <a:rPr lang="de-DE" sz="1600" dirty="0" smtClean="0"/>
              <a:t>)|p(</a:t>
            </a:r>
            <a:r>
              <a:rPr lang="de-DE" sz="1600" dirty="0" err="1" smtClean="0"/>
              <a:t>instantaneous</a:t>
            </a:r>
            <a:r>
              <a:rPr lang="de-DE" sz="1600" dirty="0" smtClean="0"/>
              <a:t>)|m(mean)];</a:t>
            </a:r>
            <a:br>
              <a:rPr lang="de-DE" sz="1600" dirty="0" smtClean="0"/>
            </a:br>
            <a:r>
              <a:rPr lang="de-DE" sz="1600" dirty="0"/>
              <a:t>nur die erste Stelle wird </a:t>
            </a:r>
            <a:r>
              <a:rPr lang="de-DE" sz="1600" dirty="0" smtClean="0"/>
              <a:t>interpretiert</a:t>
            </a:r>
            <a:br>
              <a:rPr lang="de-DE" sz="1600" dirty="0" smtClean="0"/>
            </a:br>
            <a:r>
              <a:rPr lang="de-DE" sz="1600" dirty="0"/>
              <a:t>kann mit Schlüsselwort </a:t>
            </a:r>
            <a:r>
              <a:rPr lang="de-DE" sz="1600" dirty="0" smtClean="0"/>
              <a:t>cm=“...“ </a:t>
            </a:r>
            <a:r>
              <a:rPr lang="de-DE" sz="1600" dirty="0"/>
              <a:t>in der Kommandozeile überschrieben </a:t>
            </a:r>
            <a:r>
              <a:rPr lang="de-DE" sz="1600" dirty="0" smtClean="0"/>
              <a:t>werden</a:t>
            </a:r>
          </a:p>
          <a:p>
            <a:pPr marL="628650" lvl="1" indent="-171450">
              <a:buFont typeface="Arial" panose="020B0604020202020204" pitchFamily="34" charset="0"/>
              <a:buChar char="•"/>
            </a:pPr>
            <a:r>
              <a:rPr lang="de-DE" sz="1600" dirty="0" smtClean="0">
                <a:solidFill>
                  <a:srgbClr val="FF0000"/>
                </a:solidFill>
              </a:rPr>
              <a:t>muss es eine Regel geben, wann Anführungszeichen gesetzt werden? </a:t>
            </a:r>
            <a:br>
              <a:rPr lang="de-DE" sz="1600" dirty="0" smtClean="0">
                <a:solidFill>
                  <a:srgbClr val="FF0000"/>
                </a:solidFill>
              </a:rPr>
            </a:br>
            <a:r>
              <a:rPr lang="de-DE" sz="1600" dirty="0" smtClean="0">
                <a:solidFill>
                  <a:srgbClr val="FF0000"/>
                </a:solidFill>
              </a:rPr>
              <a:t>Userfreundlich: nur nötig, wenn die Variable Leerzeichen enthält</a:t>
            </a:r>
            <a:br>
              <a:rPr lang="de-DE" sz="1600" dirty="0" smtClean="0">
                <a:solidFill>
                  <a:srgbClr val="FF0000"/>
                </a:solidFill>
              </a:rPr>
            </a:br>
            <a:r>
              <a:rPr lang="de-DE" sz="1600" dirty="0" smtClean="0">
                <a:solidFill>
                  <a:srgbClr val="FF0000"/>
                </a:solidFill>
              </a:rPr>
              <a:t>	(z.B. </a:t>
            </a:r>
            <a:r>
              <a:rPr lang="de-DE" sz="1600" dirty="0" err="1" smtClean="0">
                <a:solidFill>
                  <a:srgbClr val="FF0000"/>
                </a:solidFill>
              </a:rPr>
              <a:t>units</a:t>
            </a:r>
            <a:r>
              <a:rPr lang="de-DE" sz="1600" dirty="0" smtClean="0">
                <a:solidFill>
                  <a:srgbClr val="FF0000"/>
                </a:solidFill>
              </a:rPr>
              <a:t>=m oder </a:t>
            </a:r>
            <a:r>
              <a:rPr lang="de-DE" sz="1600" dirty="0" err="1" smtClean="0">
                <a:solidFill>
                  <a:srgbClr val="FF0000"/>
                </a:solidFill>
              </a:rPr>
              <a:t>units</a:t>
            </a:r>
            <a:r>
              <a:rPr lang="de-DE" sz="1600" dirty="0" smtClean="0">
                <a:solidFill>
                  <a:srgbClr val="FF0000"/>
                </a:solidFill>
              </a:rPr>
              <a:t>=“kg m-2“ sind erlaubt).</a:t>
            </a:r>
            <a:r>
              <a:rPr lang="de-DE" sz="1600" dirty="0"/>
              <a:t/>
            </a:r>
            <a:br>
              <a:rPr lang="de-DE" sz="1600" dirty="0"/>
            </a:br>
            <a:r>
              <a:rPr lang="de-DE" sz="1600" dirty="0" smtClean="0"/>
              <a:t>                   </a:t>
            </a:r>
            <a:endParaRPr lang="de-DE" sz="1600" dirty="0"/>
          </a:p>
          <a:p>
            <a:endParaRPr lang="de-DE" sz="1600" dirty="0">
              <a:solidFill>
                <a:srgbClr val="FF0000"/>
              </a:solidFill>
            </a:endParaRPr>
          </a:p>
          <a:p>
            <a:pPr lvl="2"/>
            <a:endParaRPr lang="de-DE" sz="1600" dirty="0" smtClean="0">
              <a:solidFill>
                <a:srgbClr val="FF0000"/>
              </a:solidFill>
            </a:endParaRPr>
          </a:p>
        </p:txBody>
      </p:sp>
      <p:sp>
        <p:nvSpPr>
          <p:cNvPr id="7" name="Text Box 4"/>
          <p:cNvSpPr txBox="1">
            <a:spLocks noChangeArrowheads="1"/>
          </p:cNvSpPr>
          <p:nvPr/>
        </p:nvSpPr>
        <p:spPr bwMode="auto">
          <a:xfrm>
            <a:off x="1251058" y="678758"/>
            <a:ext cx="7533410" cy="272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marL="457200" indent="-457200" algn="r" eaLnBrk="0" fontAlgn="base" hangingPunct="0">
              <a:lnSpc>
                <a:spcPts val="1200"/>
              </a:lnSpc>
              <a:spcBef>
                <a:spcPct val="50000"/>
              </a:spcBef>
              <a:spcAft>
                <a:spcPct val="0"/>
              </a:spcAft>
              <a:buFont typeface="+mj-lt"/>
              <a:buAutoNum type="alphaUcPeriod"/>
            </a:pPr>
            <a:r>
              <a:rPr lang="de-DE" altLang="de-DE" sz="2000" b="1" dirty="0">
                <a:solidFill>
                  <a:srgbClr val="0070C0"/>
                </a:solidFill>
              </a:rPr>
              <a:t>Konforme Formatierung</a:t>
            </a:r>
            <a:r>
              <a:rPr lang="de-DE" altLang="de-DE" sz="2000" b="1" dirty="0" smtClean="0">
                <a:solidFill>
                  <a:srgbClr val="0070C0"/>
                </a:solidFill>
              </a:rPr>
              <a:t>:</a:t>
            </a:r>
            <a:endParaRPr lang="de-DE" altLang="de-DE" sz="2000" b="1" dirty="0" smtClean="0">
              <a:solidFill>
                <a:srgbClr val="0070C0"/>
              </a:solidFill>
            </a:endParaRPr>
          </a:p>
        </p:txBody>
      </p:sp>
    </p:spTree>
    <p:extLst>
      <p:ext uri="{BB962C8B-B14F-4D97-AF65-F5344CB8AC3E}">
        <p14:creationId xmlns:p14="http://schemas.microsoft.com/office/powerpoint/2010/main" val="238946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1016732"/>
            <a:ext cx="7236804" cy="4647426"/>
          </a:xfrm>
          <a:prstGeom prst="rect">
            <a:avLst/>
          </a:prstGeom>
          <a:noFill/>
        </p:spPr>
        <p:txBody>
          <a:bodyPr wrap="square" rtlCol="0">
            <a:spAutoFit/>
          </a:bodyPr>
          <a:lstStyle/>
          <a:p>
            <a:pPr lvl="0"/>
            <a:r>
              <a:rPr lang="en-GB" b="1" dirty="0" smtClean="0"/>
              <a:t>Syntax</a:t>
            </a:r>
            <a:r>
              <a:rPr lang="en-GB" b="1" dirty="0" smtClean="0"/>
              <a:t>:</a:t>
            </a:r>
          </a:p>
          <a:p>
            <a:pPr lvl="0"/>
            <a:r>
              <a:rPr lang="en-GB" b="1" dirty="0"/>
              <a:t/>
            </a:r>
            <a:br>
              <a:rPr lang="en-GB" b="1" dirty="0"/>
            </a:br>
            <a:r>
              <a:rPr lang="en-GB" b="1" dirty="0" err="1" smtClean="0"/>
              <a:t>cdo</a:t>
            </a:r>
            <a:r>
              <a:rPr lang="en-GB" b="1" dirty="0" smtClean="0"/>
              <a:t> </a:t>
            </a:r>
            <a:r>
              <a:rPr lang="en-GB" b="1" dirty="0" err="1" smtClean="0"/>
              <a:t>cmor,</a:t>
            </a:r>
            <a:r>
              <a:rPr lang="en-GB" b="1" i="1" dirty="0" err="1" smtClean="0"/>
              <a:t>mipTable,</a:t>
            </a:r>
            <a:r>
              <a:rPr lang="en-GB" b="1" dirty="0" err="1" smtClean="0">
                <a:solidFill>
                  <a:srgbClr val="FF0000"/>
                </a:solidFill>
              </a:rPr>
              <a:t>vars</a:t>
            </a:r>
            <a:r>
              <a:rPr lang="en-GB" b="1" i="1" dirty="0" smtClean="0">
                <a:solidFill>
                  <a:srgbClr val="FF0000"/>
                </a:solidFill>
              </a:rPr>
              <a:t>=</a:t>
            </a:r>
            <a:r>
              <a:rPr lang="en-GB" b="1" i="1" dirty="0" err="1" smtClean="0">
                <a:solidFill>
                  <a:srgbClr val="FF0000"/>
                </a:solidFill>
              </a:rPr>
              <a:t>cs-variableList</a:t>
            </a:r>
            <a:r>
              <a:rPr lang="en-GB" b="1" dirty="0" smtClean="0"/>
              <a:t>[,keyword=</a:t>
            </a:r>
            <a:r>
              <a:rPr lang="en-GB" b="1" dirty="0" err="1" smtClean="0"/>
              <a:t>keyvalue</a:t>
            </a:r>
            <a:r>
              <a:rPr lang="en-GB" b="1" dirty="0" smtClean="0"/>
              <a:t>(s), </a:t>
            </a:r>
            <a:r>
              <a:rPr lang="en-GB" b="1" dirty="0"/>
              <a:t>...]   </a:t>
            </a:r>
            <a:r>
              <a:rPr lang="en-GB" b="1" i="1" dirty="0" err="1" smtClean="0"/>
              <a:t>ifile</a:t>
            </a:r>
            <a:r>
              <a:rPr lang="en-GB" b="1" dirty="0"/>
              <a:t/>
            </a:r>
            <a:br>
              <a:rPr lang="en-GB" b="1" dirty="0"/>
            </a:br>
            <a:endParaRPr lang="de-DE" b="1" dirty="0"/>
          </a:p>
          <a:p>
            <a:r>
              <a:rPr lang="de-DE" sz="1600" b="1" dirty="0" err="1" smtClean="0"/>
              <a:t>keyword</a:t>
            </a:r>
            <a:r>
              <a:rPr lang="de-DE" sz="1600" b="1" dirty="0" smtClean="0"/>
              <a:t> </a:t>
            </a:r>
            <a:r>
              <a:rPr lang="de-DE" sz="1600" b="1" dirty="0" err="1" smtClean="0"/>
              <a:t>vars</a:t>
            </a:r>
            <a:r>
              <a:rPr lang="de-DE" sz="1600" b="1" dirty="0"/>
              <a:t> [optional; </a:t>
            </a:r>
            <a:r>
              <a:rPr lang="de-DE" sz="1600" b="1" dirty="0" err="1" smtClean="0"/>
              <a:t>default</a:t>
            </a:r>
            <a:r>
              <a:rPr lang="de-DE" sz="1600" b="1" dirty="0" smtClean="0"/>
              <a:t>=all </a:t>
            </a:r>
            <a:r>
              <a:rPr lang="de-DE" sz="1600" b="1" dirty="0" err="1" smtClean="0"/>
              <a:t>target</a:t>
            </a:r>
            <a:r>
              <a:rPr lang="de-DE" sz="1600" b="1" dirty="0" smtClean="0"/>
              <a:t>-variables in </a:t>
            </a:r>
            <a:r>
              <a:rPr lang="de-DE" sz="1600" b="1" dirty="0" err="1" smtClean="0"/>
              <a:t>ifile</a:t>
            </a:r>
            <a:r>
              <a:rPr lang="de-DE" sz="1600" b="1" dirty="0" smtClean="0"/>
              <a:t>]</a:t>
            </a:r>
            <a:endParaRPr lang="de-DE" sz="1600" b="1" dirty="0"/>
          </a:p>
          <a:p>
            <a:pPr lvl="0"/>
            <a:endParaRPr lang="de-DE" sz="1600" b="1" dirty="0" smtClean="0"/>
          </a:p>
          <a:p>
            <a:pPr lvl="0"/>
            <a:r>
              <a:rPr lang="de-DE" sz="1600" dirty="0" err="1" smtClean="0"/>
              <a:t>vars</a:t>
            </a:r>
            <a:r>
              <a:rPr lang="de-DE" sz="1600" dirty="0" smtClean="0"/>
              <a:t> </a:t>
            </a:r>
            <a:r>
              <a:rPr lang="de-DE" sz="1600" dirty="0"/>
              <a:t>enthält </a:t>
            </a:r>
            <a:r>
              <a:rPr lang="de-DE" sz="1600" dirty="0" smtClean="0"/>
              <a:t>eine komma-separierte Liste von CMIP-Variablennamen. </a:t>
            </a:r>
            <a:r>
              <a:rPr lang="de-DE" sz="1600" dirty="0"/>
              <a:t>Es ist möglich, eine, mehrere oder </a:t>
            </a:r>
            <a:r>
              <a:rPr lang="de-DE" sz="1600" dirty="0" smtClean="0"/>
              <a:t>alle </a:t>
            </a:r>
            <a:r>
              <a:rPr lang="de-DE" sz="1600" dirty="0"/>
              <a:t>(</a:t>
            </a:r>
            <a:r>
              <a:rPr lang="de-DE" sz="1600" dirty="0" smtClean="0"/>
              <a:t>Default)  </a:t>
            </a:r>
            <a:r>
              <a:rPr lang="de-DE" sz="1600" dirty="0"/>
              <a:t>in der Eingabedatei enthaltenen Variablen zu verarbeiten, wobei die folgenden Restriktionen zu beachten </a:t>
            </a:r>
            <a:r>
              <a:rPr lang="de-DE" sz="1600" dirty="0" smtClean="0"/>
              <a:t>sind:</a:t>
            </a:r>
            <a:endParaRPr lang="de-DE" sz="1600" dirty="0"/>
          </a:p>
          <a:p>
            <a:r>
              <a:rPr lang="de-DE" sz="1600" dirty="0" smtClean="0"/>
              <a:t>Alle </a:t>
            </a:r>
            <a:r>
              <a:rPr lang="de-DE" sz="1600" dirty="0" smtClean="0"/>
              <a:t>in der Liste enthaltenen Variablen müssen zu derselben MIP-Tabelle gehören. Sie müssen in der Eingabedatei enthalten </a:t>
            </a:r>
            <a:r>
              <a:rPr lang="de-DE" sz="1600" dirty="0" smtClean="0"/>
              <a:t>sein.  Die Werte der folgenden Schlüsselwörter müssen für all Variablen in </a:t>
            </a:r>
            <a:r>
              <a:rPr lang="de-DE" sz="1600" dirty="0" err="1" smtClean="0"/>
              <a:t>vars</a:t>
            </a:r>
            <a:r>
              <a:rPr lang="de-DE" sz="1600" dirty="0" smtClean="0"/>
              <a:t> gelten.</a:t>
            </a:r>
            <a:br>
              <a:rPr lang="de-DE" sz="1600" dirty="0" smtClean="0"/>
            </a:br>
            <a:r>
              <a:rPr lang="de-DE" sz="1600" dirty="0" smtClean="0"/>
              <a:t>Bem</a:t>
            </a:r>
            <a:r>
              <a:rPr lang="de-DE" sz="1600" dirty="0" smtClean="0"/>
              <a:t>.: Ein </a:t>
            </a:r>
            <a:r>
              <a:rPr lang="de-DE" sz="1600" dirty="0"/>
              <a:t>nicht zu </a:t>
            </a:r>
            <a:r>
              <a:rPr lang="de-DE" sz="1600" i="1" dirty="0" err="1" smtClean="0"/>
              <a:t>mipTable</a:t>
            </a:r>
            <a:r>
              <a:rPr lang="de-DE" sz="1600" i="1" dirty="0" smtClean="0"/>
              <a:t> </a:t>
            </a:r>
            <a:r>
              <a:rPr lang="de-DE" sz="1600" dirty="0" err="1" smtClean="0"/>
              <a:t>gehörender</a:t>
            </a:r>
            <a:r>
              <a:rPr lang="de-DE" sz="1600" dirty="0" smtClean="0"/>
              <a:t> Variablenname </a:t>
            </a:r>
            <a:r>
              <a:rPr lang="de-DE" sz="1600" dirty="0"/>
              <a:t>würde – </a:t>
            </a:r>
            <a:r>
              <a:rPr lang="de-DE" sz="1600" dirty="0" smtClean="0"/>
              <a:t>spätestens in einem CMOR-Bibliotheksaufruf - einen </a:t>
            </a:r>
            <a:r>
              <a:rPr lang="de-DE" sz="1600" dirty="0"/>
              <a:t>Abbruch </a:t>
            </a:r>
            <a:r>
              <a:rPr lang="de-DE" sz="1600" dirty="0" smtClean="0"/>
              <a:t>verursachen</a:t>
            </a:r>
            <a:r>
              <a:rPr lang="de-DE" sz="1600" dirty="0"/>
              <a:t>. Wenn es gewünscht ist, dass solche Variablen einfach nur ignoriert werden, müsste vor den CMOR-Bibliotheksaufrufen sichergestellt werden, dass die MIP-Tabellen gelesen werden, um gegebenenfalls eine Warnung auszugeben, und zur Verarbeitung der nächsten Variablen </a:t>
            </a:r>
            <a:r>
              <a:rPr lang="de-DE" sz="1600" dirty="0" smtClean="0"/>
              <a:t>überzugehen. </a:t>
            </a:r>
            <a:endParaRPr lang="de-DE" sz="1600" dirty="0" smtClean="0"/>
          </a:p>
        </p:txBody>
      </p:sp>
      <p:sp>
        <p:nvSpPr>
          <p:cNvPr id="7"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23086476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1016732"/>
            <a:ext cx="7236804" cy="4154984"/>
          </a:xfrm>
          <a:prstGeom prst="rect">
            <a:avLst/>
          </a:prstGeom>
          <a:noFill/>
        </p:spPr>
        <p:txBody>
          <a:bodyPr wrap="square" rtlCol="0">
            <a:spAutoFit/>
          </a:bodyPr>
          <a:lstStyle/>
          <a:p>
            <a:pPr lvl="0"/>
            <a:r>
              <a:rPr lang="en-GB" b="1" dirty="0" smtClean="0"/>
              <a:t>Syntax</a:t>
            </a:r>
            <a:r>
              <a:rPr lang="en-GB" b="1" dirty="0" smtClean="0"/>
              <a:t>:</a:t>
            </a:r>
          </a:p>
          <a:p>
            <a:pPr lvl="0"/>
            <a:r>
              <a:rPr lang="en-GB" b="1" dirty="0"/>
              <a:t/>
            </a:r>
            <a:br>
              <a:rPr lang="en-GB" b="1" dirty="0"/>
            </a:br>
            <a:r>
              <a:rPr lang="en-GB" b="1" dirty="0" err="1" smtClean="0"/>
              <a:t>cdo</a:t>
            </a:r>
            <a:r>
              <a:rPr lang="en-GB" b="1" dirty="0" smtClean="0"/>
              <a:t> </a:t>
            </a:r>
            <a:r>
              <a:rPr lang="en-GB" b="1" dirty="0" err="1" smtClean="0"/>
              <a:t>cmor,</a:t>
            </a:r>
            <a:r>
              <a:rPr lang="en-GB" b="1" i="1" dirty="0" err="1" smtClean="0"/>
              <a:t>mipTable,</a:t>
            </a:r>
            <a:r>
              <a:rPr lang="en-GB" b="1" dirty="0" err="1" smtClean="0">
                <a:solidFill>
                  <a:srgbClr val="FF0000"/>
                </a:solidFill>
              </a:rPr>
              <a:t>vars</a:t>
            </a:r>
            <a:r>
              <a:rPr lang="en-GB" b="1" i="1" dirty="0" smtClean="0">
                <a:solidFill>
                  <a:srgbClr val="FF0000"/>
                </a:solidFill>
              </a:rPr>
              <a:t>=</a:t>
            </a:r>
            <a:r>
              <a:rPr lang="en-GB" b="1" i="1" dirty="0" err="1" smtClean="0">
                <a:solidFill>
                  <a:srgbClr val="FF0000"/>
                </a:solidFill>
              </a:rPr>
              <a:t>cs-variableList</a:t>
            </a:r>
            <a:r>
              <a:rPr lang="en-GB" b="1" dirty="0" smtClean="0"/>
              <a:t>[,keyword=</a:t>
            </a:r>
            <a:r>
              <a:rPr lang="en-GB" b="1" dirty="0" err="1" smtClean="0"/>
              <a:t>keyvalue</a:t>
            </a:r>
            <a:r>
              <a:rPr lang="en-GB" b="1" dirty="0" smtClean="0"/>
              <a:t>(s), </a:t>
            </a:r>
            <a:r>
              <a:rPr lang="en-GB" b="1" dirty="0"/>
              <a:t>...]   </a:t>
            </a:r>
            <a:r>
              <a:rPr lang="en-GB" b="1" i="1" dirty="0" err="1" smtClean="0"/>
              <a:t>ifile</a:t>
            </a:r>
            <a:r>
              <a:rPr lang="en-GB" b="1" dirty="0"/>
              <a:t/>
            </a:r>
            <a:br>
              <a:rPr lang="en-GB" b="1" dirty="0"/>
            </a:br>
            <a:endParaRPr lang="de-DE" b="1" dirty="0"/>
          </a:p>
          <a:p>
            <a:r>
              <a:rPr lang="de-DE" sz="1600" b="1" dirty="0" err="1" smtClean="0"/>
              <a:t>keyword</a:t>
            </a:r>
            <a:r>
              <a:rPr lang="de-DE" sz="1600" b="1" dirty="0" smtClean="0"/>
              <a:t> </a:t>
            </a:r>
            <a:r>
              <a:rPr lang="de-DE" sz="1600" b="1" dirty="0" err="1" smtClean="0"/>
              <a:t>vars</a:t>
            </a:r>
            <a:r>
              <a:rPr lang="de-DE" sz="1600" b="1" dirty="0"/>
              <a:t> [optional; </a:t>
            </a:r>
            <a:r>
              <a:rPr lang="de-DE" sz="1600" b="1" dirty="0" err="1" smtClean="0"/>
              <a:t>default</a:t>
            </a:r>
            <a:r>
              <a:rPr lang="de-DE" sz="1600" b="1" dirty="0" smtClean="0"/>
              <a:t>=all </a:t>
            </a:r>
            <a:r>
              <a:rPr lang="de-DE" sz="1600" b="1" dirty="0" err="1" smtClean="0"/>
              <a:t>target</a:t>
            </a:r>
            <a:r>
              <a:rPr lang="de-DE" sz="1600" b="1" dirty="0" smtClean="0"/>
              <a:t>-variables in </a:t>
            </a:r>
            <a:r>
              <a:rPr lang="de-DE" sz="1600" b="1" dirty="0" err="1" smtClean="0"/>
              <a:t>ifile</a:t>
            </a:r>
            <a:r>
              <a:rPr lang="de-DE" sz="1600" b="1" dirty="0" smtClean="0"/>
              <a:t>] </a:t>
            </a:r>
            <a:r>
              <a:rPr lang="de-DE" sz="1600" dirty="0" smtClean="0"/>
              <a:t>(</a:t>
            </a:r>
            <a:r>
              <a:rPr lang="de-DE" sz="1600" dirty="0" err="1" smtClean="0"/>
              <a:t>cntd</a:t>
            </a:r>
            <a:r>
              <a:rPr lang="de-DE" sz="1600" dirty="0" smtClean="0"/>
              <a:t>.)</a:t>
            </a:r>
            <a:endParaRPr lang="de-DE" sz="1600" dirty="0"/>
          </a:p>
          <a:p>
            <a:pPr lvl="0"/>
            <a:endParaRPr lang="de-DE" sz="1600" b="1" dirty="0" smtClean="0"/>
          </a:p>
          <a:p>
            <a:r>
              <a:rPr lang="de-DE" sz="1600" dirty="0"/>
              <a:t>Wenn </a:t>
            </a:r>
            <a:r>
              <a:rPr lang="de-DE" sz="1600" dirty="0" err="1"/>
              <a:t>vars</a:t>
            </a:r>
            <a:r>
              <a:rPr lang="de-DE" sz="1600" dirty="0"/>
              <a:t> nicht explizit besetzt wird, wird aus allen Variablen in der Eingabedatei eine Variablenliste </a:t>
            </a:r>
            <a:r>
              <a:rPr lang="de-DE" sz="1600" dirty="0" err="1"/>
              <a:t>vars</a:t>
            </a:r>
            <a:r>
              <a:rPr lang="de-DE" sz="1600" dirty="0"/>
              <a:t> erzeugt und verarbeitet. </a:t>
            </a:r>
            <a:r>
              <a:rPr lang="de-DE" sz="1600" dirty="0" smtClean="0"/>
              <a:t/>
            </a:r>
            <a:br>
              <a:rPr lang="de-DE" sz="1600" dirty="0" smtClean="0"/>
            </a:br>
            <a:r>
              <a:rPr lang="de-DE" sz="1600" dirty="0" smtClean="0"/>
              <a:t>Bem</a:t>
            </a:r>
            <a:r>
              <a:rPr lang="de-DE" sz="1600" dirty="0"/>
              <a:t>.: Es könnten sich Probleme ergeben, wenn </a:t>
            </a:r>
            <a:r>
              <a:rPr lang="de-DE" sz="1600" dirty="0" smtClean="0"/>
              <a:t>sich </a:t>
            </a:r>
            <a:r>
              <a:rPr lang="de-DE" sz="1600" dirty="0"/>
              <a:t>Variablen in der Datei befinden, die als Hilfsvariablen für andere verwendet werden (z.B. </a:t>
            </a:r>
            <a:r>
              <a:rPr lang="de-DE" sz="1600" dirty="0" err="1"/>
              <a:t>ps</a:t>
            </a:r>
            <a:r>
              <a:rPr lang="de-DE" sz="1600" dirty="0"/>
              <a:t> für cl). Um das zu vermeiden, müssen in diesem Fall alle Variablen in der Eingabedatei CMIP-</a:t>
            </a:r>
            <a:r>
              <a:rPr lang="de-DE" sz="1600" dirty="0" err="1"/>
              <a:t>Targetvariablen</a:t>
            </a:r>
            <a:r>
              <a:rPr lang="de-DE" sz="1600" dirty="0"/>
              <a:t> sein</a:t>
            </a:r>
            <a:r>
              <a:rPr lang="de-DE" sz="1600" dirty="0" smtClean="0"/>
              <a:t>.</a:t>
            </a:r>
            <a:r>
              <a:rPr lang="de-DE" sz="1600" dirty="0"/>
              <a:t> </a:t>
            </a:r>
            <a:r>
              <a:rPr lang="de-DE" sz="1600" dirty="0" smtClean="0"/>
              <a:t/>
            </a:r>
            <a:br>
              <a:rPr lang="de-DE" sz="1600" dirty="0" smtClean="0"/>
            </a:br>
            <a:r>
              <a:rPr lang="de-DE" sz="1600" dirty="0" smtClean="0"/>
              <a:t>Für </a:t>
            </a:r>
            <a:r>
              <a:rPr lang="de-DE" sz="1600" dirty="0"/>
              <a:t>jede CMIP-Variable, die nicht mit dem CMIP-Variablennamen in der Eingabedatei abgelegt ist, muss ein Eintrag in der </a:t>
            </a:r>
            <a:r>
              <a:rPr lang="de-DE" sz="1600" dirty="0" err="1"/>
              <a:t>mappingTable</a:t>
            </a:r>
            <a:r>
              <a:rPr lang="de-DE" sz="1600" dirty="0"/>
              <a:t> (s.o.) vorhanden sein, der die Zuordnung von CMIP-Variablennamen und lokalen Variablennamen bzw. </a:t>
            </a:r>
            <a:r>
              <a:rPr lang="de-DE" sz="1600" dirty="0" smtClean="0"/>
              <a:t>GRIB-Parametern  </a:t>
            </a:r>
            <a:r>
              <a:rPr lang="de-DE" sz="1600" dirty="0"/>
              <a:t>enthält</a:t>
            </a:r>
            <a:r>
              <a:rPr lang="de-DE" sz="1600" dirty="0" smtClean="0"/>
              <a:t>.</a:t>
            </a:r>
            <a:endParaRPr lang="de-DE" sz="1600" dirty="0"/>
          </a:p>
        </p:txBody>
      </p:sp>
      <p:sp>
        <p:nvSpPr>
          <p:cNvPr id="7"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23227037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1016732"/>
            <a:ext cx="7236804" cy="5078313"/>
          </a:xfrm>
          <a:prstGeom prst="rect">
            <a:avLst/>
          </a:prstGeom>
          <a:noFill/>
        </p:spPr>
        <p:txBody>
          <a:bodyPr wrap="square" rtlCol="0">
            <a:spAutoFit/>
          </a:bodyPr>
          <a:lstStyle/>
          <a:p>
            <a:pPr lvl="0"/>
            <a:r>
              <a:rPr lang="en-GB" b="1" dirty="0" smtClean="0"/>
              <a:t>Syntax</a:t>
            </a:r>
            <a:r>
              <a:rPr lang="en-GB" b="1" dirty="0" smtClean="0"/>
              <a:t>:</a:t>
            </a:r>
          </a:p>
          <a:p>
            <a:pPr lvl="0"/>
            <a:r>
              <a:rPr lang="en-GB" b="1" dirty="0"/>
              <a:t/>
            </a:r>
            <a:br>
              <a:rPr lang="en-GB" b="1" dirty="0"/>
            </a:br>
            <a:r>
              <a:rPr lang="en-GB" b="1" dirty="0" err="1" smtClean="0"/>
              <a:t>cdo</a:t>
            </a:r>
            <a:r>
              <a:rPr lang="en-GB" b="1" dirty="0" smtClean="0"/>
              <a:t> </a:t>
            </a:r>
            <a:r>
              <a:rPr lang="en-GB" b="1" dirty="0" err="1" smtClean="0"/>
              <a:t>cmor,</a:t>
            </a:r>
            <a:r>
              <a:rPr lang="en-GB" b="1" i="1" dirty="0" err="1" smtClean="0"/>
              <a:t>mipTable,</a:t>
            </a:r>
            <a:r>
              <a:rPr lang="en-GB" b="1" dirty="0" err="1" smtClean="0">
                <a:solidFill>
                  <a:srgbClr val="FF0000"/>
                </a:solidFill>
              </a:rPr>
              <a:t>pos</a:t>
            </a:r>
            <a:r>
              <a:rPr lang="en-GB" b="1" dirty="0" smtClean="0">
                <a:solidFill>
                  <a:srgbClr val="FF0000"/>
                </a:solidFill>
              </a:rPr>
              <a:t>=[</a:t>
            </a:r>
            <a:r>
              <a:rPr lang="en-GB" b="1" dirty="0" smtClean="0">
                <a:solidFill>
                  <a:srgbClr val="FF0000"/>
                </a:solidFill>
              </a:rPr>
              <a:t>u| |d]</a:t>
            </a:r>
            <a:r>
              <a:rPr lang="en-GB" b="1" dirty="0" smtClean="0"/>
              <a:t>[,</a:t>
            </a:r>
            <a:r>
              <a:rPr lang="en-GB" b="1" dirty="0" smtClean="0"/>
              <a:t>keyword=</a:t>
            </a:r>
            <a:r>
              <a:rPr lang="en-GB" b="1" dirty="0" err="1" smtClean="0"/>
              <a:t>keyvalue</a:t>
            </a:r>
            <a:r>
              <a:rPr lang="en-GB" b="1" dirty="0" smtClean="0"/>
              <a:t>(s), </a:t>
            </a:r>
            <a:r>
              <a:rPr lang="en-GB" b="1" dirty="0"/>
              <a:t>...]   </a:t>
            </a:r>
            <a:r>
              <a:rPr lang="en-GB" b="1" i="1" dirty="0" err="1" smtClean="0"/>
              <a:t>ifile</a:t>
            </a:r>
            <a:r>
              <a:rPr lang="en-GB" b="1" dirty="0"/>
              <a:t/>
            </a:r>
            <a:br>
              <a:rPr lang="en-GB" b="1" dirty="0"/>
            </a:br>
            <a:endParaRPr lang="de-DE" b="1" dirty="0"/>
          </a:p>
          <a:p>
            <a:pPr lvl="0"/>
            <a:r>
              <a:rPr lang="de-DE" sz="1600" b="1" dirty="0" err="1" smtClean="0"/>
              <a:t>keyword</a:t>
            </a:r>
            <a:r>
              <a:rPr lang="de-DE" sz="1600" b="1" dirty="0" smtClean="0"/>
              <a:t> </a:t>
            </a:r>
            <a:r>
              <a:rPr lang="de-DE" sz="1600" b="1" dirty="0" err="1" smtClean="0"/>
              <a:t>pos</a:t>
            </a:r>
            <a:r>
              <a:rPr lang="de-DE" sz="1600" b="1" dirty="0" smtClean="0"/>
              <a:t> [</a:t>
            </a:r>
            <a:r>
              <a:rPr lang="de-DE" sz="1600" b="1" dirty="0"/>
              <a:t>optional; </a:t>
            </a:r>
            <a:r>
              <a:rPr lang="de-DE" sz="1600" b="1" dirty="0" err="1" smtClean="0"/>
              <a:t>default</a:t>
            </a:r>
            <a:r>
              <a:rPr lang="de-DE" sz="1600" b="1" dirty="0" smtClean="0"/>
              <a:t>=blank =&gt; keine </a:t>
            </a:r>
            <a:r>
              <a:rPr lang="de-DE" sz="1600" b="1" dirty="0" smtClean="0"/>
              <a:t>Übergabe an </a:t>
            </a:r>
            <a:r>
              <a:rPr lang="de-DE" sz="1600" b="1" dirty="0" err="1" smtClean="0"/>
              <a:t>Cmor</a:t>
            </a:r>
            <a:r>
              <a:rPr lang="de-DE" sz="1600" b="1" dirty="0" smtClean="0"/>
              <a:t>-Aufrufe</a:t>
            </a:r>
            <a:r>
              <a:rPr lang="de-DE" sz="1600" b="1" dirty="0" smtClean="0"/>
              <a:t>]</a:t>
            </a:r>
            <a:endParaRPr lang="de-DE" sz="1600" b="1" dirty="0" smtClean="0"/>
          </a:p>
          <a:p>
            <a:pPr lvl="0"/>
            <a:endParaRPr lang="de-DE" sz="1400" b="1" dirty="0" smtClean="0"/>
          </a:p>
          <a:p>
            <a:pPr marL="0" lvl="1"/>
            <a:r>
              <a:rPr lang="de-DE" sz="1600" dirty="0" smtClean="0">
                <a:solidFill>
                  <a:srgbClr val="000000"/>
                </a:solidFill>
              </a:rPr>
              <a:t>Die </a:t>
            </a:r>
            <a:r>
              <a:rPr lang="de-DE" sz="1600" dirty="0">
                <a:solidFill>
                  <a:srgbClr val="000000"/>
                </a:solidFill>
              </a:rPr>
              <a:t>CMOR2-Bibliothek prüft, ob the Flussrichtung </a:t>
            </a:r>
            <a:r>
              <a:rPr lang="de-DE" sz="1600" dirty="0" smtClean="0">
                <a:solidFill>
                  <a:srgbClr val="000000"/>
                </a:solidFill>
              </a:rPr>
              <a:t>angegeben </a:t>
            </a:r>
            <a:r>
              <a:rPr lang="de-DE" sz="1600" dirty="0">
                <a:solidFill>
                  <a:srgbClr val="000000"/>
                </a:solidFill>
              </a:rPr>
              <a:t>ist, falls </a:t>
            </a:r>
            <a:r>
              <a:rPr lang="de-DE" sz="1600" dirty="0" smtClean="0">
                <a:solidFill>
                  <a:srgbClr val="000000"/>
                </a:solidFill>
              </a:rPr>
              <a:t>verlangt (praktisch alle Flüsse</a:t>
            </a:r>
            <a:r>
              <a:rPr lang="de-DE" sz="1600" dirty="0" smtClean="0">
                <a:solidFill>
                  <a:srgbClr val="000000"/>
                </a:solidFill>
              </a:rPr>
              <a:t>). </a:t>
            </a:r>
            <a:r>
              <a:rPr lang="de-DE" sz="1600" dirty="0"/>
              <a:t>Die Angabe ist </a:t>
            </a:r>
            <a:r>
              <a:rPr lang="de-DE" sz="1600" dirty="0" smtClean="0"/>
              <a:t>eigentlich redundant</a:t>
            </a:r>
            <a:r>
              <a:rPr lang="de-DE" sz="1600" dirty="0"/>
              <a:t>, da vom standard_name die Richtung positiver Flüsse abgeleitet werden kann. </a:t>
            </a:r>
            <a:r>
              <a:rPr lang="de-DE" sz="1600" dirty="0" smtClean="0"/>
              <a:t>Wenn </a:t>
            </a:r>
            <a:r>
              <a:rPr lang="de-DE" sz="1600" dirty="0"/>
              <a:t>nicht die vorgegebene Richtung angegeben wird, </a:t>
            </a:r>
            <a:r>
              <a:rPr lang="de-DE" sz="1600" dirty="0" smtClean="0"/>
              <a:t>d.h. wenn das Vorzeichen der bereitgestellten Variablen nicht mit dem standard_name übereinstimmt, ändert </a:t>
            </a:r>
            <a:r>
              <a:rPr lang="de-DE" sz="1600" dirty="0"/>
              <a:t>CMOR2 das Vorzeichen</a:t>
            </a:r>
            <a:r>
              <a:rPr lang="de-DE" sz="1600" dirty="0" smtClean="0">
                <a:solidFill>
                  <a:srgbClr val="000000"/>
                </a:solidFill>
              </a:rPr>
              <a:t>. Wenn die Angabe nicht verlangt wird, darf sie nicht gegeben werden. W</a:t>
            </a:r>
            <a:r>
              <a:rPr lang="de-DE" sz="1600" dirty="0" smtClean="0"/>
              <a:t>enn </a:t>
            </a:r>
            <a:r>
              <a:rPr lang="de-DE" sz="1600" dirty="0"/>
              <a:t>das Schlüsselwort in der Kommandozeile angegeben ist, müssen alle Variablen, die in einem Durchgang verarbeitet werden sollen, dieselbe Flussrichtung  haben. Der Wert überschreibt, wie alle anderen Angaben in der Kommandozeile auch, die Angaben in einer Mapping-Tabelle</a:t>
            </a:r>
            <a:r>
              <a:rPr lang="de-DE" sz="1600" dirty="0" smtClean="0"/>
              <a:t>.</a:t>
            </a:r>
            <a:endParaRPr lang="de-DE" sz="1600" dirty="0" smtClean="0">
              <a:solidFill>
                <a:srgbClr val="000000"/>
              </a:solidFill>
            </a:endParaRPr>
          </a:p>
          <a:p>
            <a:r>
              <a:rPr lang="de-DE" sz="1600" dirty="0" smtClean="0">
                <a:solidFill>
                  <a:srgbClr val="000000"/>
                </a:solidFill>
              </a:rPr>
              <a:t>Ein </a:t>
            </a:r>
            <a:r>
              <a:rPr lang="de-DE" sz="1600" b="1" dirty="0" err="1">
                <a:solidFill>
                  <a:srgbClr val="FF0000"/>
                </a:solidFill>
              </a:rPr>
              <a:t>ccp-flag</a:t>
            </a:r>
            <a:r>
              <a:rPr lang="de-DE" sz="1600" dirty="0">
                <a:solidFill>
                  <a:srgbClr val="FF0000"/>
                </a:solidFill>
              </a:rPr>
              <a:t> </a:t>
            </a:r>
            <a:r>
              <a:rPr lang="de-DE" sz="1600" b="1" dirty="0">
                <a:solidFill>
                  <a:srgbClr val="000000"/>
                </a:solidFill>
              </a:rPr>
              <a:t>_CDO_CMOR_EXPERT_MODE</a:t>
            </a:r>
            <a:r>
              <a:rPr lang="de-DE" sz="1600" dirty="0">
                <a:solidFill>
                  <a:srgbClr val="000000"/>
                </a:solidFill>
              </a:rPr>
              <a:t> ist </a:t>
            </a:r>
            <a:r>
              <a:rPr lang="de-DE" sz="1600" dirty="0" smtClean="0">
                <a:solidFill>
                  <a:srgbClr val="000000"/>
                </a:solidFill>
              </a:rPr>
              <a:t>in einer lokalen Version von Cmor2 eingeführt</a:t>
            </a:r>
            <a:r>
              <a:rPr lang="de-DE" sz="1600" dirty="0">
                <a:solidFill>
                  <a:srgbClr val="000000"/>
                </a:solidFill>
              </a:rPr>
              <a:t>, das die CMOR-Library </a:t>
            </a:r>
            <a:r>
              <a:rPr lang="de-DE" sz="1600" dirty="0" smtClean="0">
                <a:solidFill>
                  <a:srgbClr val="000000"/>
                </a:solidFill>
              </a:rPr>
              <a:t>den Check </a:t>
            </a:r>
            <a:r>
              <a:rPr lang="de-DE" sz="1600" dirty="0">
                <a:solidFill>
                  <a:srgbClr val="000000"/>
                </a:solidFill>
              </a:rPr>
              <a:t>überspringen </a:t>
            </a:r>
            <a:r>
              <a:rPr lang="de-DE" sz="1600" dirty="0" smtClean="0">
                <a:solidFill>
                  <a:srgbClr val="000000"/>
                </a:solidFill>
              </a:rPr>
              <a:t>lässt. Damit können in einem Durchgang Variablen mit verschiedenen Flussrichtungen verarbeitet werden, vorausgesetzt, die Angabe </a:t>
            </a:r>
            <a:r>
              <a:rPr lang="de-DE" sz="1600" dirty="0" err="1" smtClean="0">
                <a:solidFill>
                  <a:srgbClr val="000000"/>
                </a:solidFill>
              </a:rPr>
              <a:t>pos</a:t>
            </a:r>
            <a:r>
              <a:rPr lang="de-DE" sz="1600" dirty="0" smtClean="0">
                <a:solidFill>
                  <a:srgbClr val="000000"/>
                </a:solidFill>
              </a:rPr>
              <a:t>=“...“ ist jeweils vorhanden.</a:t>
            </a:r>
            <a:endParaRPr lang="de-DE" sz="1200" i="1" dirty="0" smtClean="0"/>
          </a:p>
        </p:txBody>
      </p:sp>
      <p:sp>
        <p:nvSpPr>
          <p:cNvPr id="7"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28047436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464887" y="428658"/>
            <a:ext cx="635524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ctr" eaLnBrk="0" fontAlgn="base" hangingPunct="0">
              <a:spcBef>
                <a:spcPct val="50000"/>
              </a:spcBef>
              <a:spcAft>
                <a:spcPct val="0"/>
              </a:spcAft>
            </a:pPr>
            <a:r>
              <a:rPr lang="de-DE" altLang="de-DE" sz="2800" b="1" dirty="0" smtClean="0">
                <a:solidFill>
                  <a:srgbClr val="0070C0"/>
                </a:solidFill>
              </a:rPr>
              <a:t>BMBF-Projekt ‚</a:t>
            </a:r>
            <a:r>
              <a:rPr lang="de-DE" altLang="de-DE" sz="2800" b="1" dirty="0" smtClean="0">
                <a:solidFill>
                  <a:srgbClr val="FF0000"/>
                </a:solidFill>
              </a:rPr>
              <a:t>CMIP6-DICAD</a:t>
            </a:r>
            <a:r>
              <a:rPr lang="de-DE" altLang="de-DE" sz="2800" b="1" dirty="0" smtClean="0">
                <a:solidFill>
                  <a:srgbClr val="0070C0"/>
                </a:solidFill>
              </a:rPr>
              <a:t>‘</a:t>
            </a:r>
          </a:p>
        </p:txBody>
      </p:sp>
      <p:sp>
        <p:nvSpPr>
          <p:cNvPr id="3" name="Textfeld 2"/>
          <p:cNvSpPr txBox="1"/>
          <p:nvPr/>
        </p:nvSpPr>
        <p:spPr>
          <a:xfrm>
            <a:off x="899591" y="1466024"/>
            <a:ext cx="7920543" cy="4093428"/>
          </a:xfrm>
          <a:prstGeom prst="rect">
            <a:avLst/>
          </a:prstGeom>
          <a:noFill/>
        </p:spPr>
        <p:txBody>
          <a:bodyPr wrap="square" rtlCol="0">
            <a:spAutoFit/>
          </a:bodyPr>
          <a:lstStyle/>
          <a:p>
            <a:r>
              <a:rPr lang="de-DE" dirty="0" smtClean="0"/>
              <a:t>Verbund-Projekt: </a:t>
            </a:r>
          </a:p>
          <a:p>
            <a:r>
              <a:rPr lang="de-DE" dirty="0" smtClean="0"/>
              <a:t>Verbund 1 ‘DICAD‘ (DKRZ, DLR, DWD,FUB) + </a:t>
            </a:r>
            <a:r>
              <a:rPr lang="de-DE" dirty="0"/>
              <a:t>V</a:t>
            </a:r>
            <a:r>
              <a:rPr lang="de-DE" dirty="0" smtClean="0"/>
              <a:t>erbund 2 ‘Chemie‘ (DLR, Uni Bonn)</a:t>
            </a:r>
          </a:p>
          <a:p>
            <a:endParaRPr lang="de-DE" dirty="0"/>
          </a:p>
          <a:p>
            <a:r>
              <a:rPr lang="de-DE" dirty="0" smtClean="0"/>
              <a:t>Teilprojekt 1 (DKRZ)  in Verbund 1: ‚‘DICAD TP-1‘</a:t>
            </a:r>
            <a:br>
              <a:rPr lang="de-DE" dirty="0" smtClean="0"/>
            </a:br>
            <a:r>
              <a:rPr lang="de-DE" dirty="0" smtClean="0"/>
              <a:t>„</a:t>
            </a:r>
            <a:r>
              <a:rPr lang="de-DE" dirty="0"/>
              <a:t>Aufbau und Betrieb des Nationalen CMIP6-Datenarchivs und einer </a:t>
            </a:r>
            <a:r>
              <a:rPr lang="de-DE" u="sng" dirty="0"/>
              <a:t>Infrastruktur zur </a:t>
            </a:r>
            <a:r>
              <a:rPr lang="de-DE" u="sng" dirty="0" smtClean="0"/>
              <a:t>Datenqualitätssicherung</a:t>
            </a:r>
            <a:r>
              <a:rPr lang="de-DE" dirty="0" smtClean="0"/>
              <a:t>“</a:t>
            </a:r>
            <a:br>
              <a:rPr lang="de-DE" dirty="0" smtClean="0"/>
            </a:br>
            <a:endParaRPr lang="de-DE" dirty="0" smtClean="0"/>
          </a:p>
          <a:p>
            <a:r>
              <a:rPr lang="de-DE" dirty="0"/>
              <a:t>4 Stellen </a:t>
            </a:r>
            <a:r>
              <a:rPr lang="de-DE" dirty="0" smtClean="0"/>
              <a:t>bewilligt, </a:t>
            </a:r>
            <a:r>
              <a:rPr lang="de-DE" dirty="0"/>
              <a:t>1 davon für CDO-Entwicklung  (4 Jahre),</a:t>
            </a:r>
          </a:p>
          <a:p>
            <a:r>
              <a:rPr lang="de-DE" dirty="0"/>
              <a:t>deren Aufgaben:</a:t>
            </a:r>
          </a:p>
          <a:p>
            <a:pPr marL="400050" indent="-400050">
              <a:buFont typeface="Wingdings" panose="05000000000000000000" pitchFamily="2" charset="2"/>
              <a:buChar char="ü"/>
            </a:pPr>
            <a:r>
              <a:rPr lang="de-DE" sz="1600" dirty="0" smtClean="0"/>
              <a:t>CDO-Operator für konforme Formatierung</a:t>
            </a:r>
          </a:p>
          <a:p>
            <a:pPr marL="400050" indent="-400050">
              <a:buFont typeface="Wingdings" panose="05000000000000000000" pitchFamily="2" charset="2"/>
              <a:buChar char="ü"/>
            </a:pPr>
            <a:r>
              <a:rPr lang="de-DE" sz="1600" dirty="0" smtClean="0"/>
              <a:t>Konforme CDOs</a:t>
            </a:r>
          </a:p>
          <a:p>
            <a:pPr marL="857250" lvl="1" indent="-400050">
              <a:buFont typeface="Wingdings" panose="05000000000000000000" pitchFamily="2" charset="2"/>
              <a:buChar char="ü"/>
            </a:pPr>
            <a:r>
              <a:rPr lang="de-DE" sz="1600" dirty="0" smtClean="0"/>
              <a:t>Metadatenmodell</a:t>
            </a:r>
          </a:p>
          <a:p>
            <a:pPr marL="857250" lvl="1" indent="-400050">
              <a:buFont typeface="Courier New" panose="02070309020205020404" pitchFamily="49" charset="0"/>
              <a:buChar char="o"/>
            </a:pPr>
            <a:r>
              <a:rPr lang="de-DE" sz="1600" dirty="0" smtClean="0"/>
              <a:t>Datenmodell</a:t>
            </a:r>
          </a:p>
          <a:p>
            <a:pPr marL="400050" indent="-400050">
              <a:buFont typeface="Courier New" panose="02070309020205020404" pitchFamily="49" charset="0"/>
              <a:buChar char="o"/>
            </a:pPr>
            <a:r>
              <a:rPr lang="de-DE" sz="1600" dirty="0" smtClean="0"/>
              <a:t>Klimaindizes</a:t>
            </a:r>
          </a:p>
          <a:p>
            <a:pPr lvl="1"/>
            <a:endParaRPr lang="de-DE" dirty="0">
              <a:solidFill>
                <a:srgbClr val="FF0000"/>
              </a:solidFill>
            </a:endParaRPr>
          </a:p>
        </p:txBody>
      </p:sp>
    </p:spTree>
    <p:extLst>
      <p:ext uri="{BB962C8B-B14F-4D97-AF65-F5344CB8AC3E}">
        <p14:creationId xmlns:p14="http://schemas.microsoft.com/office/powerpoint/2010/main" val="25496271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980728"/>
            <a:ext cx="7236804" cy="3908762"/>
          </a:xfrm>
          <a:prstGeom prst="rect">
            <a:avLst/>
          </a:prstGeom>
          <a:noFill/>
        </p:spPr>
        <p:txBody>
          <a:bodyPr wrap="square" rtlCol="0">
            <a:spAutoFit/>
          </a:bodyPr>
          <a:lstStyle/>
          <a:p>
            <a:pPr lvl="0"/>
            <a:r>
              <a:rPr lang="en-GB" b="1" dirty="0" smtClean="0"/>
              <a:t>Syntax</a:t>
            </a:r>
            <a:r>
              <a:rPr lang="en-GB" b="1" dirty="0" smtClean="0"/>
              <a:t>:</a:t>
            </a:r>
          </a:p>
          <a:p>
            <a:pPr lvl="0"/>
            <a:r>
              <a:rPr lang="en-GB" b="1" dirty="0"/>
              <a:t/>
            </a:r>
            <a:br>
              <a:rPr lang="en-GB" b="1" dirty="0"/>
            </a:br>
            <a:r>
              <a:rPr lang="en-GB" b="1" dirty="0" err="1" smtClean="0"/>
              <a:t>cdo</a:t>
            </a:r>
            <a:r>
              <a:rPr lang="en-GB" b="1" dirty="0" smtClean="0"/>
              <a:t> </a:t>
            </a:r>
            <a:r>
              <a:rPr lang="en-GB" b="1" dirty="0" err="1" smtClean="0"/>
              <a:t>cmor,</a:t>
            </a:r>
            <a:r>
              <a:rPr lang="en-GB" b="1" i="1" dirty="0" err="1" smtClean="0"/>
              <a:t>mipTable</a:t>
            </a:r>
            <a:r>
              <a:rPr lang="en-GB" b="1" i="1" dirty="0" smtClean="0"/>
              <a:t>, </a:t>
            </a:r>
            <a:r>
              <a:rPr lang="en-GB" b="1" dirty="0" smtClean="0">
                <a:solidFill>
                  <a:srgbClr val="FF0000"/>
                </a:solidFill>
              </a:rPr>
              <a:t>units</a:t>
            </a:r>
            <a:r>
              <a:rPr lang="en-GB" b="1" dirty="0" smtClean="0">
                <a:solidFill>
                  <a:srgbClr val="FF0000"/>
                </a:solidFill>
              </a:rPr>
              <a:t>=‘</a:t>
            </a:r>
            <a:r>
              <a:rPr lang="en-GB" b="1" i="1" dirty="0" err="1" smtClean="0">
                <a:solidFill>
                  <a:srgbClr val="FF0000"/>
                </a:solidFill>
              </a:rPr>
              <a:t>udunit</a:t>
            </a:r>
            <a:r>
              <a:rPr lang="en-GB" b="1" dirty="0" smtClean="0">
                <a:solidFill>
                  <a:srgbClr val="FF0000"/>
                </a:solidFill>
              </a:rPr>
              <a:t>’</a:t>
            </a:r>
            <a:r>
              <a:rPr lang="en-GB" b="1" dirty="0" smtClean="0"/>
              <a:t>[,keyword=</a:t>
            </a:r>
            <a:r>
              <a:rPr lang="en-GB" b="1" dirty="0" err="1" smtClean="0"/>
              <a:t>keyvalue</a:t>
            </a:r>
            <a:r>
              <a:rPr lang="en-GB" b="1" dirty="0" smtClean="0"/>
              <a:t>(s), </a:t>
            </a:r>
            <a:r>
              <a:rPr lang="en-GB" b="1" dirty="0"/>
              <a:t>...]   </a:t>
            </a:r>
            <a:r>
              <a:rPr lang="en-GB" b="1" i="1" dirty="0" err="1" smtClean="0"/>
              <a:t>ifile</a:t>
            </a:r>
            <a:r>
              <a:rPr lang="en-GB" b="1" dirty="0"/>
              <a:t/>
            </a:r>
            <a:br>
              <a:rPr lang="en-GB" b="1" dirty="0"/>
            </a:br>
            <a:endParaRPr lang="de-DE" b="1" dirty="0"/>
          </a:p>
          <a:p>
            <a:pPr lvl="0"/>
            <a:r>
              <a:rPr lang="de-DE" sz="1600" b="1" dirty="0" err="1" smtClean="0"/>
              <a:t>keyword</a:t>
            </a:r>
            <a:r>
              <a:rPr lang="de-DE" sz="1600" b="1" dirty="0" smtClean="0"/>
              <a:t> </a:t>
            </a:r>
            <a:r>
              <a:rPr lang="de-DE" sz="1600" b="1" dirty="0" err="1" smtClean="0"/>
              <a:t>units</a:t>
            </a:r>
            <a:r>
              <a:rPr lang="de-DE" sz="1600" b="1" dirty="0" smtClean="0"/>
              <a:t> [optional</a:t>
            </a:r>
            <a:r>
              <a:rPr lang="de-DE" sz="1600" b="1" dirty="0"/>
              <a:t>; </a:t>
            </a:r>
            <a:r>
              <a:rPr lang="de-DE" sz="1600" b="1" dirty="0" smtClean="0"/>
              <a:t>kein Default]:</a:t>
            </a:r>
            <a:r>
              <a:rPr lang="de-DE" sz="1600" b="1" dirty="0" smtClean="0"/>
              <a:t/>
            </a:r>
            <a:br>
              <a:rPr lang="de-DE" sz="1600" b="1" dirty="0" smtClean="0"/>
            </a:br>
            <a:endParaRPr lang="de-DE" sz="1600" b="1" dirty="0" smtClean="0"/>
          </a:p>
          <a:p>
            <a:pPr lvl="0"/>
            <a:r>
              <a:rPr lang="de-DE" sz="1600" dirty="0">
                <a:solidFill>
                  <a:srgbClr val="000000"/>
                </a:solidFill>
              </a:rPr>
              <a:t>Soll die unveränderte Standard-CMOR-Bibliothek benutzt werden, muss eine Units-Angabe vorhanden sein. </a:t>
            </a:r>
            <a:r>
              <a:rPr lang="de-DE" sz="1600" dirty="0" smtClean="0">
                <a:solidFill>
                  <a:srgbClr val="000000"/>
                </a:solidFill>
              </a:rPr>
              <a:t>Gegebenenfalls </a:t>
            </a:r>
            <a:r>
              <a:rPr lang="de-DE" sz="1600" dirty="0" smtClean="0">
                <a:solidFill>
                  <a:srgbClr val="000000"/>
                </a:solidFill>
              </a:rPr>
              <a:t>werden </a:t>
            </a:r>
            <a:r>
              <a:rPr lang="de-DE" sz="1600" dirty="0">
                <a:solidFill>
                  <a:srgbClr val="000000"/>
                </a:solidFill>
              </a:rPr>
              <a:t>die Werte der Variablen </a:t>
            </a:r>
            <a:r>
              <a:rPr lang="de-DE" sz="1600" dirty="0" smtClean="0">
                <a:solidFill>
                  <a:srgbClr val="000000"/>
                </a:solidFill>
              </a:rPr>
              <a:t>so </a:t>
            </a:r>
            <a:r>
              <a:rPr lang="de-DE" sz="1600" dirty="0">
                <a:solidFill>
                  <a:srgbClr val="000000"/>
                </a:solidFill>
              </a:rPr>
              <a:t>modifiziert, dass sie die richtigen Einheiten haben (</a:t>
            </a:r>
            <a:r>
              <a:rPr lang="de-DE" sz="1600" dirty="0" err="1" smtClean="0">
                <a:solidFill>
                  <a:srgbClr val="000000"/>
                </a:solidFill>
              </a:rPr>
              <a:t>udunit</a:t>
            </a:r>
            <a:r>
              <a:rPr lang="de-DE" sz="1600" dirty="0" smtClean="0">
                <a:solidFill>
                  <a:srgbClr val="000000"/>
                </a:solidFill>
              </a:rPr>
              <a:t>-Bibliothek). </a:t>
            </a:r>
            <a:r>
              <a:rPr lang="de-DE" sz="1600" dirty="0" smtClean="0">
                <a:solidFill>
                  <a:srgbClr val="000000"/>
                </a:solidFill>
              </a:rPr>
              <a:t>Wird </a:t>
            </a:r>
            <a:r>
              <a:rPr lang="de-DE" sz="1600" dirty="0" err="1" smtClean="0">
                <a:solidFill>
                  <a:srgbClr val="000000"/>
                </a:solidFill>
              </a:rPr>
              <a:t>units</a:t>
            </a:r>
            <a:r>
              <a:rPr lang="de-DE" sz="1600" dirty="0" smtClean="0">
                <a:solidFill>
                  <a:srgbClr val="000000"/>
                </a:solidFill>
              </a:rPr>
              <a:t>=“...“ in der Kommandozeile angegeben, </a:t>
            </a:r>
            <a:r>
              <a:rPr lang="de-DE" sz="1600" dirty="0" smtClean="0">
                <a:solidFill>
                  <a:srgbClr val="000000"/>
                </a:solidFill>
              </a:rPr>
              <a:t>müssen alle in dem Aufruf zu verarbeitenden Variablen dieselben Units haben</a:t>
            </a:r>
            <a:r>
              <a:rPr lang="de-DE" sz="1600" dirty="0" smtClean="0">
                <a:solidFill>
                  <a:srgbClr val="000000"/>
                </a:solidFill>
              </a:rPr>
              <a:t>. Fehlt die Angabe von </a:t>
            </a:r>
            <a:r>
              <a:rPr lang="de-DE" sz="1600" dirty="0" err="1" smtClean="0">
                <a:solidFill>
                  <a:srgbClr val="000000"/>
                </a:solidFill>
              </a:rPr>
              <a:t>units</a:t>
            </a:r>
            <a:r>
              <a:rPr lang="de-DE" sz="1600" dirty="0" smtClean="0">
                <a:solidFill>
                  <a:srgbClr val="000000"/>
                </a:solidFill>
              </a:rPr>
              <a:t>, müssen </a:t>
            </a:r>
            <a:r>
              <a:rPr lang="de-DE" sz="1600" dirty="0" smtClean="0">
                <a:solidFill>
                  <a:srgbClr val="000000"/>
                </a:solidFill>
              </a:rPr>
              <a:t>die Units </a:t>
            </a:r>
            <a:r>
              <a:rPr lang="de-DE" sz="1600" dirty="0" smtClean="0">
                <a:solidFill>
                  <a:srgbClr val="000000"/>
                </a:solidFill>
              </a:rPr>
              <a:t>für alle Variablen in </a:t>
            </a:r>
            <a:r>
              <a:rPr lang="de-DE" sz="1600" dirty="0" smtClean="0">
                <a:solidFill>
                  <a:srgbClr val="000000"/>
                </a:solidFill>
              </a:rPr>
              <a:t>der Mapping-Tabelle eingetragen sein.</a:t>
            </a:r>
            <a:br>
              <a:rPr lang="de-DE" sz="1600" dirty="0" smtClean="0">
                <a:solidFill>
                  <a:srgbClr val="000000"/>
                </a:solidFill>
              </a:rPr>
            </a:br>
            <a:r>
              <a:rPr lang="de-DE" sz="1600" dirty="0" smtClean="0">
                <a:solidFill>
                  <a:srgbClr val="000000"/>
                </a:solidFill>
              </a:rPr>
              <a:t>Ein </a:t>
            </a:r>
            <a:r>
              <a:rPr lang="de-DE" sz="1600" b="1" dirty="0" err="1">
                <a:solidFill>
                  <a:srgbClr val="FF0000"/>
                </a:solidFill>
              </a:rPr>
              <a:t>ccp-flag</a:t>
            </a:r>
            <a:r>
              <a:rPr lang="de-DE" sz="1600" dirty="0">
                <a:solidFill>
                  <a:srgbClr val="FF0000"/>
                </a:solidFill>
              </a:rPr>
              <a:t> </a:t>
            </a:r>
            <a:r>
              <a:rPr lang="de-DE" sz="1600" b="1" dirty="0">
                <a:solidFill>
                  <a:srgbClr val="000000"/>
                </a:solidFill>
              </a:rPr>
              <a:t>_CDO_CMOR_EXPERT_MODE</a:t>
            </a:r>
            <a:r>
              <a:rPr lang="de-DE" sz="1600" dirty="0">
                <a:solidFill>
                  <a:srgbClr val="000000"/>
                </a:solidFill>
              </a:rPr>
              <a:t> </a:t>
            </a:r>
            <a:r>
              <a:rPr lang="de-DE" sz="1600" dirty="0" smtClean="0">
                <a:solidFill>
                  <a:srgbClr val="000000"/>
                </a:solidFill>
              </a:rPr>
              <a:t>könnte eingeführt werden, </a:t>
            </a:r>
            <a:r>
              <a:rPr lang="de-DE" sz="1600" dirty="0">
                <a:solidFill>
                  <a:srgbClr val="000000"/>
                </a:solidFill>
              </a:rPr>
              <a:t>das die CMOR-Library die </a:t>
            </a:r>
            <a:r>
              <a:rPr lang="de-DE" sz="1600" dirty="0" smtClean="0">
                <a:solidFill>
                  <a:srgbClr val="000000"/>
                </a:solidFill>
              </a:rPr>
              <a:t>Prüfung der Units überspringen lässt, entsprechend der Deaktivierung des ‚positive‘-Checks</a:t>
            </a:r>
            <a:r>
              <a:rPr lang="de-DE" sz="1600" dirty="0" smtClean="0">
                <a:solidFill>
                  <a:srgbClr val="000000"/>
                </a:solidFill>
              </a:rPr>
              <a:t>.</a:t>
            </a:r>
            <a:endParaRPr lang="de-DE" sz="1600" b="1" dirty="0" smtClean="0"/>
          </a:p>
        </p:txBody>
      </p:sp>
      <p:sp>
        <p:nvSpPr>
          <p:cNvPr id="7"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39716272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692696"/>
            <a:ext cx="7236804" cy="4431983"/>
          </a:xfrm>
          <a:prstGeom prst="rect">
            <a:avLst/>
          </a:prstGeom>
          <a:noFill/>
        </p:spPr>
        <p:txBody>
          <a:bodyPr wrap="square" rtlCol="0">
            <a:spAutoFit/>
          </a:bodyPr>
          <a:lstStyle/>
          <a:p>
            <a:pPr lvl="0"/>
            <a:endParaRPr lang="en-GB" b="1" dirty="0" smtClean="0"/>
          </a:p>
          <a:p>
            <a:pPr lvl="0"/>
            <a:r>
              <a:rPr lang="en-GB" b="1" dirty="0" smtClean="0"/>
              <a:t>Syntax:</a:t>
            </a:r>
          </a:p>
          <a:p>
            <a:pPr lvl="0"/>
            <a:r>
              <a:rPr lang="en-GB" b="1" dirty="0"/>
              <a:t/>
            </a:r>
            <a:br>
              <a:rPr lang="en-GB" b="1" dirty="0"/>
            </a:br>
            <a:r>
              <a:rPr lang="en-GB" b="1" dirty="0" err="1" smtClean="0"/>
              <a:t>cdo</a:t>
            </a:r>
            <a:r>
              <a:rPr lang="en-GB" b="1" dirty="0" smtClean="0"/>
              <a:t> </a:t>
            </a:r>
            <a:r>
              <a:rPr lang="en-GB" b="1" dirty="0" err="1" smtClean="0"/>
              <a:t>cmor,</a:t>
            </a:r>
            <a:r>
              <a:rPr lang="en-GB" b="1" i="1" dirty="0" err="1" smtClean="0"/>
              <a:t>mipTable</a:t>
            </a:r>
            <a:r>
              <a:rPr lang="en-GB" b="1" i="1" dirty="0" smtClean="0"/>
              <a:t>, </a:t>
            </a:r>
            <a:r>
              <a:rPr lang="en-GB" b="1" i="1" dirty="0" err="1" smtClean="0">
                <a:solidFill>
                  <a:srgbClr val="FF0000"/>
                </a:solidFill>
              </a:rPr>
              <a:t>oflag</a:t>
            </a:r>
            <a:r>
              <a:rPr lang="en-GB" b="1" dirty="0" smtClean="0">
                <a:solidFill>
                  <a:srgbClr val="FF0000"/>
                </a:solidFill>
              </a:rPr>
              <a:t>=</a:t>
            </a:r>
            <a:r>
              <a:rPr lang="en-GB" b="1" dirty="0" err="1" smtClean="0">
                <a:solidFill>
                  <a:srgbClr val="FF0000"/>
                </a:solidFill>
              </a:rPr>
              <a:t>outputMode</a:t>
            </a:r>
            <a:r>
              <a:rPr lang="en-GB" b="1" dirty="0" smtClean="0"/>
              <a:t>[,</a:t>
            </a:r>
            <a:r>
              <a:rPr lang="en-GB" b="1" dirty="0" smtClean="0"/>
              <a:t>keyword=</a:t>
            </a:r>
            <a:r>
              <a:rPr lang="en-GB" b="1" dirty="0" err="1" smtClean="0"/>
              <a:t>keyvalue</a:t>
            </a:r>
            <a:r>
              <a:rPr lang="en-GB" b="1" dirty="0" smtClean="0"/>
              <a:t>(s), </a:t>
            </a:r>
            <a:r>
              <a:rPr lang="en-GB" b="1" dirty="0"/>
              <a:t>...]   </a:t>
            </a:r>
            <a:r>
              <a:rPr lang="en-GB" b="1" i="1" dirty="0" err="1" smtClean="0"/>
              <a:t>ifile</a:t>
            </a:r>
            <a:r>
              <a:rPr lang="en-GB" b="1" dirty="0"/>
              <a:t/>
            </a:r>
            <a:br>
              <a:rPr lang="en-GB" b="1" dirty="0"/>
            </a:br>
            <a:endParaRPr lang="de-DE" b="1" dirty="0"/>
          </a:p>
          <a:p>
            <a:pPr lvl="0"/>
            <a:r>
              <a:rPr lang="de-DE" sz="1600" b="1" dirty="0" err="1" smtClean="0"/>
              <a:t>keyword</a:t>
            </a:r>
            <a:r>
              <a:rPr lang="de-DE" sz="1600" b="1" dirty="0" smtClean="0"/>
              <a:t> </a:t>
            </a:r>
            <a:r>
              <a:rPr lang="de-DE" sz="1600" b="1" dirty="0" err="1" smtClean="0"/>
              <a:t>oflag</a:t>
            </a:r>
            <a:r>
              <a:rPr lang="de-DE" sz="1600" b="1" dirty="0" smtClean="0"/>
              <a:t> [optional</a:t>
            </a:r>
            <a:r>
              <a:rPr lang="de-DE" sz="1600" b="1" dirty="0"/>
              <a:t>; </a:t>
            </a:r>
            <a:r>
              <a:rPr lang="de-DE" sz="1600" b="1" dirty="0" err="1" smtClean="0"/>
              <a:t>default</a:t>
            </a:r>
            <a:r>
              <a:rPr lang="de-DE" sz="1600" b="1" dirty="0" smtClean="0"/>
              <a:t>=r(</a:t>
            </a:r>
            <a:r>
              <a:rPr lang="de-DE" sz="1600" b="1" dirty="0" err="1" smtClean="0"/>
              <a:t>eplace</a:t>
            </a:r>
            <a:r>
              <a:rPr lang="de-DE" sz="1600" b="1" dirty="0" smtClean="0"/>
              <a:t>)]</a:t>
            </a:r>
            <a:r>
              <a:rPr lang="de-DE" sz="1600" b="1" dirty="0" smtClean="0"/>
              <a:t/>
            </a:r>
            <a:br>
              <a:rPr lang="de-DE" sz="1600" b="1" dirty="0" smtClean="0"/>
            </a:br>
            <a:endParaRPr lang="de-DE" sz="1600" b="1" dirty="0" smtClean="0"/>
          </a:p>
          <a:p>
            <a:r>
              <a:rPr lang="de-DE" sz="1600" dirty="0" smtClean="0"/>
              <a:t>Die </a:t>
            </a:r>
            <a:r>
              <a:rPr lang="de-DE" sz="1600" dirty="0"/>
              <a:t>Werte ‚</a:t>
            </a:r>
            <a:r>
              <a:rPr lang="de-DE" sz="1600" dirty="0" err="1"/>
              <a:t>replace</a:t>
            </a:r>
            <a:r>
              <a:rPr lang="de-DE" sz="1600" dirty="0"/>
              <a:t>‘ oder ‚</a:t>
            </a:r>
            <a:r>
              <a:rPr lang="de-DE" sz="1600" dirty="0" err="1"/>
              <a:t>append</a:t>
            </a:r>
            <a:r>
              <a:rPr lang="de-DE" sz="1600" dirty="0"/>
              <a:t>‘ </a:t>
            </a:r>
            <a:r>
              <a:rPr lang="de-DE" sz="1600" dirty="0" smtClean="0"/>
              <a:t>sind möglich. Nur das erste Zeichen wird ausgewertet. Wenn </a:t>
            </a:r>
            <a:r>
              <a:rPr lang="de-DE" sz="1600" b="1" dirty="0" err="1"/>
              <a:t>oflag</a:t>
            </a:r>
            <a:r>
              <a:rPr lang="de-DE" sz="1600" dirty="0"/>
              <a:t> nicht besetzt ist, wird eine neue Datei </a:t>
            </a:r>
            <a:r>
              <a:rPr lang="de-DE" sz="1600" dirty="0" smtClean="0"/>
              <a:t>angelegt, </a:t>
            </a:r>
            <a:r>
              <a:rPr lang="de-DE" sz="1600" dirty="0"/>
              <a:t>in die die Zeitebenen von </a:t>
            </a:r>
            <a:r>
              <a:rPr lang="de-DE" sz="1600" dirty="0" err="1"/>
              <a:t>ifile</a:t>
            </a:r>
            <a:r>
              <a:rPr lang="de-DE" sz="1600" dirty="0"/>
              <a:t> geschrieben werden</a:t>
            </a:r>
            <a:r>
              <a:rPr lang="de-DE" sz="1600" dirty="0" smtClean="0"/>
              <a:t> </a:t>
            </a:r>
            <a:r>
              <a:rPr lang="de-DE" sz="1600" dirty="0"/>
              <a:t>(Default=</a:t>
            </a:r>
            <a:r>
              <a:rPr lang="de-DE" sz="1600" dirty="0" err="1"/>
              <a:t>replace</a:t>
            </a:r>
            <a:r>
              <a:rPr lang="de-DE" sz="1600" dirty="0"/>
              <a:t>). </a:t>
            </a:r>
            <a:br>
              <a:rPr lang="de-DE" sz="1600" dirty="0"/>
            </a:br>
            <a:r>
              <a:rPr lang="de-DE" sz="1600" dirty="0" smtClean="0"/>
              <a:t>Der </a:t>
            </a:r>
            <a:r>
              <a:rPr lang="de-DE" sz="1600" dirty="0"/>
              <a:t>CDO-</a:t>
            </a:r>
            <a:r>
              <a:rPr lang="de-DE" sz="1600" dirty="0" err="1"/>
              <a:t>cmor</a:t>
            </a:r>
            <a:r>
              <a:rPr lang="de-DE" sz="1600" dirty="0"/>
              <a:t>-Operator muss wg. der operationellen Kettenverarbeitung auch die </a:t>
            </a:r>
            <a:r>
              <a:rPr lang="de-DE" sz="1600" dirty="0" err="1"/>
              <a:t>append</a:t>
            </a:r>
            <a:r>
              <a:rPr lang="de-DE" sz="1600" dirty="0"/>
              <a:t>-Funktion der CMOR2 Bibliothek ermöglichen. </a:t>
            </a:r>
            <a:r>
              <a:rPr lang="de-DE" sz="1600" dirty="0" smtClean="0"/>
              <a:t>Bei </a:t>
            </a:r>
            <a:r>
              <a:rPr lang="de-DE" sz="1600" dirty="0" err="1"/>
              <a:t>oflag</a:t>
            </a:r>
            <a:r>
              <a:rPr lang="de-DE" sz="1600" dirty="0" smtClean="0"/>
              <a:t>=‘a(</a:t>
            </a:r>
            <a:r>
              <a:rPr lang="de-DE" sz="1600" dirty="0" err="1" smtClean="0"/>
              <a:t>ppend</a:t>
            </a:r>
            <a:r>
              <a:rPr lang="de-DE" sz="1600" dirty="0" smtClean="0"/>
              <a:t>)‘ </a:t>
            </a:r>
            <a:r>
              <a:rPr lang="de-DE" sz="1600" dirty="0"/>
              <a:t>werden die Daten in </a:t>
            </a:r>
            <a:r>
              <a:rPr lang="de-DE" sz="1600" dirty="0" err="1"/>
              <a:t>ifile</a:t>
            </a:r>
            <a:r>
              <a:rPr lang="de-DE" sz="1600" dirty="0"/>
              <a:t> an eine vorher erzeugte Datei angehängt. </a:t>
            </a:r>
            <a:r>
              <a:rPr lang="de-DE" sz="1600" dirty="0" smtClean="0"/>
              <a:t>Dabei wird </a:t>
            </a:r>
            <a:r>
              <a:rPr lang="de-DE" sz="1600" dirty="0"/>
              <a:t>das letzte Datum im vorherigen </a:t>
            </a:r>
            <a:r>
              <a:rPr lang="de-DE" sz="1600" dirty="0" err="1"/>
              <a:t>Chunk</a:t>
            </a:r>
            <a:r>
              <a:rPr lang="de-DE" sz="1600" dirty="0"/>
              <a:t> </a:t>
            </a:r>
            <a:r>
              <a:rPr lang="de-DE" sz="1600" dirty="0" smtClean="0"/>
              <a:t>aus </a:t>
            </a:r>
            <a:r>
              <a:rPr lang="de-DE" sz="1600" dirty="0"/>
              <a:t>dem ersten Zeitwert im aktuellen </a:t>
            </a:r>
            <a:r>
              <a:rPr lang="de-DE" sz="1600" dirty="0" err="1"/>
              <a:t>Chunk</a:t>
            </a:r>
            <a:r>
              <a:rPr lang="de-DE" sz="1600" dirty="0"/>
              <a:t> und der Frequenz </a:t>
            </a:r>
            <a:r>
              <a:rPr lang="de-DE" sz="1600" dirty="0" smtClean="0"/>
              <a:t>hergeleitet. Die </a:t>
            </a:r>
            <a:r>
              <a:rPr lang="de-DE" sz="1600" dirty="0"/>
              <a:t>Namen von Dateien, die sich zum Fortschreiben eigenen, können sich nur in dem ersten Datum des am Ende des Dateinamens </a:t>
            </a:r>
            <a:r>
              <a:rPr lang="de-DE" sz="1600" dirty="0" smtClean="0"/>
              <a:t>anzugebenen </a:t>
            </a:r>
            <a:r>
              <a:rPr lang="de-DE" sz="1600" dirty="0"/>
              <a:t>Zeit-Bereichs unterscheiden. </a:t>
            </a:r>
          </a:p>
        </p:txBody>
      </p:sp>
      <p:sp>
        <p:nvSpPr>
          <p:cNvPr id="7"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20119281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935410" y="966787"/>
            <a:ext cx="7921254" cy="2954655"/>
          </a:xfrm>
          <a:prstGeom prst="rect">
            <a:avLst/>
          </a:prstGeom>
          <a:noFill/>
        </p:spPr>
        <p:txBody>
          <a:bodyPr wrap="square" rtlCol="0">
            <a:spAutoFit/>
          </a:bodyPr>
          <a:lstStyle/>
          <a:p>
            <a:pPr lvl="0"/>
            <a:r>
              <a:rPr lang="en-GB" b="1" dirty="0"/>
              <a:t>Syntax:</a:t>
            </a:r>
          </a:p>
          <a:p>
            <a:pPr lvl="0"/>
            <a:r>
              <a:rPr lang="en-GB" b="1" dirty="0"/>
              <a:t/>
            </a:r>
            <a:br>
              <a:rPr lang="en-GB" b="1" dirty="0"/>
            </a:br>
            <a:r>
              <a:rPr lang="en-GB" b="1" dirty="0" err="1"/>
              <a:t>cdo</a:t>
            </a:r>
            <a:r>
              <a:rPr lang="en-GB" b="1" dirty="0"/>
              <a:t> </a:t>
            </a:r>
            <a:r>
              <a:rPr lang="en-GB" b="1" dirty="0" err="1"/>
              <a:t>cmor,</a:t>
            </a:r>
            <a:r>
              <a:rPr lang="en-GB" b="1" i="1" dirty="0" err="1"/>
              <a:t>mipTable</a:t>
            </a:r>
            <a:r>
              <a:rPr lang="en-GB" b="1" i="1" dirty="0"/>
              <a:t>, </a:t>
            </a:r>
            <a:r>
              <a:rPr lang="en-GB" b="1" i="1" dirty="0" err="1" smtClean="0">
                <a:solidFill>
                  <a:srgbClr val="FF0000"/>
                </a:solidFill>
              </a:rPr>
              <a:t>oflag</a:t>
            </a:r>
            <a:r>
              <a:rPr lang="en-GB" b="1" dirty="0" smtClean="0">
                <a:solidFill>
                  <a:srgbClr val="FF0000"/>
                </a:solidFill>
              </a:rPr>
              <a:t>=</a:t>
            </a:r>
            <a:r>
              <a:rPr lang="en-GB" b="1" dirty="0" err="1" smtClean="0">
                <a:solidFill>
                  <a:srgbClr val="FF0000"/>
                </a:solidFill>
              </a:rPr>
              <a:t>outputMode</a:t>
            </a:r>
            <a:r>
              <a:rPr lang="en-GB" b="1" dirty="0" smtClean="0"/>
              <a:t>[,</a:t>
            </a:r>
            <a:r>
              <a:rPr lang="en-GB" b="1" dirty="0"/>
              <a:t>keyword=</a:t>
            </a:r>
            <a:r>
              <a:rPr lang="en-GB" b="1" dirty="0" err="1"/>
              <a:t>keyvalue</a:t>
            </a:r>
            <a:r>
              <a:rPr lang="en-GB" b="1" dirty="0"/>
              <a:t>(s), ...]   </a:t>
            </a:r>
            <a:r>
              <a:rPr lang="en-GB" b="1" i="1" dirty="0" err="1"/>
              <a:t>ifile</a:t>
            </a:r>
            <a:r>
              <a:rPr lang="en-GB" b="1" dirty="0"/>
              <a:t/>
            </a:r>
            <a:br>
              <a:rPr lang="en-GB" b="1" dirty="0"/>
            </a:br>
            <a:endParaRPr lang="de-DE" b="1" dirty="0"/>
          </a:p>
          <a:p>
            <a:r>
              <a:rPr lang="de-DE" sz="1600" b="1" dirty="0" err="1"/>
              <a:t>keyword</a:t>
            </a:r>
            <a:r>
              <a:rPr lang="de-DE" sz="1600" b="1" dirty="0"/>
              <a:t> </a:t>
            </a:r>
            <a:r>
              <a:rPr lang="de-DE" sz="1600" b="1" dirty="0" err="1"/>
              <a:t>oflag</a:t>
            </a:r>
            <a:r>
              <a:rPr lang="de-DE" sz="1600" b="1" dirty="0"/>
              <a:t> [optional; </a:t>
            </a:r>
            <a:r>
              <a:rPr lang="de-DE" sz="1600" b="1" dirty="0" err="1"/>
              <a:t>default</a:t>
            </a:r>
            <a:r>
              <a:rPr lang="de-DE" sz="1600" b="1" dirty="0"/>
              <a:t>=r(</a:t>
            </a:r>
            <a:r>
              <a:rPr lang="de-DE" sz="1600" b="1" dirty="0" err="1"/>
              <a:t>eplace</a:t>
            </a:r>
            <a:r>
              <a:rPr lang="de-DE" sz="1600" b="1" dirty="0" smtClean="0"/>
              <a:t>)] </a:t>
            </a:r>
            <a:r>
              <a:rPr lang="de-DE" sz="1600" dirty="0" smtClean="0"/>
              <a:t>(</a:t>
            </a:r>
            <a:r>
              <a:rPr lang="de-DE" sz="1600" dirty="0" err="1" smtClean="0"/>
              <a:t>cntd</a:t>
            </a:r>
            <a:r>
              <a:rPr lang="de-DE" sz="1600" dirty="0" smtClean="0"/>
              <a:t>.)</a:t>
            </a:r>
            <a:r>
              <a:rPr lang="de-DE" sz="1600" dirty="0"/>
              <a:t/>
            </a:r>
            <a:br>
              <a:rPr lang="de-DE" sz="1600" dirty="0"/>
            </a:br>
            <a:endParaRPr lang="de-DE" sz="1600" dirty="0"/>
          </a:p>
          <a:p>
            <a:pPr lvl="0"/>
            <a:r>
              <a:rPr lang="de-DE" sz="1600" dirty="0" smtClean="0"/>
              <a:t>Der </a:t>
            </a:r>
            <a:r>
              <a:rPr lang="de-DE" sz="1600" dirty="0"/>
              <a:t>Dateiname – bis auf dieses Datum (s. DRS)– wird im CMOR-Programm konstruiert. </a:t>
            </a:r>
            <a:r>
              <a:rPr lang="de-DE" sz="1600" dirty="0">
                <a:solidFill>
                  <a:srgbClr val="333300"/>
                </a:solidFill>
              </a:rPr>
              <a:t>Falls es mehrere Dateien gibt, an die auf Grund ihrer Dateienamen ange</a:t>
            </a:r>
            <a:r>
              <a:rPr lang="de-DE" sz="1600" dirty="0"/>
              <a:t>hängt werden könnte, wird eine Warnung ausgegeben, und die jüngste Datei wird ausgewählt.  Wenn keine geeignete Datei  gefunden wird, bricht die Verarbeitung ab.</a:t>
            </a:r>
          </a:p>
          <a:p>
            <a:endParaRPr lang="de-DE" dirty="0"/>
          </a:p>
        </p:txBody>
      </p:sp>
      <p:sp>
        <p:nvSpPr>
          <p:cNvPr id="4"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grpSp>
        <p:nvGrpSpPr>
          <p:cNvPr id="6" name="Gruppieren 5"/>
          <p:cNvGrpSpPr/>
          <p:nvPr/>
        </p:nvGrpSpPr>
        <p:grpSpPr>
          <a:xfrm>
            <a:off x="1331640" y="3356992"/>
            <a:ext cx="7452828" cy="1384995"/>
            <a:chOff x="1331640" y="3356992"/>
            <a:chExt cx="7452828" cy="1384995"/>
          </a:xfrm>
        </p:grpSpPr>
        <p:sp>
          <p:nvSpPr>
            <p:cNvPr id="2" name="Textfeld 1"/>
            <p:cNvSpPr txBox="1"/>
            <p:nvPr/>
          </p:nvSpPr>
          <p:spPr>
            <a:xfrm>
              <a:off x="1331640" y="3356992"/>
              <a:ext cx="7452828" cy="1384995"/>
            </a:xfrm>
            <a:prstGeom prst="rect">
              <a:avLst/>
            </a:prstGeom>
            <a:noFill/>
          </p:spPr>
          <p:txBody>
            <a:bodyPr wrap="square" rtlCol="0">
              <a:spAutoFit/>
            </a:bodyPr>
            <a:lstStyle/>
            <a:p>
              <a:r>
                <a:rPr lang="de-DE" sz="1400" dirty="0" err="1" smtClean="0">
                  <a:solidFill>
                    <a:srgbClr val="FF0000"/>
                  </a:solidFill>
                </a:rPr>
                <a:t>ls</a:t>
              </a:r>
              <a:r>
                <a:rPr lang="de-DE" sz="1400" dirty="0" smtClean="0">
                  <a:solidFill>
                    <a:srgbClr val="FF0000"/>
                  </a:solidFill>
                </a:rPr>
                <a:t> –</a:t>
              </a:r>
              <a:r>
                <a:rPr lang="de-DE" sz="1400" dirty="0" err="1" smtClean="0">
                  <a:solidFill>
                    <a:srgbClr val="FF0000"/>
                  </a:solidFill>
                </a:rPr>
                <a:t>lrt</a:t>
              </a:r>
              <a:r>
                <a:rPr lang="de-DE" sz="1400" dirty="0" smtClean="0">
                  <a:solidFill>
                    <a:srgbClr val="FF0000"/>
                  </a:solidFill>
                </a:rPr>
                <a:t>:</a:t>
              </a:r>
              <a:br>
                <a:rPr lang="de-DE" sz="1400" dirty="0" smtClean="0">
                  <a:solidFill>
                    <a:srgbClr val="FF0000"/>
                  </a:solidFill>
                </a:rPr>
              </a:br>
              <a:r>
                <a:rPr lang="de-DE" sz="1400" dirty="0" smtClean="0">
                  <a:solidFill>
                    <a:srgbClr val="FF0000"/>
                  </a:solidFill>
                </a:rPr>
                <a:t>tas_MPI-ESM-P_historical_r1i1p1_190501-190912.nc</a:t>
              </a:r>
              <a:endParaRPr lang="en-GB" sz="1400" dirty="0">
                <a:solidFill>
                  <a:srgbClr val="FF0000"/>
                </a:solidFill>
              </a:endParaRPr>
            </a:p>
            <a:p>
              <a:r>
                <a:rPr lang="de-DE" sz="1400" dirty="0" smtClean="0">
                  <a:solidFill>
                    <a:srgbClr val="FF0000"/>
                  </a:solidFill>
                </a:rPr>
                <a:t>tas_MPI-ESM-P_historical_r1i1p1_191001-</a:t>
              </a:r>
              <a:r>
                <a:rPr lang="de-DE" sz="1400" b="1" dirty="0" smtClean="0">
                  <a:solidFill>
                    <a:srgbClr val="7030A0"/>
                  </a:solidFill>
                </a:rPr>
                <a:t>191912</a:t>
              </a:r>
              <a:r>
                <a:rPr lang="de-DE" sz="1400" dirty="0" smtClean="0">
                  <a:solidFill>
                    <a:srgbClr val="FF0000"/>
                  </a:solidFill>
                </a:rPr>
                <a:t>.nc</a:t>
              </a:r>
            </a:p>
            <a:p>
              <a:endParaRPr lang="de-DE" sz="1400" dirty="0">
                <a:solidFill>
                  <a:srgbClr val="FF0000"/>
                </a:solidFill>
              </a:endParaRPr>
            </a:p>
            <a:p>
              <a:pPr algn="r"/>
              <a:endParaRPr lang="en-GB" sz="1400" dirty="0">
                <a:solidFill>
                  <a:srgbClr val="FF0000"/>
                </a:solidFill>
              </a:endParaRPr>
            </a:p>
            <a:p>
              <a:pPr algn="ctr"/>
              <a:r>
                <a:rPr lang="de-DE" sz="1400" dirty="0" smtClean="0">
                  <a:solidFill>
                    <a:srgbClr val="FF0000"/>
                  </a:solidFill>
                </a:rPr>
                <a:t>tas_MPI-ESM-P_historical_r1i1p1_</a:t>
              </a:r>
              <a:r>
                <a:rPr lang="de-DE" sz="1400" b="1" dirty="0" smtClean="0">
                  <a:solidFill>
                    <a:srgbClr val="7030A0"/>
                  </a:solidFill>
                </a:rPr>
                <a:t>192001</a:t>
              </a:r>
              <a:r>
                <a:rPr lang="de-DE" sz="1400" dirty="0" smtClean="0">
                  <a:solidFill>
                    <a:srgbClr val="FF0000"/>
                  </a:solidFill>
                </a:rPr>
                <a:t>-192912.nc</a:t>
              </a:r>
            </a:p>
          </p:txBody>
        </p:sp>
        <p:cxnSp>
          <p:nvCxnSpPr>
            <p:cNvPr id="5" name="Gerade Verbindung mit Pfeil 4"/>
            <p:cNvCxnSpPr/>
            <p:nvPr/>
          </p:nvCxnSpPr>
          <p:spPr bwMode="auto">
            <a:xfrm flipH="1" flipV="1">
              <a:off x="4896036" y="4077072"/>
              <a:ext cx="1044116" cy="396044"/>
            </a:xfrm>
            <a:prstGeom prst="straightConnector1">
              <a:avLst/>
            </a:prstGeom>
            <a:noFill/>
            <a:ln w="19050"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1544303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692696"/>
            <a:ext cx="7236804" cy="2400657"/>
          </a:xfrm>
          <a:prstGeom prst="rect">
            <a:avLst/>
          </a:prstGeom>
          <a:noFill/>
        </p:spPr>
        <p:txBody>
          <a:bodyPr wrap="square" rtlCol="0">
            <a:spAutoFit/>
          </a:bodyPr>
          <a:lstStyle/>
          <a:p>
            <a:pPr lvl="0"/>
            <a:endParaRPr lang="en-GB" b="1" dirty="0" smtClean="0"/>
          </a:p>
          <a:p>
            <a:pPr lvl="0"/>
            <a:r>
              <a:rPr lang="en-GB" b="1" dirty="0" smtClean="0"/>
              <a:t>Syntax:</a:t>
            </a:r>
          </a:p>
          <a:p>
            <a:pPr lvl="0"/>
            <a:r>
              <a:rPr lang="en-GB" b="1" dirty="0"/>
              <a:t/>
            </a:r>
            <a:br>
              <a:rPr lang="en-GB" b="1" dirty="0"/>
            </a:br>
            <a:r>
              <a:rPr lang="en-GB" b="1" dirty="0" err="1" smtClean="0"/>
              <a:t>cdo</a:t>
            </a:r>
            <a:r>
              <a:rPr lang="en-GB" b="1" dirty="0" smtClean="0"/>
              <a:t> </a:t>
            </a:r>
            <a:r>
              <a:rPr lang="en-GB" b="1" dirty="0" err="1" smtClean="0"/>
              <a:t>cmor,</a:t>
            </a:r>
            <a:r>
              <a:rPr lang="en-GB" b="1" i="1" dirty="0" err="1" smtClean="0"/>
              <a:t>mipTable,</a:t>
            </a:r>
            <a:r>
              <a:rPr lang="en-GB" b="1" dirty="0" err="1" smtClean="0">
                <a:solidFill>
                  <a:srgbClr val="FF0000"/>
                </a:solidFill>
              </a:rPr>
              <a:t>vcomm</a:t>
            </a:r>
            <a:r>
              <a:rPr lang="en-GB" b="1" dirty="0" smtClean="0">
                <a:solidFill>
                  <a:srgbClr val="FF0000"/>
                </a:solidFill>
              </a:rPr>
              <a:t>=“...”</a:t>
            </a:r>
            <a:r>
              <a:rPr lang="en-GB" b="1" dirty="0" smtClean="0"/>
              <a:t>[,</a:t>
            </a:r>
            <a:r>
              <a:rPr lang="en-GB" b="1" dirty="0" smtClean="0"/>
              <a:t>keyword=</a:t>
            </a:r>
            <a:r>
              <a:rPr lang="en-GB" b="1" dirty="0" err="1" smtClean="0"/>
              <a:t>keyvalue</a:t>
            </a:r>
            <a:r>
              <a:rPr lang="en-GB" b="1" dirty="0" smtClean="0"/>
              <a:t>(s), </a:t>
            </a:r>
            <a:r>
              <a:rPr lang="en-GB" b="1" dirty="0"/>
              <a:t>...]   </a:t>
            </a:r>
            <a:r>
              <a:rPr lang="en-GB" b="1" i="1" dirty="0" err="1" smtClean="0"/>
              <a:t>ifile</a:t>
            </a:r>
            <a:r>
              <a:rPr lang="en-GB" b="1" dirty="0"/>
              <a:t/>
            </a:r>
            <a:br>
              <a:rPr lang="en-GB" b="1" dirty="0"/>
            </a:br>
            <a:endParaRPr lang="de-DE" b="1" dirty="0"/>
          </a:p>
          <a:p>
            <a:pPr lvl="0"/>
            <a:r>
              <a:rPr lang="de-DE" sz="1600" b="1" dirty="0" err="1" smtClean="0"/>
              <a:t>keyword</a:t>
            </a:r>
            <a:r>
              <a:rPr lang="de-DE" sz="1600" b="1" dirty="0" smtClean="0"/>
              <a:t> [optional</a:t>
            </a:r>
            <a:r>
              <a:rPr lang="de-DE" sz="1600" b="1" dirty="0"/>
              <a:t>; </a:t>
            </a:r>
            <a:r>
              <a:rPr lang="de-DE" sz="1600" b="1" dirty="0" err="1" smtClean="0"/>
              <a:t>default</a:t>
            </a:r>
            <a:r>
              <a:rPr lang="de-DE" sz="1600" b="1" dirty="0" smtClean="0"/>
              <a:t>=leerer String]</a:t>
            </a:r>
            <a:br>
              <a:rPr lang="de-DE" sz="1600" b="1" dirty="0" smtClean="0"/>
            </a:br>
            <a:r>
              <a:rPr lang="de-DE" sz="1600" b="1" dirty="0" smtClean="0"/>
              <a:t/>
            </a:r>
            <a:br>
              <a:rPr lang="de-DE" sz="1600" b="1" dirty="0" smtClean="0"/>
            </a:br>
            <a:r>
              <a:rPr lang="de-DE" sz="1600" dirty="0" smtClean="0"/>
              <a:t>Variablenbezogener Kommentar; Länge bis </a:t>
            </a:r>
            <a:r>
              <a:rPr lang="de-DE" sz="1600" dirty="0">
                <a:solidFill>
                  <a:srgbClr val="FF0000"/>
                </a:solidFill>
              </a:rPr>
              <a:t>??? </a:t>
            </a:r>
            <a:r>
              <a:rPr lang="de-DE" sz="1600" dirty="0" smtClean="0"/>
              <a:t>CHARACTER</a:t>
            </a:r>
            <a:endParaRPr lang="de-DE" sz="1600" dirty="0" smtClean="0">
              <a:solidFill>
                <a:srgbClr val="FF0000"/>
              </a:solidFill>
            </a:endParaRPr>
          </a:p>
          <a:p>
            <a:endParaRPr lang="de-DE" sz="1200" i="1" dirty="0" smtClean="0"/>
          </a:p>
        </p:txBody>
      </p:sp>
      <p:sp>
        <p:nvSpPr>
          <p:cNvPr id="7"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4526363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692696"/>
            <a:ext cx="7236804" cy="5539978"/>
          </a:xfrm>
          <a:prstGeom prst="rect">
            <a:avLst/>
          </a:prstGeom>
          <a:noFill/>
        </p:spPr>
        <p:txBody>
          <a:bodyPr wrap="square" rtlCol="0">
            <a:spAutoFit/>
          </a:bodyPr>
          <a:lstStyle/>
          <a:p>
            <a:pPr lvl="0"/>
            <a:endParaRPr lang="en-GB" b="1" dirty="0" smtClean="0"/>
          </a:p>
          <a:p>
            <a:pPr lvl="0"/>
            <a:r>
              <a:rPr lang="en-GB" b="1" dirty="0" smtClean="0"/>
              <a:t>Syntax:</a:t>
            </a:r>
          </a:p>
          <a:p>
            <a:pPr lvl="0"/>
            <a:r>
              <a:rPr lang="en-GB" b="1" dirty="0"/>
              <a:t/>
            </a:r>
            <a:br>
              <a:rPr lang="en-GB" b="1" dirty="0"/>
            </a:br>
            <a:r>
              <a:rPr lang="en-GB" b="1" dirty="0" err="1" smtClean="0"/>
              <a:t>cdo</a:t>
            </a:r>
            <a:r>
              <a:rPr lang="en-GB" b="1" dirty="0" smtClean="0"/>
              <a:t> </a:t>
            </a:r>
            <a:r>
              <a:rPr lang="en-GB" b="1" dirty="0" err="1" smtClean="0"/>
              <a:t>cmor,</a:t>
            </a:r>
            <a:r>
              <a:rPr lang="en-GB" b="1" i="1" dirty="0" err="1" smtClean="0"/>
              <a:t>mipTable,</a:t>
            </a:r>
            <a:r>
              <a:rPr lang="en-GB" b="1" dirty="0" err="1" smtClean="0">
                <a:solidFill>
                  <a:srgbClr val="FF0000"/>
                </a:solidFill>
              </a:rPr>
              <a:t>cm</a:t>
            </a:r>
            <a:r>
              <a:rPr lang="en-GB" b="1" dirty="0" smtClean="0">
                <a:solidFill>
                  <a:srgbClr val="FF0000"/>
                </a:solidFill>
              </a:rPr>
              <a:t>=cellMethod4Time</a:t>
            </a:r>
            <a:r>
              <a:rPr lang="en-GB" b="1" dirty="0" smtClean="0"/>
              <a:t>[,</a:t>
            </a:r>
            <a:r>
              <a:rPr lang="en-GB" b="1" dirty="0" smtClean="0"/>
              <a:t>keyword=</a:t>
            </a:r>
            <a:r>
              <a:rPr lang="en-GB" b="1" dirty="0" err="1" smtClean="0"/>
              <a:t>keyvalue</a:t>
            </a:r>
            <a:r>
              <a:rPr lang="en-GB" b="1" dirty="0" smtClean="0"/>
              <a:t>(s), </a:t>
            </a:r>
            <a:r>
              <a:rPr lang="en-GB" b="1" dirty="0"/>
              <a:t>...]   </a:t>
            </a:r>
            <a:r>
              <a:rPr lang="en-GB" b="1" i="1" dirty="0" err="1" smtClean="0"/>
              <a:t>ifile</a:t>
            </a:r>
            <a:r>
              <a:rPr lang="en-GB" b="1" dirty="0"/>
              <a:t/>
            </a:r>
            <a:br>
              <a:rPr lang="en-GB" b="1" dirty="0"/>
            </a:br>
            <a:endParaRPr lang="de-DE" b="1" dirty="0"/>
          </a:p>
          <a:p>
            <a:pPr lvl="0"/>
            <a:r>
              <a:rPr lang="de-DE" sz="1600" b="1" dirty="0" err="1" smtClean="0"/>
              <a:t>keyword</a:t>
            </a:r>
            <a:r>
              <a:rPr lang="de-DE" sz="1600" b="1" dirty="0" smtClean="0"/>
              <a:t> [optional</a:t>
            </a:r>
            <a:r>
              <a:rPr lang="de-DE" sz="1600" b="1" dirty="0"/>
              <a:t>; </a:t>
            </a:r>
            <a:r>
              <a:rPr lang="de-DE" sz="1600" b="1" dirty="0" err="1" smtClean="0"/>
              <a:t>default</a:t>
            </a:r>
            <a:r>
              <a:rPr lang="de-DE" sz="1600" b="1" dirty="0" smtClean="0"/>
              <a:t>=m(</a:t>
            </a:r>
            <a:r>
              <a:rPr lang="de-DE" sz="1600" b="1" dirty="0" err="1" smtClean="0"/>
              <a:t>ean</a:t>
            </a:r>
            <a:r>
              <a:rPr lang="de-DE" sz="1600" b="1" dirty="0" smtClean="0"/>
              <a:t>)]</a:t>
            </a:r>
            <a:br>
              <a:rPr lang="de-DE" sz="1600" b="1" dirty="0" smtClean="0"/>
            </a:br>
            <a:endParaRPr lang="de-DE" sz="1600" b="1" dirty="0" smtClean="0"/>
          </a:p>
          <a:p>
            <a:pPr marL="285750" lvl="0" indent="-285750">
              <a:buFont typeface="Arial" panose="020B0604020202020204" pitchFamily="34" charset="0"/>
              <a:buChar char="•"/>
            </a:pPr>
            <a:r>
              <a:rPr lang="de-DE" sz="1600" dirty="0" err="1" smtClean="0"/>
              <a:t>cell_methods</a:t>
            </a:r>
            <a:r>
              <a:rPr lang="de-DE" sz="1600" dirty="0" smtClean="0"/>
              <a:t> </a:t>
            </a:r>
            <a:r>
              <a:rPr lang="de-DE" sz="1600" dirty="0" smtClean="0"/>
              <a:t>der </a:t>
            </a:r>
            <a:r>
              <a:rPr lang="de-DE" sz="1600" dirty="0" smtClean="0"/>
              <a:t>Zeitachse (</a:t>
            </a:r>
            <a:r>
              <a:rPr lang="de-DE" sz="1600" dirty="0" err="1" smtClean="0"/>
              <a:t>time:cell_methods</a:t>
            </a:r>
            <a:r>
              <a:rPr lang="de-DE" sz="1600" dirty="0" smtClean="0"/>
              <a:t>)</a:t>
            </a:r>
          </a:p>
          <a:p>
            <a:pPr marL="285750" lvl="0" indent="-285750">
              <a:buFont typeface="Arial" panose="020B0604020202020204" pitchFamily="34" charset="0"/>
              <a:buChar char="•"/>
            </a:pPr>
            <a:r>
              <a:rPr lang="de-DE" sz="1600" dirty="0" smtClean="0"/>
              <a:t>mögliche </a:t>
            </a:r>
            <a:r>
              <a:rPr lang="de-DE" sz="1600" dirty="0" smtClean="0"/>
              <a:t>Werte</a:t>
            </a:r>
            <a:r>
              <a:rPr lang="de-DE" sz="1600" dirty="0" smtClean="0"/>
              <a:t>:[</a:t>
            </a:r>
            <a:r>
              <a:rPr lang="de-DE" sz="1600" dirty="0" err="1" smtClean="0"/>
              <a:t>none</a:t>
            </a:r>
            <a:r>
              <a:rPr lang="de-DE" sz="1600" dirty="0" err="1" smtClean="0"/>
              <a:t>|point|mean|clim</a:t>
            </a:r>
            <a:r>
              <a:rPr lang="de-DE" sz="1600" dirty="0" smtClean="0"/>
              <a:t>]; nur </a:t>
            </a:r>
            <a:r>
              <a:rPr lang="de-DE" sz="1600" dirty="0" smtClean="0"/>
              <a:t>das </a:t>
            </a:r>
            <a:r>
              <a:rPr lang="de-DE" sz="1600" dirty="0" smtClean="0"/>
              <a:t>erste </a:t>
            </a:r>
            <a:r>
              <a:rPr lang="de-DE" sz="1600" dirty="0" smtClean="0"/>
              <a:t>Zeichen wird ausgewertet</a:t>
            </a:r>
          </a:p>
          <a:p>
            <a:pPr marL="628650" lvl="1" indent="-171450">
              <a:buFont typeface="Arial" panose="020B0604020202020204" pitchFamily="34" charset="0"/>
              <a:buChar char="•"/>
            </a:pPr>
            <a:r>
              <a:rPr lang="de-DE" sz="1600" dirty="0" err="1" smtClean="0"/>
              <a:t>point</a:t>
            </a:r>
            <a:r>
              <a:rPr lang="de-DE" sz="1600" dirty="0"/>
              <a:t>: </a:t>
            </a:r>
            <a:r>
              <a:rPr lang="de-DE" sz="1600" dirty="0" err="1" smtClean="0"/>
              <a:t>instantane</a:t>
            </a:r>
            <a:r>
              <a:rPr lang="de-DE" sz="1600" dirty="0" smtClean="0"/>
              <a:t> Werte; die Zeitpunkte werden vom Projekt-Standard vorgegeben</a:t>
            </a:r>
          </a:p>
          <a:p>
            <a:pPr marL="628650" lvl="1" indent="-171450">
              <a:buFont typeface="Arial" panose="020B0604020202020204" pitchFamily="34" charset="0"/>
              <a:buChar char="•"/>
            </a:pPr>
            <a:r>
              <a:rPr lang="de-DE" sz="1600" dirty="0" smtClean="0"/>
              <a:t>mean/</a:t>
            </a:r>
            <a:r>
              <a:rPr lang="de-DE" sz="1600" dirty="0" err="1" smtClean="0"/>
              <a:t>clim</a:t>
            </a:r>
            <a:r>
              <a:rPr lang="de-DE" sz="1600" dirty="0" smtClean="0"/>
              <a:t>/…: </a:t>
            </a:r>
            <a:r>
              <a:rPr lang="de-DE" sz="1600" dirty="0"/>
              <a:t>Ränder der Zeitintervalle  </a:t>
            </a:r>
            <a:r>
              <a:rPr lang="de-DE" sz="1600" dirty="0" smtClean="0"/>
              <a:t>werden vom Projektstandard vorgegeben</a:t>
            </a:r>
            <a:r>
              <a:rPr lang="de-DE" sz="1600" dirty="0"/>
              <a:t>; die </a:t>
            </a:r>
            <a:r>
              <a:rPr lang="de-DE" sz="1600" dirty="0" smtClean="0"/>
              <a:t>Zeitpunkte </a:t>
            </a:r>
            <a:r>
              <a:rPr lang="de-DE" sz="1600" dirty="0"/>
              <a:t>müssen in der Mitte </a:t>
            </a:r>
            <a:r>
              <a:rPr lang="de-DE" sz="1600" dirty="0" smtClean="0"/>
              <a:t>liegen.</a:t>
            </a:r>
          </a:p>
          <a:p>
            <a:pPr marL="171450" indent="-171450">
              <a:buFont typeface="Arial" panose="020B0604020202020204" pitchFamily="34" charset="0"/>
              <a:buChar char="•"/>
            </a:pPr>
            <a:r>
              <a:rPr lang="de-DE" sz="1600" dirty="0"/>
              <a:t>Da die </a:t>
            </a:r>
            <a:r>
              <a:rPr lang="de-DE" sz="1600" dirty="0" err="1"/>
              <a:t>time_bnds</a:t>
            </a:r>
            <a:r>
              <a:rPr lang="de-DE" sz="1600" dirty="0"/>
              <a:t> den CMOR-Routinen übergeben werden müssen, ist es nicht möglich, auf die Angabe zu verzichten, d.h. sie muss entweder über die Kommandozeile, oder über die Zuordnungstabelle kommen.</a:t>
            </a:r>
            <a:r>
              <a:rPr lang="de-DE" sz="1600" dirty="0" smtClean="0"/>
              <a:t/>
            </a:r>
            <a:br>
              <a:rPr lang="de-DE" sz="1600" dirty="0" smtClean="0"/>
            </a:br>
            <a:endParaRPr lang="de-DE" sz="1600" dirty="0" smtClean="0"/>
          </a:p>
          <a:p>
            <a:r>
              <a:rPr lang="de-DE" sz="1600" dirty="0" err="1" smtClean="0"/>
              <a:t>Bem.:die</a:t>
            </a:r>
            <a:r>
              <a:rPr lang="de-DE" sz="1600" dirty="0" smtClean="0"/>
              <a:t> </a:t>
            </a:r>
            <a:r>
              <a:rPr lang="de-DE" sz="1600" dirty="0"/>
              <a:t>Ränder können, (und sollen) in ‘</a:t>
            </a:r>
            <a:r>
              <a:rPr lang="de-DE" sz="1600" dirty="0" err="1"/>
              <a:t>cdo</a:t>
            </a:r>
            <a:r>
              <a:rPr lang="de-DE" sz="1600" dirty="0"/>
              <a:t> </a:t>
            </a:r>
            <a:r>
              <a:rPr lang="de-DE" sz="1600" dirty="0" err="1"/>
              <a:t>cmor</a:t>
            </a:r>
            <a:r>
              <a:rPr lang="de-DE" sz="1600" dirty="0"/>
              <a:t>,…‘ berechnet werden; in der </a:t>
            </a:r>
            <a:r>
              <a:rPr lang="de-DE" sz="1600" dirty="0" err="1"/>
              <a:t>mor-lib</a:t>
            </a:r>
            <a:r>
              <a:rPr lang="de-DE" sz="1600" dirty="0"/>
              <a:t> werden </a:t>
            </a:r>
            <a:r>
              <a:rPr lang="de-DE" sz="1600" dirty="0" smtClean="0"/>
              <a:t>nur einige </a:t>
            </a:r>
            <a:r>
              <a:rPr lang="de-DE" sz="1600" dirty="0"/>
              <a:t>Checks durchgeführt </a:t>
            </a:r>
            <a:r>
              <a:rPr lang="de-DE" sz="1600" dirty="0" smtClean="0"/>
              <a:t>(</a:t>
            </a:r>
            <a:r>
              <a:rPr lang="de-DE" sz="1600" dirty="0" err="1" smtClean="0"/>
              <a:t>Überlappungg</a:t>
            </a:r>
            <a:r>
              <a:rPr lang="de-DE" sz="1600" dirty="0"/>
              <a:t>, streng monoton, ...)</a:t>
            </a:r>
          </a:p>
          <a:p>
            <a:pPr lvl="0"/>
            <a:endParaRPr lang="de-DE" sz="1200" dirty="0" smtClean="0"/>
          </a:p>
          <a:p>
            <a:endParaRPr lang="de-DE" sz="1200" i="1" dirty="0" smtClean="0"/>
          </a:p>
        </p:txBody>
      </p:sp>
      <p:sp>
        <p:nvSpPr>
          <p:cNvPr id="7"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12010702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692696"/>
            <a:ext cx="7236804" cy="4678204"/>
          </a:xfrm>
          <a:prstGeom prst="rect">
            <a:avLst/>
          </a:prstGeom>
          <a:noFill/>
        </p:spPr>
        <p:txBody>
          <a:bodyPr wrap="square" rtlCol="0">
            <a:spAutoFit/>
          </a:bodyPr>
          <a:lstStyle/>
          <a:p>
            <a:pPr lvl="0"/>
            <a:endParaRPr lang="en-GB" b="1" dirty="0" smtClean="0"/>
          </a:p>
          <a:p>
            <a:pPr lvl="0"/>
            <a:r>
              <a:rPr lang="en-GB" b="1" dirty="0" smtClean="0"/>
              <a:t>Syntax:</a:t>
            </a:r>
          </a:p>
          <a:p>
            <a:pPr lvl="0"/>
            <a:r>
              <a:rPr lang="en-GB" b="1" dirty="0"/>
              <a:t/>
            </a:r>
            <a:br>
              <a:rPr lang="en-GB" b="1" dirty="0"/>
            </a:br>
            <a:r>
              <a:rPr lang="en-GB" b="1" dirty="0" err="1" smtClean="0"/>
              <a:t>cdo</a:t>
            </a:r>
            <a:r>
              <a:rPr lang="en-GB" b="1" dirty="0" smtClean="0"/>
              <a:t> </a:t>
            </a:r>
            <a:r>
              <a:rPr lang="en-GB" b="1" dirty="0" err="1" smtClean="0"/>
              <a:t>cmor,</a:t>
            </a:r>
            <a:r>
              <a:rPr lang="en-GB" b="1" i="1" dirty="0" err="1" smtClean="0"/>
              <a:t>mipTable,</a:t>
            </a:r>
            <a:r>
              <a:rPr lang="en-GB" b="1" dirty="0" err="1" smtClean="0">
                <a:solidFill>
                  <a:srgbClr val="FF0000"/>
                </a:solidFill>
              </a:rPr>
              <a:t>szc</a:t>
            </a:r>
            <a:r>
              <a:rPr lang="en-GB" b="1" dirty="0" smtClean="0">
                <a:solidFill>
                  <a:srgbClr val="FF0000"/>
                </a:solidFill>
              </a:rPr>
              <a:t>=</a:t>
            </a:r>
            <a:r>
              <a:rPr lang="en-GB" b="1" dirty="0" err="1" smtClean="0">
                <a:solidFill>
                  <a:srgbClr val="FF0000"/>
                </a:solidFill>
              </a:rPr>
              <a:t>axisValue</a:t>
            </a:r>
            <a:r>
              <a:rPr lang="en-GB" b="1" dirty="0" smtClean="0"/>
              <a:t>[,</a:t>
            </a:r>
            <a:r>
              <a:rPr lang="en-GB" b="1" dirty="0" smtClean="0"/>
              <a:t>keyword=</a:t>
            </a:r>
            <a:r>
              <a:rPr lang="en-GB" b="1" dirty="0" err="1" smtClean="0"/>
              <a:t>keyvalue</a:t>
            </a:r>
            <a:r>
              <a:rPr lang="en-GB" b="1" dirty="0" smtClean="0"/>
              <a:t>(s), </a:t>
            </a:r>
            <a:r>
              <a:rPr lang="en-GB" b="1" dirty="0"/>
              <a:t>...]   </a:t>
            </a:r>
            <a:r>
              <a:rPr lang="en-GB" b="1" i="1" dirty="0" err="1" smtClean="0"/>
              <a:t>ifile</a:t>
            </a:r>
            <a:r>
              <a:rPr lang="en-GB" b="1" dirty="0"/>
              <a:t/>
            </a:r>
            <a:br>
              <a:rPr lang="en-GB" b="1" dirty="0"/>
            </a:br>
            <a:endParaRPr lang="de-DE" b="1" dirty="0"/>
          </a:p>
          <a:p>
            <a:pPr lvl="0"/>
            <a:r>
              <a:rPr lang="de-DE" sz="1600" b="1" dirty="0" err="1" smtClean="0"/>
              <a:t>keyword</a:t>
            </a:r>
            <a:r>
              <a:rPr lang="de-DE" sz="1600" b="1" dirty="0" smtClean="0"/>
              <a:t> [</a:t>
            </a:r>
            <a:r>
              <a:rPr lang="de-DE" sz="1600" b="1" dirty="0" smtClean="0"/>
              <a:t>optional; kein Default]</a:t>
            </a:r>
            <a:r>
              <a:rPr lang="de-DE" sz="1600" b="1" dirty="0" smtClean="0"/>
              <a:t/>
            </a:r>
            <a:br>
              <a:rPr lang="de-DE" sz="1600" b="1" dirty="0" smtClean="0"/>
            </a:br>
            <a:r>
              <a:rPr lang="de-DE" sz="1600" dirty="0" smtClean="0"/>
              <a:t>CMOR-Dimension-Name und Wert einer vertikalen </a:t>
            </a:r>
            <a:r>
              <a:rPr lang="de-DE" sz="1600" dirty="0"/>
              <a:t>skalaren </a:t>
            </a:r>
            <a:r>
              <a:rPr lang="de-DE" sz="1600" dirty="0" smtClean="0"/>
              <a:t>Achse (</a:t>
            </a:r>
            <a:r>
              <a:rPr lang="de-DE" sz="1600" dirty="0" err="1" smtClean="0"/>
              <a:t>scalar</a:t>
            </a:r>
            <a:r>
              <a:rPr lang="de-DE" sz="1600" dirty="0" smtClean="0"/>
              <a:t> z-</a:t>
            </a:r>
            <a:r>
              <a:rPr lang="de-DE" sz="1600" dirty="0" err="1" smtClean="0"/>
              <a:t>coordinate</a:t>
            </a:r>
            <a:r>
              <a:rPr lang="de-DE" sz="1600" dirty="0" smtClean="0"/>
              <a:t>). </a:t>
            </a:r>
            <a:r>
              <a:rPr lang="de-DE" sz="1600" dirty="0" smtClean="0"/>
              <a:t>Die Einheit muss die des </a:t>
            </a:r>
            <a:r>
              <a:rPr lang="de-DE" sz="1600" dirty="0" err="1" smtClean="0"/>
              <a:t>Defaultwerts</a:t>
            </a:r>
            <a:r>
              <a:rPr lang="de-DE" sz="1600" dirty="0" smtClean="0"/>
              <a:t> sein.</a:t>
            </a:r>
            <a:br>
              <a:rPr lang="de-DE" sz="1600" dirty="0" smtClean="0"/>
            </a:br>
            <a:r>
              <a:rPr lang="de-DE" sz="1600" dirty="0" smtClean="0"/>
              <a:t>Beispiel: height2m_1.5. Dieses Schlüsselwort muss immer besetzt sein, wenn die Variable für einen anderen als den </a:t>
            </a:r>
            <a:r>
              <a:rPr lang="de-DE" sz="1600" dirty="0" err="1" smtClean="0"/>
              <a:t>default</a:t>
            </a:r>
            <a:r>
              <a:rPr lang="de-DE" sz="1600" dirty="0" smtClean="0"/>
              <a:t>-Wert repräsentativ ist.</a:t>
            </a:r>
          </a:p>
          <a:p>
            <a:r>
              <a:rPr lang="de-DE" sz="1600" dirty="0" smtClean="0"/>
              <a:t>Andere Optionen: </a:t>
            </a:r>
            <a:endParaRPr lang="de-DE" sz="1600" dirty="0"/>
          </a:p>
          <a:p>
            <a:pPr marL="628650" lvl="1" indent="-171450">
              <a:buFont typeface="Arial" panose="020B0604020202020204" pitchFamily="34" charset="0"/>
              <a:buChar char="•"/>
            </a:pPr>
            <a:r>
              <a:rPr lang="de-DE" sz="1600" dirty="0"/>
              <a:t>MIP Tabelle anpassen: Lösung für lokales Arbeiten; </a:t>
            </a:r>
            <a:r>
              <a:rPr lang="de-DE" sz="1600" dirty="0">
                <a:solidFill>
                  <a:srgbClr val="FF0000"/>
                </a:solidFill>
              </a:rPr>
              <a:t>bei Aufbereitung für das ESGF </a:t>
            </a:r>
            <a:r>
              <a:rPr lang="de-DE" sz="1600" dirty="0" smtClean="0">
                <a:solidFill>
                  <a:srgbClr val="FF0000"/>
                </a:solidFill>
              </a:rPr>
              <a:t>sollte die </a:t>
            </a:r>
            <a:r>
              <a:rPr lang="de-DE" sz="1600" dirty="0">
                <a:solidFill>
                  <a:srgbClr val="FF0000"/>
                </a:solidFill>
              </a:rPr>
              <a:t>MIP-Tabelle </a:t>
            </a:r>
            <a:r>
              <a:rPr lang="de-DE" sz="1600" dirty="0" smtClean="0">
                <a:solidFill>
                  <a:srgbClr val="FF0000"/>
                </a:solidFill>
              </a:rPr>
              <a:t>vorher aktualisiert werden. Dabei würden lokale Modifikationen verloren gehen.</a:t>
            </a:r>
            <a:endParaRPr lang="de-DE" sz="1600" dirty="0">
              <a:solidFill>
                <a:srgbClr val="FF0000"/>
              </a:solidFill>
            </a:endParaRPr>
          </a:p>
          <a:p>
            <a:pPr marL="628650" lvl="1" indent="-171450">
              <a:buFont typeface="Arial" panose="020B0604020202020204" pitchFamily="34" charset="0"/>
              <a:buChar char="•"/>
            </a:pPr>
            <a:r>
              <a:rPr lang="de-DE" sz="1600" dirty="0" err="1" smtClean="0"/>
              <a:t>Zuordnungs</a:t>
            </a:r>
            <a:r>
              <a:rPr lang="de-DE" sz="1600" dirty="0" smtClean="0"/>
              <a:t>/Mapping-Tabelle</a:t>
            </a:r>
            <a:r>
              <a:rPr lang="de-DE" sz="1600" dirty="0"/>
              <a:t>: </a:t>
            </a:r>
            <a:r>
              <a:rPr lang="de-DE" sz="1600" dirty="0" smtClean="0">
                <a:solidFill>
                  <a:srgbClr val="FF0000"/>
                </a:solidFill>
              </a:rPr>
              <a:t>???möglich</a:t>
            </a:r>
            <a:endParaRPr lang="de-DE" sz="1600" dirty="0">
              <a:solidFill>
                <a:srgbClr val="FF0000"/>
              </a:solidFill>
            </a:endParaRPr>
          </a:p>
          <a:p>
            <a:pPr marL="628650" lvl="1" indent="-171450">
              <a:buFont typeface="Arial" panose="020B0604020202020204" pitchFamily="34" charset="0"/>
              <a:buChar char="•"/>
            </a:pPr>
            <a:r>
              <a:rPr lang="de-DE" sz="1600" dirty="0" err="1"/>
              <a:t>ifile</a:t>
            </a:r>
            <a:r>
              <a:rPr lang="de-DE" sz="1600" dirty="0"/>
              <a:t>: Abfragen auf Deklaration wie vom Standard </a:t>
            </a:r>
            <a:r>
              <a:rPr lang="de-DE" sz="1600" dirty="0" smtClean="0"/>
              <a:t>vorgesehen (</a:t>
            </a:r>
            <a:r>
              <a:rPr lang="de-DE" sz="1600" dirty="0" err="1" smtClean="0">
                <a:solidFill>
                  <a:srgbClr val="FF0000"/>
                </a:solidFill>
              </a:rPr>
              <a:t>lev</a:t>
            </a:r>
            <a:r>
              <a:rPr lang="de-DE" sz="1600" dirty="0" smtClean="0">
                <a:solidFill>
                  <a:srgbClr val="FF0000"/>
                </a:solidFill>
              </a:rPr>
              <a:t>=1???) Woher weiß man dann, ob es sich um height2m oder height10m handelt?</a:t>
            </a:r>
            <a:endParaRPr lang="de-DE" sz="1600" dirty="0">
              <a:solidFill>
                <a:srgbClr val="FF0000"/>
              </a:solidFill>
            </a:endParaRPr>
          </a:p>
          <a:p>
            <a:endParaRPr lang="de-DE" sz="1600" i="1" dirty="0" smtClean="0"/>
          </a:p>
        </p:txBody>
      </p:sp>
      <p:sp>
        <p:nvSpPr>
          <p:cNvPr id="7"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12010702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692696"/>
            <a:ext cx="7236804" cy="3200876"/>
          </a:xfrm>
          <a:prstGeom prst="rect">
            <a:avLst/>
          </a:prstGeom>
          <a:noFill/>
        </p:spPr>
        <p:txBody>
          <a:bodyPr wrap="square" rtlCol="0">
            <a:spAutoFit/>
          </a:bodyPr>
          <a:lstStyle/>
          <a:p>
            <a:pPr lvl="0"/>
            <a:endParaRPr lang="en-GB" b="1" dirty="0" smtClean="0"/>
          </a:p>
          <a:p>
            <a:pPr lvl="0"/>
            <a:r>
              <a:rPr lang="en-GB" b="1" dirty="0" smtClean="0"/>
              <a:t>Syntax:</a:t>
            </a:r>
          </a:p>
          <a:p>
            <a:pPr lvl="0"/>
            <a:r>
              <a:rPr lang="en-GB" b="1" dirty="0"/>
              <a:t/>
            </a:r>
            <a:br>
              <a:rPr lang="en-GB" b="1" dirty="0"/>
            </a:br>
            <a:r>
              <a:rPr lang="en-GB" b="1" dirty="0" err="1" smtClean="0"/>
              <a:t>cdo</a:t>
            </a:r>
            <a:r>
              <a:rPr lang="en-GB" b="1" dirty="0" smtClean="0"/>
              <a:t> </a:t>
            </a:r>
            <a:r>
              <a:rPr lang="en-GB" b="1" dirty="0" err="1" smtClean="0"/>
              <a:t>cmor,</a:t>
            </a:r>
            <a:r>
              <a:rPr lang="en-GB" b="1" i="1" dirty="0" err="1" smtClean="0"/>
              <a:t>mipTable,</a:t>
            </a:r>
            <a:r>
              <a:rPr lang="en-GB" b="1" dirty="0" err="1" smtClean="0">
                <a:solidFill>
                  <a:srgbClr val="FF0000"/>
                </a:solidFill>
              </a:rPr>
              <a:t>ginfo</a:t>
            </a:r>
            <a:r>
              <a:rPr lang="en-GB" b="1" dirty="0" smtClean="0">
                <a:solidFill>
                  <a:srgbClr val="FF0000"/>
                </a:solidFill>
              </a:rPr>
              <a:t>=</a:t>
            </a:r>
            <a:r>
              <a:rPr lang="en-GB" b="1" dirty="0" err="1" smtClean="0">
                <a:solidFill>
                  <a:srgbClr val="FF0000"/>
                </a:solidFill>
              </a:rPr>
              <a:t>gridFile</a:t>
            </a:r>
            <a:r>
              <a:rPr lang="en-GB" b="1" dirty="0" smtClean="0">
                <a:solidFill>
                  <a:srgbClr val="FF0000"/>
                </a:solidFill>
              </a:rPr>
              <a:t> </a:t>
            </a:r>
            <a:r>
              <a:rPr lang="en-GB" b="1" dirty="0" smtClean="0"/>
              <a:t>[,</a:t>
            </a:r>
            <a:r>
              <a:rPr lang="en-GB" b="1" dirty="0" smtClean="0"/>
              <a:t>keyword=</a:t>
            </a:r>
            <a:r>
              <a:rPr lang="en-GB" b="1" dirty="0" err="1" smtClean="0"/>
              <a:t>keyvalue</a:t>
            </a:r>
            <a:r>
              <a:rPr lang="en-GB" b="1" dirty="0" smtClean="0"/>
              <a:t>(s), </a:t>
            </a:r>
            <a:r>
              <a:rPr lang="en-GB" b="1" dirty="0"/>
              <a:t>...]   </a:t>
            </a:r>
            <a:r>
              <a:rPr lang="en-GB" b="1" i="1" dirty="0" err="1" smtClean="0"/>
              <a:t>ifile</a:t>
            </a:r>
            <a:r>
              <a:rPr lang="en-GB" b="1" dirty="0"/>
              <a:t/>
            </a:r>
            <a:br>
              <a:rPr lang="en-GB" b="1" dirty="0"/>
            </a:br>
            <a:endParaRPr lang="de-DE" b="1" dirty="0"/>
          </a:p>
          <a:p>
            <a:pPr lvl="0"/>
            <a:r>
              <a:rPr lang="de-DE" sz="1600" b="1" dirty="0" err="1" smtClean="0"/>
              <a:t>keyword</a:t>
            </a:r>
            <a:r>
              <a:rPr lang="de-DE" sz="1600" b="1" dirty="0" smtClean="0"/>
              <a:t> [</a:t>
            </a:r>
            <a:r>
              <a:rPr lang="de-DE" sz="1600" b="1" dirty="0" smtClean="0"/>
              <a:t>optional, </a:t>
            </a:r>
            <a:r>
              <a:rPr lang="de-DE" sz="1600" b="1" dirty="0" err="1" smtClean="0">
                <a:solidFill>
                  <a:srgbClr val="FF0000"/>
                </a:solidFill>
              </a:rPr>
              <a:t>default</a:t>
            </a:r>
            <a:r>
              <a:rPr lang="de-DE" sz="1600" b="1" dirty="0" smtClean="0">
                <a:solidFill>
                  <a:srgbClr val="FF0000"/>
                </a:solidFill>
              </a:rPr>
              <a:t>=???</a:t>
            </a:r>
            <a:r>
              <a:rPr lang="de-DE" sz="1600" b="1" dirty="0" smtClean="0"/>
              <a:t>]</a:t>
            </a:r>
            <a:r>
              <a:rPr lang="de-DE" sz="1600" b="1" dirty="0" smtClean="0"/>
              <a:t/>
            </a:r>
            <a:br>
              <a:rPr lang="de-DE" sz="1600" b="1" dirty="0" smtClean="0"/>
            </a:br>
            <a:r>
              <a:rPr lang="de-DE" sz="1600" dirty="0" smtClean="0"/>
              <a:t>Name einer NetCDF-Datei mit Angaben zum Modellgitter; sowohl der </a:t>
            </a:r>
            <a:r>
              <a:rPr lang="de-DE" sz="1600" dirty="0" smtClean="0"/>
              <a:t>Basisname, </a:t>
            </a:r>
            <a:r>
              <a:rPr lang="de-DE" sz="1600" dirty="0" smtClean="0"/>
              <a:t>als auch ein Verzeichnisname können </a:t>
            </a:r>
            <a:r>
              <a:rPr lang="de-DE" sz="1600" dirty="0" smtClean="0"/>
              <a:t>auch </a:t>
            </a:r>
            <a:r>
              <a:rPr lang="de-DE" sz="1600" dirty="0" smtClean="0"/>
              <a:t>in </a:t>
            </a:r>
            <a:r>
              <a:rPr lang="de-DE" sz="1600" dirty="0" smtClean="0"/>
              <a:t>einer Konfigurationsdatei angegeben werden. Wenn kein absoluter Pfad angegeben ist, wird </a:t>
            </a:r>
            <a:r>
              <a:rPr lang="de-DE" sz="1600" dirty="0" smtClean="0"/>
              <a:t>gegebenenfalls der </a:t>
            </a:r>
            <a:r>
              <a:rPr lang="de-DE" sz="1600" dirty="0" smtClean="0"/>
              <a:t>Pfad aus </a:t>
            </a:r>
            <a:r>
              <a:rPr lang="de-DE" sz="1600" dirty="0" smtClean="0"/>
              <a:t>einer </a:t>
            </a:r>
            <a:r>
              <a:rPr lang="de-DE" sz="1600" dirty="0" smtClean="0"/>
              <a:t>Konfigurationsdatei (s.u.) </a:t>
            </a:r>
            <a:r>
              <a:rPr lang="de-DE" sz="1600" dirty="0" smtClean="0"/>
              <a:t>vorangestellt.</a:t>
            </a:r>
            <a:endParaRPr lang="de-DE" sz="1600" dirty="0" smtClean="0"/>
          </a:p>
          <a:p>
            <a:r>
              <a:rPr lang="de-DE" sz="1600" dirty="0"/>
              <a:t>Diese Datei wird nur benötigt, wenn nicht alle erforderlichen Gitterangaben in </a:t>
            </a:r>
            <a:r>
              <a:rPr lang="de-DE" sz="1600" i="1" dirty="0" err="1"/>
              <a:t>ifile</a:t>
            </a:r>
            <a:r>
              <a:rPr lang="de-DE" sz="1600" dirty="0"/>
              <a:t> </a:t>
            </a:r>
            <a:r>
              <a:rPr lang="de-DE" sz="1600" dirty="0" smtClean="0"/>
              <a:t>stehen. Die Angaben in </a:t>
            </a:r>
            <a:r>
              <a:rPr lang="de-DE" sz="1600" i="1" dirty="0" err="1" smtClean="0"/>
              <a:t>gridFile</a:t>
            </a:r>
            <a:r>
              <a:rPr lang="de-DE" sz="1600" dirty="0" smtClean="0"/>
              <a:t> überschreiben die in </a:t>
            </a:r>
            <a:r>
              <a:rPr lang="de-DE" sz="1600" i="1" dirty="0" err="1" smtClean="0"/>
              <a:t>ifile</a:t>
            </a:r>
            <a:r>
              <a:rPr lang="de-DE" sz="1600" dirty="0" smtClean="0"/>
              <a:t>.</a:t>
            </a:r>
            <a:endParaRPr lang="de-DE" sz="1600" i="1" dirty="0" smtClean="0"/>
          </a:p>
        </p:txBody>
      </p:sp>
      <p:sp>
        <p:nvSpPr>
          <p:cNvPr id="7"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12010702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956915"/>
            <a:ext cx="7236804" cy="4247317"/>
          </a:xfrm>
          <a:prstGeom prst="rect">
            <a:avLst/>
          </a:prstGeom>
          <a:noFill/>
        </p:spPr>
        <p:txBody>
          <a:bodyPr wrap="square" rtlCol="0">
            <a:spAutoFit/>
          </a:bodyPr>
          <a:lstStyle/>
          <a:p>
            <a:pPr lvl="0"/>
            <a:r>
              <a:rPr lang="en-GB" b="1" dirty="0" smtClean="0"/>
              <a:t>Syntax</a:t>
            </a:r>
            <a:r>
              <a:rPr lang="en-GB" b="1" dirty="0" smtClean="0"/>
              <a:t>:</a:t>
            </a:r>
          </a:p>
          <a:p>
            <a:pPr lvl="0"/>
            <a:r>
              <a:rPr lang="en-GB" b="1" dirty="0"/>
              <a:t/>
            </a:r>
            <a:br>
              <a:rPr lang="en-GB" b="1" dirty="0"/>
            </a:br>
            <a:r>
              <a:rPr lang="en-GB" b="1" dirty="0" err="1" smtClean="0"/>
              <a:t>cdo</a:t>
            </a:r>
            <a:r>
              <a:rPr lang="en-GB" b="1" dirty="0" smtClean="0"/>
              <a:t> </a:t>
            </a:r>
            <a:r>
              <a:rPr lang="en-GB" b="1" dirty="0" err="1" smtClean="0"/>
              <a:t>cmor,</a:t>
            </a:r>
            <a:r>
              <a:rPr lang="en-GB" b="1" i="1" dirty="0" err="1" smtClean="0"/>
              <a:t>mipTable,</a:t>
            </a:r>
            <a:r>
              <a:rPr lang="en-GB" b="1" dirty="0" err="1" smtClean="0">
                <a:solidFill>
                  <a:srgbClr val="FF0000"/>
                </a:solidFill>
              </a:rPr>
              <a:t>info</a:t>
            </a:r>
            <a:r>
              <a:rPr lang="en-GB" b="1" dirty="0" smtClean="0">
                <a:solidFill>
                  <a:srgbClr val="FF0000"/>
                </a:solidFill>
              </a:rPr>
              <a:t>=</a:t>
            </a:r>
            <a:r>
              <a:rPr lang="en-GB" b="1" dirty="0" err="1" smtClean="0">
                <a:solidFill>
                  <a:srgbClr val="FF0000"/>
                </a:solidFill>
              </a:rPr>
              <a:t>cs-fileList</a:t>
            </a:r>
            <a:r>
              <a:rPr lang="en-GB" b="1" dirty="0" smtClean="0"/>
              <a:t>[,keyword=</a:t>
            </a:r>
            <a:r>
              <a:rPr lang="en-GB" b="1" dirty="0" err="1" smtClean="0"/>
              <a:t>keyvalue</a:t>
            </a:r>
            <a:r>
              <a:rPr lang="en-GB" b="1" dirty="0" smtClean="0"/>
              <a:t>(s), </a:t>
            </a:r>
            <a:r>
              <a:rPr lang="en-GB" b="1" dirty="0"/>
              <a:t>...]   </a:t>
            </a:r>
            <a:r>
              <a:rPr lang="en-GB" b="1" i="1" dirty="0" err="1" smtClean="0"/>
              <a:t>ifile</a:t>
            </a:r>
            <a:r>
              <a:rPr lang="en-GB" b="1" dirty="0"/>
              <a:t/>
            </a:r>
            <a:br>
              <a:rPr lang="en-GB" b="1" dirty="0"/>
            </a:br>
            <a:endParaRPr lang="de-DE" b="1" dirty="0"/>
          </a:p>
          <a:p>
            <a:r>
              <a:rPr lang="de-DE" sz="1600" b="1" dirty="0" err="1" smtClean="0"/>
              <a:t>keyword</a:t>
            </a:r>
            <a:r>
              <a:rPr lang="de-DE" sz="1600" b="1" dirty="0" smtClean="0"/>
              <a:t> [optional</a:t>
            </a:r>
            <a:r>
              <a:rPr lang="de-DE" sz="1600" b="1" dirty="0"/>
              <a:t>; </a:t>
            </a:r>
            <a:r>
              <a:rPr lang="de-DE" sz="1600" b="1" dirty="0" err="1" smtClean="0"/>
              <a:t>default</a:t>
            </a:r>
            <a:r>
              <a:rPr lang="de-DE" sz="1600" b="1" dirty="0" smtClean="0"/>
              <a:t>=.</a:t>
            </a:r>
            <a:r>
              <a:rPr lang="de-DE" sz="1600" b="1" dirty="0" err="1" smtClean="0"/>
              <a:t>cdocmorinfo</a:t>
            </a:r>
            <a:r>
              <a:rPr lang="de-DE" sz="1600" b="1" dirty="0" smtClean="0"/>
              <a:t>]</a:t>
            </a:r>
          </a:p>
          <a:p>
            <a:r>
              <a:rPr lang="de-DE" sz="1600" b="1" dirty="0" smtClean="0"/>
              <a:t/>
            </a:r>
            <a:br>
              <a:rPr lang="de-DE" sz="1600" b="1" dirty="0" smtClean="0"/>
            </a:br>
            <a:r>
              <a:rPr lang="de-DE" sz="1600" dirty="0" smtClean="0"/>
              <a:t>Komma-separierte Liste mit </a:t>
            </a:r>
            <a:r>
              <a:rPr lang="de-DE" sz="1600" dirty="0" smtClean="0"/>
              <a:t>beliebig </a:t>
            </a:r>
            <a:r>
              <a:rPr lang="de-DE" sz="1600" dirty="0"/>
              <a:t>vielen Dateinamen, in denen die von CMOR benötigten </a:t>
            </a:r>
            <a:r>
              <a:rPr lang="de-DE" sz="1600" dirty="0" smtClean="0"/>
              <a:t>Angaben </a:t>
            </a:r>
            <a:r>
              <a:rPr lang="de-DE" sz="1600" dirty="0"/>
              <a:t>abgelegt </a:t>
            </a:r>
            <a:r>
              <a:rPr lang="de-DE" sz="1600" dirty="0" smtClean="0"/>
              <a:t>sind</a:t>
            </a:r>
            <a:r>
              <a:rPr lang="de-DE" sz="1600" dirty="0" smtClean="0"/>
              <a:t>. </a:t>
            </a:r>
            <a:r>
              <a:rPr lang="de-DE" sz="1600" dirty="0" smtClean="0"/>
              <a:t>Die Anzahl der Dateien ist beliebig. Die meisten </a:t>
            </a:r>
            <a:r>
              <a:rPr lang="de-DE" sz="1600" dirty="0" smtClean="0"/>
              <a:t>Schlüsselwörter entsprechen  NetCDF-Attributen </a:t>
            </a:r>
            <a:r>
              <a:rPr lang="de-DE" sz="1600" dirty="0"/>
              <a:t>des </a:t>
            </a:r>
            <a:r>
              <a:rPr lang="de-DE" sz="1600" dirty="0" smtClean="0"/>
              <a:t>CMIP-Standard-Metadaten-Modells (</a:t>
            </a:r>
            <a:r>
              <a:rPr lang="de-DE" sz="1600" dirty="0"/>
              <a:t>zum ESM, Institut und Experiment, etc.)</a:t>
            </a:r>
            <a:r>
              <a:rPr lang="de-DE" sz="1600" dirty="0" smtClean="0"/>
              <a:t>.  Ihre Werte müssen in den meisten Fällen einem CV entnommen werden. </a:t>
            </a:r>
            <a:r>
              <a:rPr lang="de-DE" sz="1600" dirty="0" smtClean="0"/>
              <a:t>Andere Beispiele sind Pfad oder Dateiname von zusätzlichen Dateien (MIP-Tabellen, Mapping-Tabellen, Gitterdatei). </a:t>
            </a:r>
            <a:endParaRPr lang="de-DE" sz="1600" dirty="0" smtClean="0"/>
          </a:p>
          <a:p>
            <a:pPr indent="-457200">
              <a:buFont typeface="Arial" panose="020B0604020202020204" pitchFamily="34" charset="0"/>
              <a:buChar char="•"/>
            </a:pPr>
            <a:r>
              <a:rPr lang="de-DE" sz="1600" dirty="0" smtClean="0"/>
              <a:t>Format: Schlüsselwort=Wert</a:t>
            </a:r>
          </a:p>
          <a:p>
            <a:pPr indent="-457200">
              <a:buFont typeface="Arial" panose="020B0604020202020204" pitchFamily="34" charset="0"/>
              <a:buChar char="•"/>
            </a:pPr>
            <a:r>
              <a:rPr lang="de-DE" sz="1400" dirty="0" smtClean="0"/>
              <a:t>Default-Verzeichnis:</a:t>
            </a:r>
            <a:endParaRPr lang="de-DE" sz="1400" dirty="0"/>
          </a:p>
          <a:p>
            <a:pPr marL="857250" lvl="1" indent="-400050">
              <a:buFont typeface="+mj-lt"/>
              <a:buAutoNum type="romanLcPeriod"/>
            </a:pPr>
            <a:r>
              <a:rPr lang="de-DE" sz="1400" dirty="0"/>
              <a:t>$HOME 	nur wenn </a:t>
            </a:r>
            <a:r>
              <a:rPr lang="de-DE" sz="1400" dirty="0" err="1"/>
              <a:t>info</a:t>
            </a:r>
            <a:r>
              <a:rPr lang="de-DE" sz="1400" dirty="0"/>
              <a:t>=.</a:t>
            </a:r>
            <a:r>
              <a:rPr lang="de-DE" sz="1400" dirty="0" err="1"/>
              <a:t>cdocmorinfo</a:t>
            </a:r>
            <a:r>
              <a:rPr lang="de-DE" sz="1400" dirty="0"/>
              <a:t> (</a:t>
            </a:r>
            <a:r>
              <a:rPr lang="de-DE" sz="1400" dirty="0" err="1"/>
              <a:t>default</a:t>
            </a:r>
            <a:r>
              <a:rPr lang="de-DE" sz="1400" dirty="0"/>
              <a:t>)</a:t>
            </a:r>
          </a:p>
          <a:p>
            <a:pPr marL="857250" lvl="1" indent="-400050">
              <a:buFont typeface="+mj-lt"/>
              <a:buAutoNum type="romanLcPeriod"/>
            </a:pPr>
            <a:r>
              <a:rPr lang="de-DE" sz="1400" dirty="0" smtClean="0"/>
              <a:t>./</a:t>
            </a:r>
            <a:r>
              <a:rPr lang="de-DE" sz="1400" dirty="0"/>
              <a:t>	nur wenn </a:t>
            </a:r>
            <a:r>
              <a:rPr lang="de-DE" sz="1400" dirty="0" err="1"/>
              <a:t>info</a:t>
            </a:r>
            <a:r>
              <a:rPr lang="de-DE" sz="1400" dirty="0"/>
              <a:t>=.</a:t>
            </a:r>
            <a:r>
              <a:rPr lang="de-DE" sz="1400" dirty="0" err="1"/>
              <a:t>cdocmorinfo</a:t>
            </a:r>
            <a:r>
              <a:rPr lang="de-DE" sz="1400" dirty="0"/>
              <a:t> (</a:t>
            </a:r>
            <a:r>
              <a:rPr lang="de-DE" sz="1400" dirty="0" err="1"/>
              <a:t>default</a:t>
            </a:r>
            <a:r>
              <a:rPr lang="de-DE" sz="1400" dirty="0" smtClean="0"/>
              <a:t>)   (ii geht vor)</a:t>
            </a:r>
            <a:endParaRPr lang="de-DE" sz="1400" dirty="0"/>
          </a:p>
          <a:p>
            <a:endParaRPr lang="de-DE" sz="1200" i="1" dirty="0" smtClean="0"/>
          </a:p>
        </p:txBody>
      </p:sp>
      <p:sp>
        <p:nvSpPr>
          <p:cNvPr id="7" name="Text Box 4"/>
          <p:cNvSpPr txBox="1">
            <a:spLocks noChangeArrowheads="1"/>
          </p:cNvSpPr>
          <p:nvPr/>
        </p:nvSpPr>
        <p:spPr bwMode="auto">
          <a:xfrm>
            <a:off x="1079612" y="40466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Tree>
    <p:extLst>
      <p:ext uri="{BB962C8B-B14F-4D97-AF65-F5344CB8AC3E}">
        <p14:creationId xmlns:p14="http://schemas.microsoft.com/office/powerpoint/2010/main" val="12010702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791580" y="1412776"/>
            <a:ext cx="7668851" cy="4031873"/>
          </a:xfrm>
          <a:prstGeom prst="rect">
            <a:avLst/>
          </a:prstGeom>
          <a:noFill/>
        </p:spPr>
        <p:txBody>
          <a:bodyPr wrap="square" rtlCol="0">
            <a:spAutoFit/>
          </a:bodyPr>
          <a:lstStyle/>
          <a:p>
            <a:r>
              <a:rPr lang="de-DE" sz="1600" b="1" dirty="0" smtClean="0"/>
              <a:t>Übergang *.f90  </a:t>
            </a:r>
            <a:r>
              <a:rPr lang="de-DE" sz="1600" b="1" dirty="0" smtClean="0">
                <a:sym typeface="Wingdings" panose="05000000000000000000" pitchFamily="2" charset="2"/>
              </a:rPr>
              <a:t> *.c </a:t>
            </a:r>
            <a:r>
              <a:rPr lang="de-DE" sz="1600" b="1" dirty="0" smtClean="0"/>
              <a:t>:</a:t>
            </a:r>
          </a:p>
          <a:p>
            <a:endParaRPr lang="de-DE" sz="1600" dirty="0" smtClean="0"/>
          </a:p>
          <a:p>
            <a:pPr marL="285750" indent="-285750">
              <a:buFont typeface="Arial" panose="020B0604020202020204" pitchFamily="34" charset="0"/>
              <a:buChar char="•"/>
            </a:pPr>
            <a:r>
              <a:rPr lang="de-DE" sz="1600" dirty="0" smtClean="0"/>
              <a:t>Wrapper (</a:t>
            </a:r>
            <a:r>
              <a:rPr lang="de-DE" sz="1600" dirty="0" err="1" smtClean="0"/>
              <a:t>Cdo</a:t>
            </a:r>
            <a:r>
              <a:rPr lang="de-DE" sz="1600" dirty="0" smtClean="0"/>
              <a:t>), Info(Metadaten)Dateien, </a:t>
            </a:r>
            <a:r>
              <a:rPr lang="de-DE" sz="1600" dirty="0" err="1" smtClean="0"/>
              <a:t>compile</a:t>
            </a:r>
            <a:r>
              <a:rPr lang="de-DE" sz="1600" dirty="0" smtClean="0"/>
              <a:t> Skript, und *.f90 in SVN-trunk </a:t>
            </a:r>
            <a:br>
              <a:rPr lang="de-DE" sz="1600" dirty="0" smtClean="0"/>
            </a:br>
            <a:r>
              <a:rPr lang="de-DE" sz="1600" dirty="0" smtClean="0"/>
              <a:t>http</a:t>
            </a:r>
            <a:r>
              <a:rPr lang="de-DE" sz="1600" dirty="0"/>
              <a:t>://</a:t>
            </a:r>
            <a:r>
              <a:rPr lang="de-DE" sz="1600" dirty="0" smtClean="0"/>
              <a:t>svn-mad.dkrz.de/svn/mad/Model/cmor-support/trunk/cmor-progs/cdo-cmor</a:t>
            </a:r>
          </a:p>
          <a:p>
            <a:pPr marL="285750" indent="-285750">
              <a:buFont typeface="Arial" panose="020B0604020202020204" pitchFamily="34" charset="0"/>
              <a:buChar char="•"/>
            </a:pPr>
            <a:r>
              <a:rPr lang="de-DE" sz="1600" dirty="0" smtClean="0"/>
              <a:t>Libraries in </a:t>
            </a:r>
            <a:br>
              <a:rPr lang="de-DE" sz="1600" dirty="0" smtClean="0"/>
            </a:br>
            <a:r>
              <a:rPr lang="de-DE" sz="1600" dirty="0" smtClean="0"/>
              <a:t>http</a:t>
            </a:r>
            <a:r>
              <a:rPr lang="de-DE" sz="1600" dirty="0"/>
              <a:t>://</a:t>
            </a:r>
            <a:r>
              <a:rPr lang="de-DE" sz="1600" dirty="0" smtClean="0"/>
              <a:t>svn-mad.dkrz.de/svn/mad/Model/cmor-support/trunk/cmor-libs/cmor2-lib</a:t>
            </a:r>
            <a:endParaRPr lang="de-DE" sz="1600" dirty="0"/>
          </a:p>
          <a:p>
            <a:pPr marL="285750" indent="-285750">
              <a:buFont typeface="Arial" panose="020B0604020202020204" pitchFamily="34" charset="0"/>
              <a:buChar char="•"/>
            </a:pPr>
            <a:r>
              <a:rPr lang="de-DE" sz="1600" dirty="0" smtClean="0"/>
              <a:t>MIP- und Variablen-Zuordnungstabellen in</a:t>
            </a:r>
            <a:br>
              <a:rPr lang="de-DE" sz="1600" dirty="0" smtClean="0"/>
            </a:br>
            <a:r>
              <a:rPr lang="de-DE" sz="1600" dirty="0"/>
              <a:t>http://</a:t>
            </a:r>
            <a:r>
              <a:rPr lang="de-DE" sz="1600" dirty="0" smtClean="0"/>
              <a:t>svn-mad.dkrz.de/svn/mad/Model/cmor-support/trunk/cmor-projs/&lt;project&gt;/tables</a:t>
            </a:r>
            <a:endParaRPr lang="de-DE" sz="1600" dirty="0" smtClean="0"/>
          </a:p>
          <a:p>
            <a:pPr marL="285750" indent="-285750">
              <a:buFont typeface="Arial" panose="020B0604020202020204" pitchFamily="34" charset="0"/>
              <a:buChar char="•"/>
            </a:pPr>
            <a:endParaRPr lang="de-DE" sz="1600" dirty="0"/>
          </a:p>
          <a:p>
            <a:r>
              <a:rPr lang="de-DE" sz="1600" dirty="0" smtClean="0"/>
              <a:t>Grundsätzlich ist das Ziel, das f90-Programm durch ein </a:t>
            </a:r>
            <a:r>
              <a:rPr lang="de-DE" sz="1600" dirty="0" smtClean="0"/>
              <a:t>c-Programm abzulösen</a:t>
            </a:r>
            <a:r>
              <a:rPr lang="de-DE" sz="1600" dirty="0" smtClean="0"/>
              <a:t>, das direkt in die CDOs integriert werden soll.</a:t>
            </a:r>
          </a:p>
          <a:p>
            <a:r>
              <a:rPr lang="de-DE" sz="1600" dirty="0" smtClean="0"/>
              <a:t>Um bis dahin entspannter arbeiten zu können, wird das </a:t>
            </a:r>
            <a:r>
              <a:rPr lang="de-DE" sz="1600" dirty="0" smtClean="0"/>
              <a:t>f90-Programm </a:t>
            </a:r>
            <a:r>
              <a:rPr lang="de-DE" sz="1600" dirty="0" smtClean="0"/>
              <a:t>bis zur endgültigen Fertigstellung weiterentwickelt. Der Übergang zum c-Programm kann </a:t>
            </a:r>
            <a:r>
              <a:rPr lang="de-DE" sz="1600" dirty="0" smtClean="0"/>
              <a:t>in </a:t>
            </a:r>
            <a:r>
              <a:rPr lang="de-DE" sz="1600" dirty="0" smtClean="0"/>
              <a:t>der Geschwindigkeit des Bearbeiters erfolgen. </a:t>
            </a:r>
          </a:p>
          <a:p>
            <a:pPr marL="342900" indent="-342900">
              <a:buFont typeface="+mj-lt"/>
              <a:buAutoNum type="arabicPeriod"/>
            </a:pPr>
            <a:endParaRPr lang="de-DE" sz="1600" dirty="0" smtClean="0"/>
          </a:p>
        </p:txBody>
      </p:sp>
      <p:sp>
        <p:nvSpPr>
          <p:cNvPr id="16" name="Text Box 4"/>
          <p:cNvSpPr txBox="1">
            <a:spLocks noChangeArrowheads="1"/>
          </p:cNvSpPr>
          <p:nvPr/>
        </p:nvSpPr>
        <p:spPr bwMode="auto">
          <a:xfrm>
            <a:off x="1043608" y="663079"/>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marL="457200" indent="-457200" algn="r" eaLnBrk="0" fontAlgn="base" hangingPunct="0">
              <a:spcBef>
                <a:spcPct val="50000"/>
              </a:spcBef>
              <a:spcAft>
                <a:spcPct val="0"/>
              </a:spcAft>
              <a:buFont typeface="+mj-lt"/>
              <a:buAutoNum type="alphaUcPeriod"/>
            </a:pPr>
            <a:r>
              <a:rPr lang="de-DE" altLang="de-DE" sz="2800" b="1" dirty="0" smtClean="0">
                <a:solidFill>
                  <a:srgbClr val="0070C0"/>
                </a:solidFill>
              </a:rPr>
              <a:t>Konforme Formatierung</a:t>
            </a:r>
          </a:p>
        </p:txBody>
      </p:sp>
    </p:spTree>
    <p:extLst>
      <p:ext uri="{BB962C8B-B14F-4D97-AF65-F5344CB8AC3E}">
        <p14:creationId xmlns:p14="http://schemas.microsoft.com/office/powerpoint/2010/main" val="13233536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5652120" y="1268760"/>
            <a:ext cx="2736909" cy="4524315"/>
          </a:xfrm>
          <a:prstGeom prst="rect">
            <a:avLst/>
          </a:prstGeom>
          <a:noFill/>
        </p:spPr>
        <p:txBody>
          <a:bodyPr wrap="square" rtlCol="0">
            <a:spAutoFit/>
          </a:bodyPr>
          <a:lstStyle/>
          <a:p>
            <a:r>
              <a:rPr lang="de-DE" dirty="0" smtClean="0">
                <a:solidFill>
                  <a:srgbClr val="FF0000"/>
                </a:solidFill>
              </a:rPr>
              <a:t>CDIs </a:t>
            </a:r>
            <a:r>
              <a:rPr lang="de-DE" dirty="0" err="1" smtClean="0">
                <a:solidFill>
                  <a:srgbClr val="FF0000"/>
                </a:solidFill>
              </a:rPr>
              <a:t>gridTypes</a:t>
            </a:r>
            <a:endParaRPr lang="de-DE" dirty="0" smtClean="0">
              <a:solidFill>
                <a:srgbClr val="FF0000"/>
              </a:solidFill>
            </a:endParaRPr>
          </a:p>
          <a:p>
            <a:pPr marL="285750" indent="-285750">
              <a:buFont typeface="Arial" panose="020B0604020202020204" pitchFamily="34" charset="0"/>
              <a:buChar char="•"/>
            </a:pPr>
            <a:r>
              <a:rPr lang="en-GB" dirty="0" smtClean="0"/>
              <a:t>GRID GAUSSIAN 	</a:t>
            </a:r>
          </a:p>
          <a:p>
            <a:pPr marL="742950" lvl="1" indent="-285750">
              <a:buFont typeface="Arial" panose="020B0604020202020204" pitchFamily="34" charset="0"/>
              <a:buChar char="•"/>
            </a:pPr>
            <a:r>
              <a:rPr lang="en-GB" dirty="0" smtClean="0"/>
              <a:t>ECHAM</a:t>
            </a:r>
          </a:p>
          <a:p>
            <a:pPr marL="285750" indent="-285750">
              <a:buFont typeface="Arial" panose="020B0604020202020204" pitchFamily="34" charset="0"/>
              <a:buChar char="•"/>
            </a:pPr>
            <a:r>
              <a:rPr lang="en-GB" dirty="0" smtClean="0"/>
              <a:t>GRID LONLAT</a:t>
            </a:r>
          </a:p>
          <a:p>
            <a:pPr marL="285750" indent="-285750">
              <a:buFont typeface="Arial" panose="020B0604020202020204" pitchFamily="34" charset="0"/>
              <a:buChar char="•"/>
            </a:pPr>
            <a:r>
              <a:rPr lang="en-GB" dirty="0" smtClean="0"/>
              <a:t>GRID LCC</a:t>
            </a:r>
          </a:p>
          <a:p>
            <a:pPr marL="285750" indent="-285750">
              <a:buFont typeface="Arial" panose="020B0604020202020204" pitchFamily="34" charset="0"/>
              <a:buChar char="•"/>
            </a:pPr>
            <a:r>
              <a:rPr lang="en-GB" dirty="0" smtClean="0"/>
              <a:t>GRID SPECTRAL</a:t>
            </a:r>
            <a:endParaRPr lang="en-GB" dirty="0"/>
          </a:p>
          <a:p>
            <a:pPr marL="285750" indent="-285750">
              <a:buFont typeface="Arial" panose="020B0604020202020204" pitchFamily="34" charset="0"/>
              <a:buChar char="•"/>
            </a:pPr>
            <a:r>
              <a:rPr lang="en-GB" dirty="0"/>
              <a:t>GRID </a:t>
            </a:r>
            <a:r>
              <a:rPr lang="en-GB" dirty="0" smtClean="0"/>
              <a:t>GME</a:t>
            </a:r>
          </a:p>
          <a:p>
            <a:pPr marL="742950" lvl="1" indent="-285750">
              <a:buFont typeface="Arial" panose="020B0604020202020204" pitchFamily="34" charset="0"/>
              <a:buChar char="•"/>
            </a:pPr>
            <a:r>
              <a:rPr lang="de-DE" dirty="0" smtClean="0"/>
              <a:t>ICON?</a:t>
            </a:r>
            <a:endParaRPr lang="en-GB" dirty="0" smtClean="0"/>
          </a:p>
          <a:p>
            <a:pPr marL="285750" indent="-285750">
              <a:buFont typeface="Arial" panose="020B0604020202020204" pitchFamily="34" charset="0"/>
              <a:buChar char="•"/>
            </a:pPr>
            <a:r>
              <a:rPr lang="en-GB" dirty="0" smtClean="0"/>
              <a:t>GRID CURVILINEAR</a:t>
            </a:r>
          </a:p>
          <a:p>
            <a:pPr marL="742950" lvl="1" indent="-285750">
              <a:buFont typeface="Arial" panose="020B0604020202020204" pitchFamily="34" charset="0"/>
              <a:buChar char="•"/>
            </a:pPr>
            <a:r>
              <a:rPr lang="en-GB" dirty="0" err="1" smtClean="0"/>
              <a:t>GRnm</a:t>
            </a:r>
            <a:r>
              <a:rPr lang="en-GB" dirty="0" smtClean="0"/>
              <a:t>, </a:t>
            </a:r>
            <a:r>
              <a:rPr lang="en-GB" dirty="0" err="1" smtClean="0"/>
              <a:t>TPn</a:t>
            </a:r>
            <a:r>
              <a:rPr lang="en-GB" dirty="0" err="1"/>
              <a:t>m</a:t>
            </a:r>
            <a:endParaRPr lang="en-GB" dirty="0" smtClean="0"/>
          </a:p>
          <a:p>
            <a:pPr marL="285750" indent="-285750">
              <a:buFont typeface="Arial" panose="020B0604020202020204" pitchFamily="34" charset="0"/>
              <a:buChar char="•"/>
            </a:pPr>
            <a:r>
              <a:rPr lang="en-GB" dirty="0" smtClean="0"/>
              <a:t>GRID </a:t>
            </a:r>
            <a:r>
              <a:rPr lang="en-GB" dirty="0"/>
              <a:t>UNSTRUCTURED </a:t>
            </a:r>
            <a:endParaRPr lang="en-GB" dirty="0" smtClean="0"/>
          </a:p>
          <a:p>
            <a:pPr marL="742950" lvl="1" indent="-285750">
              <a:buFont typeface="Arial" panose="020B0604020202020204" pitchFamily="34" charset="0"/>
              <a:buChar char="•"/>
            </a:pPr>
            <a:r>
              <a:rPr lang="de-DE" dirty="0" smtClean="0"/>
              <a:t>FE(S)OM?</a:t>
            </a:r>
            <a:endParaRPr lang="en-GB" dirty="0" smtClean="0"/>
          </a:p>
          <a:p>
            <a:pPr marL="285750" indent="-285750">
              <a:buFont typeface="Arial" panose="020B0604020202020204" pitchFamily="34" charset="0"/>
              <a:buChar char="•"/>
            </a:pPr>
            <a:r>
              <a:rPr lang="en-GB" dirty="0" smtClean="0"/>
              <a:t>GRID REFERENCE</a:t>
            </a:r>
          </a:p>
          <a:p>
            <a:pPr lvl="1"/>
            <a:r>
              <a:rPr lang="en-GB" dirty="0" smtClean="0"/>
              <a:t>else: </a:t>
            </a:r>
          </a:p>
          <a:p>
            <a:pPr marL="285750" indent="-285750">
              <a:buFont typeface="Arial" panose="020B0604020202020204" pitchFamily="34" charset="0"/>
              <a:buChar char="•"/>
            </a:pPr>
            <a:r>
              <a:rPr lang="en-GB" dirty="0" smtClean="0"/>
              <a:t>GRID </a:t>
            </a:r>
            <a:r>
              <a:rPr lang="en-GB" dirty="0"/>
              <a:t>GENERIC</a:t>
            </a:r>
          </a:p>
          <a:p>
            <a:endParaRPr lang="de-DE" dirty="0" smtClean="0">
              <a:solidFill>
                <a:srgbClr val="FF0000"/>
              </a:solidFill>
            </a:endParaRPr>
          </a:p>
        </p:txBody>
      </p:sp>
      <p:sp>
        <p:nvSpPr>
          <p:cNvPr id="7" name="Text Box 4"/>
          <p:cNvSpPr txBox="1">
            <a:spLocks noChangeArrowheads="1"/>
          </p:cNvSpPr>
          <p:nvPr/>
        </p:nvSpPr>
        <p:spPr bwMode="auto">
          <a:xfrm>
            <a:off x="899592" y="476672"/>
            <a:ext cx="77770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marL="457200" indent="-457200" algn="r" eaLnBrk="0" fontAlgn="base" hangingPunct="0">
              <a:spcBef>
                <a:spcPct val="50000"/>
              </a:spcBef>
              <a:spcAft>
                <a:spcPct val="0"/>
              </a:spcAft>
              <a:buFont typeface="+mj-lt"/>
              <a:buAutoNum type="alphaUcPeriod"/>
            </a:pPr>
            <a:r>
              <a:rPr lang="de-DE" altLang="de-DE" sz="2400" b="1" dirty="0">
                <a:solidFill>
                  <a:srgbClr val="0070C0"/>
                </a:solidFill>
              </a:rPr>
              <a:t>Konforme Formatierung: </a:t>
            </a:r>
            <a:r>
              <a:rPr lang="de-DE" altLang="de-DE" sz="2400" b="1" dirty="0" smtClean="0">
                <a:solidFill>
                  <a:srgbClr val="0070C0"/>
                </a:solidFill>
              </a:rPr>
              <a:t>Gitter</a:t>
            </a:r>
          </a:p>
        </p:txBody>
      </p:sp>
      <p:sp>
        <p:nvSpPr>
          <p:cNvPr id="6" name="Textfeld 5"/>
          <p:cNvSpPr txBox="1"/>
          <p:nvPr/>
        </p:nvSpPr>
        <p:spPr>
          <a:xfrm>
            <a:off x="107505" y="1268760"/>
            <a:ext cx="3816423" cy="4247317"/>
          </a:xfrm>
          <a:prstGeom prst="rect">
            <a:avLst/>
          </a:prstGeom>
          <a:noFill/>
        </p:spPr>
        <p:txBody>
          <a:bodyPr wrap="square" rtlCol="0">
            <a:spAutoFit/>
          </a:bodyPr>
          <a:lstStyle/>
          <a:p>
            <a:r>
              <a:rPr lang="de-DE" dirty="0" smtClean="0">
                <a:solidFill>
                  <a:srgbClr val="FF0000"/>
                </a:solidFill>
              </a:rPr>
              <a:t>CMOR </a:t>
            </a:r>
            <a:r>
              <a:rPr lang="de-DE" dirty="0">
                <a:solidFill>
                  <a:srgbClr val="FF0000"/>
                </a:solidFill>
              </a:rPr>
              <a:t>bekannte Gitter </a:t>
            </a:r>
            <a:r>
              <a:rPr lang="de-DE" dirty="0" smtClean="0">
                <a:solidFill>
                  <a:srgbClr val="FF0000"/>
                </a:solidFill>
              </a:rPr>
              <a:t/>
            </a:r>
            <a:br>
              <a:rPr lang="de-DE" dirty="0" smtClean="0">
                <a:solidFill>
                  <a:srgbClr val="FF0000"/>
                </a:solidFill>
              </a:rPr>
            </a:br>
            <a:r>
              <a:rPr lang="de-DE" dirty="0" smtClean="0">
                <a:solidFill>
                  <a:srgbClr val="FF0000"/>
                </a:solidFill>
              </a:rPr>
              <a:t>( = CF-Standard </a:t>
            </a:r>
            <a:r>
              <a:rPr lang="de-DE" dirty="0" err="1" smtClean="0">
                <a:solidFill>
                  <a:srgbClr val="FF0000"/>
                </a:solidFill>
              </a:rPr>
              <a:t>grid_mapping</a:t>
            </a:r>
            <a:r>
              <a:rPr lang="de-DE" dirty="0" smtClean="0">
                <a:solidFill>
                  <a:srgbClr val="FF0000"/>
                </a:solidFill>
              </a:rPr>
              <a:t> </a:t>
            </a:r>
            <a:r>
              <a:rPr lang="de-DE" dirty="0" err="1" smtClean="0">
                <a:solidFill>
                  <a:srgbClr val="FF0000"/>
                </a:solidFill>
              </a:rPr>
              <a:t>list</a:t>
            </a:r>
            <a:r>
              <a:rPr lang="de-DE" dirty="0" smtClean="0">
                <a:solidFill>
                  <a:srgbClr val="FF0000"/>
                </a:solidFill>
              </a:rPr>
              <a:t>):</a:t>
            </a:r>
          </a:p>
          <a:p>
            <a:pPr marL="342900" indent="-342900">
              <a:buFont typeface="+mj-lt"/>
              <a:buAutoNum type="arabicPeriod"/>
            </a:pPr>
            <a:r>
              <a:rPr lang="en-GB" dirty="0" err="1" smtClean="0"/>
              <a:t>albers_conical_equal_area</a:t>
            </a:r>
            <a:endParaRPr lang="en-GB" dirty="0" smtClean="0"/>
          </a:p>
          <a:p>
            <a:pPr marL="342900" indent="-342900">
              <a:buFont typeface="+mj-lt"/>
              <a:buAutoNum type="arabicPeriod"/>
            </a:pPr>
            <a:r>
              <a:rPr lang="en-GB" dirty="0" err="1" smtClean="0"/>
              <a:t>azimuthal_equidistant</a:t>
            </a:r>
            <a:endParaRPr lang="en-GB" dirty="0" smtClean="0"/>
          </a:p>
          <a:p>
            <a:pPr marL="342900" indent="-342900">
              <a:buFont typeface="+mj-lt"/>
              <a:buAutoNum type="arabicPeriod"/>
            </a:pPr>
            <a:r>
              <a:rPr lang="en-GB" dirty="0" err="1" smtClean="0"/>
              <a:t>lambert_azimuthal_equal_area</a:t>
            </a:r>
            <a:endParaRPr lang="en-GB" dirty="0" smtClean="0"/>
          </a:p>
          <a:p>
            <a:pPr marL="342900" indent="-342900">
              <a:buFont typeface="+mj-lt"/>
              <a:buAutoNum type="arabicPeriod"/>
            </a:pPr>
            <a:r>
              <a:rPr lang="en-GB" dirty="0" err="1" smtClean="0"/>
              <a:t>lambert_conformal_conic</a:t>
            </a:r>
            <a:endParaRPr lang="en-GB" dirty="0" smtClean="0"/>
          </a:p>
          <a:p>
            <a:pPr marL="342900" indent="-342900">
              <a:buFont typeface="+mj-lt"/>
              <a:buAutoNum type="arabicPeriod"/>
            </a:pPr>
            <a:r>
              <a:rPr lang="en-GB" dirty="0" err="1" smtClean="0"/>
              <a:t>lambert_cylindrical_equal_area</a:t>
            </a:r>
            <a:endParaRPr lang="en-GB" dirty="0" smtClean="0"/>
          </a:p>
          <a:p>
            <a:pPr marL="342900" indent="-342900">
              <a:buFont typeface="+mj-lt"/>
              <a:buAutoNum type="arabicPeriod"/>
            </a:pPr>
            <a:r>
              <a:rPr lang="en-GB" dirty="0" err="1" smtClean="0"/>
              <a:t>latitude_longitude</a:t>
            </a:r>
            <a:endParaRPr lang="en-GB" dirty="0" smtClean="0"/>
          </a:p>
          <a:p>
            <a:pPr marL="342900" indent="-342900">
              <a:buFont typeface="+mj-lt"/>
              <a:buAutoNum type="arabicPeriod"/>
            </a:pPr>
            <a:r>
              <a:rPr lang="en-GB" dirty="0" err="1" smtClean="0"/>
              <a:t>mercator</a:t>
            </a:r>
            <a:endParaRPr lang="en-GB" dirty="0" smtClean="0"/>
          </a:p>
          <a:p>
            <a:pPr marL="342900" indent="-342900">
              <a:buFont typeface="+mj-lt"/>
              <a:buAutoNum type="arabicPeriod"/>
            </a:pPr>
            <a:r>
              <a:rPr lang="en-GB" dirty="0" smtClean="0"/>
              <a:t>orthographic</a:t>
            </a:r>
          </a:p>
          <a:p>
            <a:pPr marL="342900" indent="-342900">
              <a:buFont typeface="+mj-lt"/>
              <a:buAutoNum type="arabicPeriod"/>
            </a:pPr>
            <a:r>
              <a:rPr lang="en-GB" dirty="0" err="1" smtClean="0"/>
              <a:t>polar_stereographic</a:t>
            </a:r>
            <a:endParaRPr lang="en-GB" dirty="0" smtClean="0"/>
          </a:p>
          <a:p>
            <a:pPr marL="342900" indent="-342900">
              <a:buFont typeface="+mj-lt"/>
              <a:buAutoNum type="arabicPeriod"/>
            </a:pPr>
            <a:r>
              <a:rPr lang="en-GB" dirty="0" err="1" smtClean="0">
                <a:solidFill>
                  <a:srgbClr val="7030A0"/>
                </a:solidFill>
              </a:rPr>
              <a:t>rotated_latitude_longitude</a:t>
            </a:r>
            <a:r>
              <a:rPr lang="en-GB" dirty="0" smtClean="0">
                <a:solidFill>
                  <a:srgbClr val="7030A0"/>
                </a:solidFill>
              </a:rPr>
              <a:t>?</a:t>
            </a:r>
          </a:p>
          <a:p>
            <a:pPr marL="342900" indent="-342900">
              <a:buFont typeface="+mj-lt"/>
              <a:buAutoNum type="arabicPeriod"/>
            </a:pPr>
            <a:r>
              <a:rPr lang="en-GB" dirty="0" smtClean="0"/>
              <a:t>stereographic</a:t>
            </a:r>
          </a:p>
          <a:p>
            <a:pPr marL="342900" indent="-342900">
              <a:buFont typeface="+mj-lt"/>
              <a:buAutoNum type="arabicPeriod"/>
            </a:pPr>
            <a:r>
              <a:rPr lang="en-GB" dirty="0" err="1" smtClean="0"/>
              <a:t>transverse_mercator</a:t>
            </a:r>
            <a:endParaRPr lang="en-GB" dirty="0" smtClean="0"/>
          </a:p>
          <a:p>
            <a:pPr marL="342900" indent="-342900">
              <a:buFont typeface="+mj-lt"/>
              <a:buAutoNum type="arabicPeriod"/>
            </a:pPr>
            <a:r>
              <a:rPr lang="en-GB" dirty="0" err="1" smtClean="0"/>
              <a:t>vertical_perspective</a:t>
            </a:r>
            <a:endParaRPr lang="de-DE" dirty="0" smtClean="0">
              <a:solidFill>
                <a:srgbClr val="FF0000"/>
              </a:solidFill>
            </a:endParaRPr>
          </a:p>
        </p:txBody>
      </p:sp>
      <p:cxnSp>
        <p:nvCxnSpPr>
          <p:cNvPr id="8" name="Gerade Verbindung mit Pfeil 7"/>
          <p:cNvCxnSpPr/>
          <p:nvPr/>
        </p:nvCxnSpPr>
        <p:spPr bwMode="auto">
          <a:xfrm flipV="1">
            <a:off x="2339752" y="2313454"/>
            <a:ext cx="3402378" cy="1078964"/>
          </a:xfrm>
          <a:prstGeom prst="straightConnector1">
            <a:avLst/>
          </a:prstGeom>
          <a:noFill/>
          <a:ln w="12700"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Gerade Verbindung mit Pfeil 9"/>
          <p:cNvCxnSpPr/>
          <p:nvPr/>
        </p:nvCxnSpPr>
        <p:spPr bwMode="auto">
          <a:xfrm flipV="1">
            <a:off x="2321750" y="1709450"/>
            <a:ext cx="3420380" cy="1691610"/>
          </a:xfrm>
          <a:prstGeom prst="straightConnector1">
            <a:avLst/>
          </a:prstGeom>
          <a:noFill/>
          <a:ln w="12700"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mit Pfeil 16"/>
          <p:cNvCxnSpPr/>
          <p:nvPr/>
        </p:nvCxnSpPr>
        <p:spPr bwMode="auto">
          <a:xfrm flipV="1">
            <a:off x="3059832" y="2555256"/>
            <a:ext cx="2682298" cy="297680"/>
          </a:xfrm>
          <a:prstGeom prst="straightConnector1">
            <a:avLst/>
          </a:prstGeom>
          <a:noFill/>
          <a:ln w="12700"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Gerade Verbindung mit Pfeil 8"/>
          <p:cNvCxnSpPr/>
          <p:nvPr/>
        </p:nvCxnSpPr>
        <p:spPr bwMode="auto">
          <a:xfrm flipV="1">
            <a:off x="3059832" y="3789040"/>
            <a:ext cx="1872208" cy="646916"/>
          </a:xfrm>
          <a:prstGeom prst="straightConnector1">
            <a:avLst/>
          </a:prstGeom>
          <a:noFill/>
          <a:ln w="12700"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7710871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726989" y="476672"/>
            <a:ext cx="709348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CMIP[5,6,...] und CDOs: Ziele</a:t>
            </a:r>
          </a:p>
        </p:txBody>
      </p:sp>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971600" y="1556792"/>
            <a:ext cx="7236804" cy="3477875"/>
          </a:xfrm>
          <a:prstGeom prst="rect">
            <a:avLst/>
          </a:prstGeom>
          <a:noFill/>
        </p:spPr>
        <p:txBody>
          <a:bodyPr wrap="square" rtlCol="0">
            <a:spAutoFit/>
          </a:bodyPr>
          <a:lstStyle/>
          <a:p>
            <a:pPr marL="342900" indent="-342900">
              <a:buFont typeface="+mj-lt"/>
              <a:buAutoNum type="alphaUcPeriod"/>
            </a:pPr>
            <a:r>
              <a:rPr lang="de-DE" sz="1600" b="1" dirty="0" smtClean="0"/>
              <a:t>Konforme Formatierung</a:t>
            </a:r>
          </a:p>
          <a:p>
            <a:r>
              <a:rPr lang="de-DE" sz="1600" dirty="0" smtClean="0"/>
              <a:t>es gibt einen </a:t>
            </a:r>
            <a:r>
              <a:rPr lang="de-DE" sz="1600" dirty="0" err="1" smtClean="0"/>
              <a:t>cdo</a:t>
            </a:r>
            <a:r>
              <a:rPr lang="de-DE" sz="1600" dirty="0" smtClean="0"/>
              <a:t> </a:t>
            </a:r>
            <a:r>
              <a:rPr lang="de-DE" sz="1600" dirty="0" err="1" smtClean="0"/>
              <a:t>operator</a:t>
            </a:r>
            <a:r>
              <a:rPr lang="de-DE" sz="1600" dirty="0" smtClean="0"/>
              <a:t>  der CMIP-konforme Ausgabedateien erzeugt, falls: </a:t>
            </a:r>
          </a:p>
          <a:p>
            <a:pPr marL="800100" lvl="1" indent="-342900">
              <a:buFont typeface="+mj-lt"/>
              <a:buAutoNum type="alphaLcParenR"/>
            </a:pPr>
            <a:r>
              <a:rPr lang="de-DE" sz="1600" dirty="0" smtClean="0"/>
              <a:t>die Eingabedatei </a:t>
            </a:r>
            <a:r>
              <a:rPr lang="de-DE" sz="1600" dirty="0" smtClean="0"/>
              <a:t>CMIP </a:t>
            </a:r>
            <a:r>
              <a:rPr lang="de-DE" sz="1600" dirty="0" smtClean="0"/>
              <a:t>Variablen mit korrekter </a:t>
            </a:r>
            <a:r>
              <a:rPr lang="de-DE" sz="1600" dirty="0"/>
              <a:t>Aggregation enthält; </a:t>
            </a:r>
            <a:endParaRPr lang="de-DE" sz="1600" dirty="0" smtClean="0"/>
          </a:p>
          <a:p>
            <a:pPr marL="800100" lvl="1" indent="-342900">
              <a:buFont typeface="+mj-lt"/>
              <a:buAutoNum type="alphaLcParenR"/>
            </a:pPr>
            <a:r>
              <a:rPr lang="de-DE" sz="1600" dirty="0" smtClean="0"/>
              <a:t>alle von CMOR benötigten </a:t>
            </a:r>
            <a:r>
              <a:rPr lang="de-DE" sz="1600" b="1" i="1" dirty="0" smtClean="0"/>
              <a:t>Hilfs-</a:t>
            </a:r>
            <a:r>
              <a:rPr lang="de-DE" sz="1600" dirty="0" smtClean="0"/>
              <a:t>Variablen </a:t>
            </a:r>
            <a:r>
              <a:rPr lang="de-DE" sz="1600" dirty="0" smtClean="0"/>
              <a:t>zugänglich </a:t>
            </a:r>
            <a:r>
              <a:rPr lang="de-DE" sz="1600" dirty="0" smtClean="0"/>
              <a:t>(z.B. </a:t>
            </a:r>
            <a:r>
              <a:rPr lang="de-DE" sz="1600" dirty="0" err="1" smtClean="0"/>
              <a:t>scalar</a:t>
            </a:r>
            <a:r>
              <a:rPr lang="de-DE" sz="1600" dirty="0" smtClean="0"/>
              <a:t>-z-</a:t>
            </a:r>
            <a:r>
              <a:rPr lang="de-DE" sz="1600" dirty="0" err="1" smtClean="0"/>
              <a:t>coordinate</a:t>
            </a:r>
            <a:r>
              <a:rPr lang="de-DE" sz="1600" dirty="0" smtClean="0"/>
              <a:t> ‘</a:t>
            </a:r>
            <a:r>
              <a:rPr lang="de-DE" sz="1600" dirty="0" err="1" smtClean="0"/>
              <a:t>keyword</a:t>
            </a:r>
            <a:r>
              <a:rPr lang="de-DE" sz="1600" dirty="0" smtClean="0"/>
              <a:t>=</a:t>
            </a:r>
            <a:r>
              <a:rPr lang="de-DE" sz="1600" dirty="0" err="1" smtClean="0"/>
              <a:t>szc</a:t>
            </a:r>
            <a:r>
              <a:rPr lang="de-DE" sz="1600" dirty="0" smtClean="0"/>
              <a:t>‘) </a:t>
            </a:r>
            <a:r>
              <a:rPr lang="de-DE" sz="1600" dirty="0"/>
              <a:t>sind ; </a:t>
            </a:r>
            <a:r>
              <a:rPr lang="de-DE" sz="1600" dirty="0" smtClean="0"/>
              <a:t/>
            </a:r>
            <a:br>
              <a:rPr lang="de-DE" sz="1600" dirty="0" smtClean="0"/>
            </a:br>
            <a:endParaRPr lang="de-DE" sz="1200" dirty="0" smtClean="0"/>
          </a:p>
          <a:p>
            <a:pPr marL="342900" indent="-342900">
              <a:buFont typeface="Wingdings" panose="05000000000000000000" pitchFamily="2" charset="2"/>
              <a:buAutoNum type="alphaUcPeriod" startAt="2"/>
            </a:pPr>
            <a:r>
              <a:rPr lang="de-DE" sz="1600" b="1" dirty="0" smtClean="0"/>
              <a:t>Konforme CDOs</a:t>
            </a:r>
          </a:p>
          <a:p>
            <a:r>
              <a:rPr lang="de-DE" sz="1600" dirty="0" smtClean="0"/>
              <a:t>die </a:t>
            </a:r>
            <a:r>
              <a:rPr lang="de-DE" sz="1600" dirty="0" err="1" smtClean="0"/>
              <a:t>cdos</a:t>
            </a:r>
            <a:r>
              <a:rPr lang="de-DE" sz="1600" dirty="0" smtClean="0"/>
              <a:t> liefern grundsätzlich so weit wie möglich CMIP-konforme Dateien und eine </a:t>
            </a:r>
            <a:r>
              <a:rPr lang="de-DE" sz="1600" dirty="0" err="1" smtClean="0"/>
              <a:t>cdo</a:t>
            </a:r>
            <a:r>
              <a:rPr lang="de-DE" sz="1600" dirty="0"/>
              <a:t>-</a:t>
            </a:r>
            <a:r>
              <a:rPr lang="de-DE" sz="1600" dirty="0" smtClean="0"/>
              <a:t>Ausgabe von CMIP-konformen Eingabedateien ist so weit wie möglich CMIP-konform (</a:t>
            </a:r>
            <a:r>
              <a:rPr lang="de-DE" sz="1600" b="1" i="1" dirty="0" err="1" smtClean="0"/>
              <a:t>cdo</a:t>
            </a:r>
            <a:r>
              <a:rPr lang="de-DE" sz="1600" b="1" i="1" dirty="0" smtClean="0"/>
              <a:t> &lt;</a:t>
            </a:r>
            <a:r>
              <a:rPr lang="de-DE" sz="1600" b="1" i="1" dirty="0" err="1" smtClean="0"/>
              <a:t>operator</a:t>
            </a:r>
            <a:r>
              <a:rPr lang="de-DE" sz="1600" b="1" i="1" dirty="0" smtClean="0"/>
              <a:t>&gt;  ifile1-c  ...  </a:t>
            </a:r>
            <a:r>
              <a:rPr lang="de-DE" sz="1600" b="1" i="1" dirty="0" err="1" smtClean="0"/>
              <a:t>ifileN</a:t>
            </a:r>
            <a:r>
              <a:rPr lang="de-DE" sz="1600" b="1" i="1" dirty="0" smtClean="0"/>
              <a:t>-c   </a:t>
            </a:r>
            <a:r>
              <a:rPr lang="de-DE" sz="1600" b="1" i="1" dirty="0" err="1" smtClean="0"/>
              <a:t>ofile</a:t>
            </a:r>
            <a:r>
              <a:rPr lang="de-DE" sz="1600" b="1" i="1" dirty="0" smtClean="0"/>
              <a:t>-c)</a:t>
            </a:r>
          </a:p>
          <a:p>
            <a:pPr lvl="0"/>
            <a:endParaRPr lang="de-DE" sz="1200" dirty="0" smtClean="0">
              <a:solidFill>
                <a:srgbClr val="000000"/>
              </a:solidFill>
            </a:endParaRPr>
          </a:p>
          <a:p>
            <a:r>
              <a:rPr lang="de-DE" sz="1200" b="1" i="1" dirty="0" smtClean="0"/>
              <a:t>„</a:t>
            </a:r>
            <a:r>
              <a:rPr lang="de-DE" sz="1200" b="1" i="1" dirty="0"/>
              <a:t>file-c“</a:t>
            </a:r>
            <a:r>
              <a:rPr lang="de-DE" sz="1200" dirty="0"/>
              <a:t> sind soweit wie möglich CMIP-konforme Dateien</a:t>
            </a:r>
          </a:p>
          <a:p>
            <a:r>
              <a:rPr lang="de-DE" sz="1200" dirty="0"/>
              <a:t>„</a:t>
            </a:r>
            <a:r>
              <a:rPr lang="de-DE" sz="1200" b="1" i="1" dirty="0"/>
              <a:t>so weit wie möglich</a:t>
            </a:r>
            <a:r>
              <a:rPr lang="de-DE" sz="1200" dirty="0"/>
              <a:t>“: vollständig für CMIP-Variablen</a:t>
            </a:r>
          </a:p>
          <a:p>
            <a:pPr lvl="0"/>
            <a:r>
              <a:rPr lang="de-DE" sz="1200" b="1" i="1" dirty="0" smtClean="0"/>
              <a:t>„CMIP-Variablen“</a:t>
            </a:r>
            <a:r>
              <a:rPr lang="de-DE" sz="1200" dirty="0" smtClean="0"/>
              <a:t> sind in standard_output.xls für CMIP5 festgelegt; für CMIP6 steht die Liste noch nicht fest;</a:t>
            </a:r>
            <a:r>
              <a:rPr lang="de-DE" sz="1600" dirty="0" smtClean="0"/>
              <a:t/>
            </a:r>
            <a:br>
              <a:rPr lang="de-DE" sz="1600" dirty="0" smtClean="0"/>
            </a:br>
            <a:endParaRPr lang="de-DE" sz="1600" dirty="0" smtClean="0"/>
          </a:p>
        </p:txBody>
      </p:sp>
      <p:cxnSp>
        <p:nvCxnSpPr>
          <p:cNvPr id="6" name="Gerade Verbindung mit Pfeil 5"/>
          <p:cNvCxnSpPr/>
          <p:nvPr/>
        </p:nvCxnSpPr>
        <p:spPr bwMode="auto">
          <a:xfrm>
            <a:off x="549615" y="935275"/>
            <a:ext cx="295850" cy="297527"/>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4046019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5652120" y="1268760"/>
            <a:ext cx="2736909" cy="4524315"/>
          </a:xfrm>
          <a:prstGeom prst="rect">
            <a:avLst/>
          </a:prstGeom>
          <a:noFill/>
        </p:spPr>
        <p:txBody>
          <a:bodyPr wrap="square" rtlCol="0">
            <a:spAutoFit/>
          </a:bodyPr>
          <a:lstStyle/>
          <a:p>
            <a:r>
              <a:rPr lang="de-DE" dirty="0" smtClean="0">
                <a:solidFill>
                  <a:srgbClr val="FF0000"/>
                </a:solidFill>
              </a:rPr>
              <a:t>CDIs </a:t>
            </a:r>
            <a:r>
              <a:rPr lang="de-DE" dirty="0" err="1" smtClean="0">
                <a:solidFill>
                  <a:srgbClr val="FF0000"/>
                </a:solidFill>
              </a:rPr>
              <a:t>gridTypes</a:t>
            </a:r>
            <a:endParaRPr lang="de-DE" dirty="0" smtClean="0">
              <a:solidFill>
                <a:srgbClr val="FF0000"/>
              </a:solidFill>
            </a:endParaRPr>
          </a:p>
          <a:p>
            <a:pPr marL="285750" indent="-285750">
              <a:buFont typeface="Arial" panose="020B0604020202020204" pitchFamily="34" charset="0"/>
              <a:buChar char="•"/>
            </a:pPr>
            <a:r>
              <a:rPr lang="en-GB" dirty="0" smtClean="0"/>
              <a:t>GRID GAUSSIAN 	</a:t>
            </a:r>
          </a:p>
          <a:p>
            <a:pPr marL="742950" lvl="1" indent="-285750">
              <a:buFont typeface="Arial" panose="020B0604020202020204" pitchFamily="34" charset="0"/>
              <a:buChar char="•"/>
            </a:pPr>
            <a:r>
              <a:rPr lang="en-GB" dirty="0" smtClean="0"/>
              <a:t>ECHAM</a:t>
            </a:r>
          </a:p>
          <a:p>
            <a:pPr marL="285750" indent="-285750">
              <a:buFont typeface="Arial" panose="020B0604020202020204" pitchFamily="34" charset="0"/>
              <a:buChar char="•"/>
            </a:pPr>
            <a:r>
              <a:rPr lang="en-GB" dirty="0" smtClean="0"/>
              <a:t>GRID LONLAT</a:t>
            </a:r>
          </a:p>
          <a:p>
            <a:pPr marL="285750" indent="-285750">
              <a:buFont typeface="Arial" panose="020B0604020202020204" pitchFamily="34" charset="0"/>
              <a:buChar char="•"/>
            </a:pPr>
            <a:r>
              <a:rPr lang="en-GB" dirty="0" smtClean="0"/>
              <a:t>GRID LCC</a:t>
            </a:r>
          </a:p>
          <a:p>
            <a:pPr marL="285750" indent="-285750">
              <a:buFont typeface="Arial" panose="020B0604020202020204" pitchFamily="34" charset="0"/>
              <a:buChar char="•"/>
            </a:pPr>
            <a:r>
              <a:rPr lang="en-GB" dirty="0" smtClean="0"/>
              <a:t>GRID SPECTRAL</a:t>
            </a:r>
            <a:endParaRPr lang="en-GB" dirty="0"/>
          </a:p>
          <a:p>
            <a:pPr marL="285750" indent="-285750">
              <a:buFont typeface="Arial" panose="020B0604020202020204" pitchFamily="34" charset="0"/>
              <a:buChar char="•"/>
            </a:pPr>
            <a:r>
              <a:rPr lang="en-GB" dirty="0"/>
              <a:t>GRID </a:t>
            </a:r>
            <a:r>
              <a:rPr lang="en-GB" dirty="0" smtClean="0"/>
              <a:t>GME</a:t>
            </a:r>
          </a:p>
          <a:p>
            <a:pPr marL="742950" lvl="1" indent="-285750">
              <a:buFont typeface="Arial" panose="020B0604020202020204" pitchFamily="34" charset="0"/>
              <a:buChar char="•"/>
            </a:pPr>
            <a:r>
              <a:rPr lang="de-DE" dirty="0" smtClean="0"/>
              <a:t>ICON?</a:t>
            </a:r>
            <a:endParaRPr lang="en-GB" dirty="0" smtClean="0"/>
          </a:p>
          <a:p>
            <a:pPr marL="285750" indent="-285750">
              <a:buFont typeface="Arial" panose="020B0604020202020204" pitchFamily="34" charset="0"/>
              <a:buChar char="•"/>
            </a:pPr>
            <a:r>
              <a:rPr lang="en-GB" dirty="0" smtClean="0"/>
              <a:t>GRID CURVILINEAR</a:t>
            </a:r>
          </a:p>
          <a:p>
            <a:pPr marL="742950" lvl="1" indent="-285750">
              <a:buFont typeface="Arial" panose="020B0604020202020204" pitchFamily="34" charset="0"/>
              <a:buChar char="•"/>
            </a:pPr>
            <a:r>
              <a:rPr lang="en-GB" dirty="0" err="1" smtClean="0"/>
              <a:t>GRnm</a:t>
            </a:r>
            <a:r>
              <a:rPr lang="en-GB" dirty="0" smtClean="0"/>
              <a:t>, </a:t>
            </a:r>
            <a:r>
              <a:rPr lang="en-GB" dirty="0" err="1" smtClean="0"/>
              <a:t>TPn</a:t>
            </a:r>
            <a:r>
              <a:rPr lang="en-GB" dirty="0" err="1"/>
              <a:t>m</a:t>
            </a:r>
            <a:endParaRPr lang="en-GB" dirty="0" smtClean="0"/>
          </a:p>
          <a:p>
            <a:pPr marL="285750" indent="-285750">
              <a:buFont typeface="Arial" panose="020B0604020202020204" pitchFamily="34" charset="0"/>
              <a:buChar char="•"/>
            </a:pPr>
            <a:r>
              <a:rPr lang="en-GB" dirty="0" smtClean="0"/>
              <a:t>GRID </a:t>
            </a:r>
            <a:r>
              <a:rPr lang="en-GB" dirty="0"/>
              <a:t>UNSTRUCTURED </a:t>
            </a:r>
            <a:endParaRPr lang="en-GB" dirty="0" smtClean="0"/>
          </a:p>
          <a:p>
            <a:pPr marL="742950" lvl="1" indent="-285750">
              <a:buFont typeface="Arial" panose="020B0604020202020204" pitchFamily="34" charset="0"/>
              <a:buChar char="•"/>
            </a:pPr>
            <a:r>
              <a:rPr lang="de-DE" dirty="0" smtClean="0"/>
              <a:t>FE(S)OM?</a:t>
            </a:r>
            <a:endParaRPr lang="en-GB" dirty="0" smtClean="0"/>
          </a:p>
          <a:p>
            <a:pPr marL="285750" indent="-285750">
              <a:buFont typeface="Arial" panose="020B0604020202020204" pitchFamily="34" charset="0"/>
              <a:buChar char="•"/>
            </a:pPr>
            <a:r>
              <a:rPr lang="en-GB" dirty="0" smtClean="0"/>
              <a:t>GRID REFERENCE</a:t>
            </a:r>
          </a:p>
          <a:p>
            <a:pPr lvl="1"/>
            <a:r>
              <a:rPr lang="en-GB" dirty="0" smtClean="0"/>
              <a:t>else: </a:t>
            </a:r>
          </a:p>
          <a:p>
            <a:pPr marL="285750" indent="-285750">
              <a:buFont typeface="Arial" panose="020B0604020202020204" pitchFamily="34" charset="0"/>
              <a:buChar char="•"/>
            </a:pPr>
            <a:r>
              <a:rPr lang="en-GB" dirty="0" smtClean="0"/>
              <a:t>GRID </a:t>
            </a:r>
            <a:r>
              <a:rPr lang="en-GB" dirty="0"/>
              <a:t>GENERIC</a:t>
            </a:r>
          </a:p>
          <a:p>
            <a:endParaRPr lang="de-DE" dirty="0" smtClean="0">
              <a:solidFill>
                <a:srgbClr val="FF0000"/>
              </a:solidFill>
            </a:endParaRPr>
          </a:p>
        </p:txBody>
      </p:sp>
      <p:sp>
        <p:nvSpPr>
          <p:cNvPr id="7" name="Text Box 4"/>
          <p:cNvSpPr txBox="1">
            <a:spLocks noChangeArrowheads="1"/>
          </p:cNvSpPr>
          <p:nvPr/>
        </p:nvSpPr>
        <p:spPr bwMode="auto">
          <a:xfrm>
            <a:off x="899592" y="476672"/>
            <a:ext cx="77770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marL="457200" indent="-457200" algn="r" eaLnBrk="0" fontAlgn="base" hangingPunct="0">
              <a:spcBef>
                <a:spcPct val="50000"/>
              </a:spcBef>
              <a:spcAft>
                <a:spcPct val="0"/>
              </a:spcAft>
              <a:buFont typeface="+mj-lt"/>
              <a:buAutoNum type="alphaUcPeriod"/>
            </a:pPr>
            <a:r>
              <a:rPr lang="de-DE" altLang="de-DE" sz="2400" b="1" dirty="0">
                <a:solidFill>
                  <a:srgbClr val="0070C0"/>
                </a:solidFill>
              </a:rPr>
              <a:t>Konforme Formatierung: </a:t>
            </a:r>
            <a:r>
              <a:rPr lang="de-DE" altLang="de-DE" sz="2400" b="1" dirty="0" smtClean="0">
                <a:solidFill>
                  <a:srgbClr val="0070C0"/>
                </a:solidFill>
              </a:rPr>
              <a:t>Gitter</a:t>
            </a:r>
          </a:p>
        </p:txBody>
      </p:sp>
      <p:cxnSp>
        <p:nvCxnSpPr>
          <p:cNvPr id="8" name="Gerade Verbindung mit Pfeil 7"/>
          <p:cNvCxnSpPr/>
          <p:nvPr/>
        </p:nvCxnSpPr>
        <p:spPr bwMode="auto">
          <a:xfrm>
            <a:off x="4211960" y="1844824"/>
            <a:ext cx="1530170" cy="468630"/>
          </a:xfrm>
          <a:prstGeom prst="straightConnector1">
            <a:avLst/>
          </a:prstGeom>
          <a:noFill/>
          <a:ln w="12700"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Gerade Verbindung mit Pfeil 9"/>
          <p:cNvCxnSpPr/>
          <p:nvPr/>
        </p:nvCxnSpPr>
        <p:spPr bwMode="auto">
          <a:xfrm flipV="1">
            <a:off x="4211960" y="1709450"/>
            <a:ext cx="1530170" cy="63366"/>
          </a:xfrm>
          <a:prstGeom prst="straightConnector1">
            <a:avLst/>
          </a:prstGeom>
          <a:noFill/>
          <a:ln w="12700"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feld 11"/>
          <p:cNvSpPr txBox="1"/>
          <p:nvPr/>
        </p:nvSpPr>
        <p:spPr>
          <a:xfrm>
            <a:off x="179512" y="1556792"/>
            <a:ext cx="5400600" cy="2031325"/>
          </a:xfrm>
          <a:prstGeom prst="rect">
            <a:avLst/>
          </a:prstGeom>
          <a:noFill/>
        </p:spPr>
        <p:txBody>
          <a:bodyPr wrap="square" rtlCol="0">
            <a:spAutoFit/>
          </a:bodyPr>
          <a:lstStyle/>
          <a:p>
            <a:r>
              <a:rPr lang="en-GB" dirty="0" smtClean="0"/>
              <a:t>CF: </a:t>
            </a:r>
            <a:r>
              <a:rPr lang="en-GB" dirty="0" err="1" smtClean="0"/>
              <a:t>grid_mapping_name</a:t>
            </a:r>
            <a:r>
              <a:rPr lang="en-GB" dirty="0" smtClean="0"/>
              <a:t> = </a:t>
            </a:r>
            <a:r>
              <a:rPr lang="en-GB" dirty="0" err="1" smtClean="0"/>
              <a:t>latitude_longitude</a:t>
            </a:r>
            <a:r>
              <a:rPr lang="en-GB" dirty="0" smtClean="0"/>
              <a:t>;</a:t>
            </a:r>
          </a:p>
          <a:p>
            <a:pPr marL="285750" indent="-285750">
              <a:buFont typeface="Arial" panose="020B0604020202020204" pitchFamily="34" charset="0"/>
              <a:buChar char="•"/>
            </a:pPr>
            <a:r>
              <a:rPr lang="en-GB" dirty="0" smtClean="0"/>
              <a:t>no parameter</a:t>
            </a:r>
          </a:p>
          <a:p>
            <a:pPr marL="285750" indent="-285750">
              <a:buFont typeface="Arial" panose="020B0604020202020204" pitchFamily="34" charset="0"/>
              <a:buChar char="•"/>
            </a:pPr>
            <a:r>
              <a:rPr lang="en-GB" dirty="0" smtClean="0"/>
              <a:t>coordinates</a:t>
            </a:r>
          </a:p>
          <a:p>
            <a:pPr lvl="1"/>
            <a:r>
              <a:rPr lang="en-US" dirty="0"/>
              <a:t>float </a:t>
            </a:r>
            <a:r>
              <a:rPr lang="en-US" dirty="0" err="1"/>
              <a:t>lat</a:t>
            </a:r>
            <a:r>
              <a:rPr lang="en-US" dirty="0"/>
              <a:t>(</a:t>
            </a:r>
            <a:r>
              <a:rPr lang="en-US" dirty="0" err="1"/>
              <a:t>lat</a:t>
            </a:r>
            <a:r>
              <a:rPr lang="en-US" dirty="0"/>
              <a:t>) ;</a:t>
            </a:r>
          </a:p>
          <a:p>
            <a:pPr lvl="1"/>
            <a:r>
              <a:rPr lang="en-US" dirty="0"/>
              <a:t>  </a:t>
            </a:r>
            <a:r>
              <a:rPr lang="en-US" dirty="0" err="1"/>
              <a:t>lat:long_name</a:t>
            </a:r>
            <a:r>
              <a:rPr lang="en-US" dirty="0"/>
              <a:t> = "latitude" ;</a:t>
            </a:r>
          </a:p>
          <a:p>
            <a:pPr lvl="1"/>
            <a:r>
              <a:rPr lang="en-US" dirty="0"/>
              <a:t>  </a:t>
            </a:r>
            <a:r>
              <a:rPr lang="en-US" dirty="0" err="1"/>
              <a:t>lat:units</a:t>
            </a:r>
            <a:r>
              <a:rPr lang="en-US" dirty="0"/>
              <a:t> = "</a:t>
            </a:r>
            <a:r>
              <a:rPr lang="en-US" dirty="0" err="1"/>
              <a:t>degrees_north</a:t>
            </a:r>
            <a:r>
              <a:rPr lang="en-US" dirty="0"/>
              <a:t>" ;</a:t>
            </a:r>
          </a:p>
          <a:p>
            <a:pPr lvl="1"/>
            <a:r>
              <a:rPr lang="en-US" dirty="0"/>
              <a:t>  </a:t>
            </a:r>
            <a:r>
              <a:rPr lang="en-US" dirty="0" err="1"/>
              <a:t>lat:standard_name</a:t>
            </a:r>
            <a:r>
              <a:rPr lang="en-US" dirty="0"/>
              <a:t> = "latitude" ;</a:t>
            </a:r>
            <a:endParaRPr lang="en-GB" dirty="0" smtClean="0"/>
          </a:p>
        </p:txBody>
      </p:sp>
    </p:spTree>
    <p:extLst>
      <p:ext uri="{BB962C8B-B14F-4D97-AF65-F5344CB8AC3E}">
        <p14:creationId xmlns:p14="http://schemas.microsoft.com/office/powerpoint/2010/main" val="14849100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899592" y="476672"/>
            <a:ext cx="77770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marL="457200" indent="-457200" algn="r" eaLnBrk="0" fontAlgn="base" hangingPunct="0">
              <a:spcBef>
                <a:spcPct val="50000"/>
              </a:spcBef>
              <a:spcAft>
                <a:spcPct val="0"/>
              </a:spcAft>
              <a:buFont typeface="+mj-lt"/>
              <a:buAutoNum type="alphaUcPeriod"/>
            </a:pPr>
            <a:r>
              <a:rPr lang="de-DE" altLang="de-DE" sz="2400" b="1" dirty="0">
                <a:solidFill>
                  <a:srgbClr val="0070C0"/>
                </a:solidFill>
              </a:rPr>
              <a:t>Konforme Formatierung: </a:t>
            </a:r>
            <a:r>
              <a:rPr lang="de-DE" altLang="de-DE" sz="2400" b="1" dirty="0" smtClean="0">
                <a:solidFill>
                  <a:srgbClr val="0070C0"/>
                </a:solidFill>
              </a:rPr>
              <a:t>Gitter</a:t>
            </a:r>
          </a:p>
        </p:txBody>
      </p:sp>
      <p:sp>
        <p:nvSpPr>
          <p:cNvPr id="6" name="Textfeld 5"/>
          <p:cNvSpPr txBox="1"/>
          <p:nvPr/>
        </p:nvSpPr>
        <p:spPr>
          <a:xfrm>
            <a:off x="539553" y="1124744"/>
            <a:ext cx="5040559" cy="1200329"/>
          </a:xfrm>
          <a:prstGeom prst="rect">
            <a:avLst/>
          </a:prstGeom>
          <a:noFill/>
        </p:spPr>
        <p:txBody>
          <a:bodyPr wrap="square" rtlCol="0">
            <a:spAutoFit/>
          </a:bodyPr>
          <a:lstStyle/>
          <a:p>
            <a:r>
              <a:rPr lang="de-DE" dirty="0" smtClean="0">
                <a:solidFill>
                  <a:srgbClr val="FF0000"/>
                </a:solidFill>
              </a:rPr>
              <a:t>CMOR </a:t>
            </a:r>
            <a:r>
              <a:rPr lang="de-DE" dirty="0">
                <a:solidFill>
                  <a:srgbClr val="FF0000"/>
                </a:solidFill>
              </a:rPr>
              <a:t>bekannte Gitter </a:t>
            </a:r>
            <a:r>
              <a:rPr lang="de-DE" sz="1200" dirty="0" smtClean="0">
                <a:solidFill>
                  <a:srgbClr val="FF0000"/>
                </a:solidFill>
              </a:rPr>
              <a:t>( = CF-Standard </a:t>
            </a:r>
            <a:r>
              <a:rPr lang="de-DE" sz="1200" dirty="0" err="1" smtClean="0">
                <a:solidFill>
                  <a:srgbClr val="FF0000"/>
                </a:solidFill>
              </a:rPr>
              <a:t>grid_mapping</a:t>
            </a:r>
            <a:r>
              <a:rPr lang="de-DE" sz="1200" dirty="0" smtClean="0">
                <a:solidFill>
                  <a:srgbClr val="FF0000"/>
                </a:solidFill>
              </a:rPr>
              <a:t> </a:t>
            </a:r>
            <a:r>
              <a:rPr lang="de-DE" sz="1200" dirty="0" err="1" smtClean="0">
                <a:solidFill>
                  <a:srgbClr val="FF0000"/>
                </a:solidFill>
              </a:rPr>
              <a:t>list</a:t>
            </a:r>
            <a:r>
              <a:rPr lang="de-DE" sz="1200" dirty="0" smtClean="0">
                <a:solidFill>
                  <a:srgbClr val="FF0000"/>
                </a:solidFill>
              </a:rPr>
              <a:t>):</a:t>
            </a:r>
            <a:endParaRPr lang="en-GB" sz="1200" dirty="0" smtClean="0"/>
          </a:p>
          <a:p>
            <a:r>
              <a:rPr lang="en-GB" dirty="0" smtClean="0"/>
              <a:t>...</a:t>
            </a:r>
          </a:p>
          <a:p>
            <a:r>
              <a:rPr lang="en-GB" dirty="0" smtClean="0"/>
              <a:t>10. </a:t>
            </a:r>
            <a:r>
              <a:rPr lang="en-GB" dirty="0" err="1" smtClean="0"/>
              <a:t>rotated_latitude_longitude</a:t>
            </a:r>
            <a:endParaRPr lang="en-GB" dirty="0" smtClean="0"/>
          </a:p>
          <a:p>
            <a:r>
              <a:rPr lang="en-GB" dirty="0" smtClean="0"/>
              <a:t>....</a:t>
            </a:r>
          </a:p>
        </p:txBody>
      </p:sp>
      <p:sp>
        <p:nvSpPr>
          <p:cNvPr id="12" name="Textfeld 11"/>
          <p:cNvSpPr txBox="1"/>
          <p:nvPr/>
        </p:nvSpPr>
        <p:spPr>
          <a:xfrm>
            <a:off x="179512" y="2348880"/>
            <a:ext cx="5112568" cy="2893100"/>
          </a:xfrm>
          <a:prstGeom prst="rect">
            <a:avLst/>
          </a:prstGeom>
          <a:noFill/>
          <a:ln>
            <a:solidFill>
              <a:srgbClr val="333300"/>
            </a:solidFill>
          </a:ln>
        </p:spPr>
        <p:txBody>
          <a:bodyPr wrap="square" rtlCol="0">
            <a:spAutoFit/>
          </a:bodyPr>
          <a:lstStyle/>
          <a:p>
            <a:r>
              <a:rPr lang="en-GB" sz="1400" dirty="0" err="1" smtClean="0"/>
              <a:t>int</a:t>
            </a:r>
            <a:r>
              <a:rPr lang="en-GB" sz="1400" dirty="0" smtClean="0"/>
              <a:t> </a:t>
            </a:r>
            <a:r>
              <a:rPr lang="en-GB" sz="1400" dirty="0" err="1" smtClean="0"/>
              <a:t>rotated_latitude_longitude</a:t>
            </a:r>
            <a:r>
              <a:rPr lang="en-GB" sz="1400" dirty="0" smtClean="0"/>
              <a:t> (=:</a:t>
            </a:r>
            <a:r>
              <a:rPr lang="en-GB" sz="1400" dirty="0" err="1" smtClean="0"/>
              <a:t>rll</a:t>
            </a:r>
            <a:r>
              <a:rPr lang="en-GB" sz="1400" dirty="0" smtClean="0"/>
              <a:t>)</a:t>
            </a:r>
          </a:p>
          <a:p>
            <a:pPr lvl="1"/>
            <a:r>
              <a:rPr lang="en-GB" sz="1400" dirty="0" err="1" smtClean="0"/>
              <a:t>rll:grid_mapping_name</a:t>
            </a:r>
            <a:r>
              <a:rPr lang="en-GB" sz="1400" dirty="0" smtClean="0"/>
              <a:t> </a:t>
            </a:r>
            <a:r>
              <a:rPr lang="en-GB" sz="1400" dirty="0"/>
              <a:t>= </a:t>
            </a:r>
            <a:r>
              <a:rPr lang="en-GB" sz="1400" dirty="0" smtClean="0"/>
              <a:t>“</a:t>
            </a:r>
            <a:r>
              <a:rPr lang="en-GB" sz="1400" dirty="0" err="1" smtClean="0"/>
              <a:t>rotated_latitude_longitude</a:t>
            </a:r>
            <a:r>
              <a:rPr lang="en-GB" sz="1400" dirty="0" smtClean="0"/>
              <a:t>“</a:t>
            </a:r>
          </a:p>
          <a:p>
            <a:pPr lvl="1"/>
            <a:r>
              <a:rPr lang="en-GB" sz="1400" dirty="0" err="1" smtClean="0"/>
              <a:t>rll</a:t>
            </a:r>
            <a:r>
              <a:rPr lang="en-GB" sz="1400" dirty="0" smtClean="0"/>
              <a:t>:</a:t>
            </a:r>
            <a:r>
              <a:rPr lang="en-US" sz="1400" dirty="0" err="1" smtClean="0"/>
              <a:t>grid_north_pole_latitude</a:t>
            </a:r>
            <a:r>
              <a:rPr lang="en-US" sz="1400" dirty="0" smtClean="0"/>
              <a:t> = 80;</a:t>
            </a:r>
            <a:endParaRPr lang="en-US" sz="1400" dirty="0"/>
          </a:p>
          <a:p>
            <a:pPr lvl="1"/>
            <a:r>
              <a:rPr lang="en-GB" sz="1400" dirty="0" err="1"/>
              <a:t>rll</a:t>
            </a:r>
            <a:r>
              <a:rPr lang="en-GB" sz="1400" dirty="0"/>
              <a:t>:</a:t>
            </a:r>
            <a:r>
              <a:rPr lang="en-US" sz="1400" dirty="0" err="1" smtClean="0"/>
              <a:t>grid_north_pole_longitude</a:t>
            </a:r>
            <a:r>
              <a:rPr lang="en-US" sz="1400" dirty="0" smtClean="0"/>
              <a:t> = 180;</a:t>
            </a:r>
            <a:endParaRPr lang="en-US" sz="1400" dirty="0"/>
          </a:p>
          <a:p>
            <a:pPr lvl="1"/>
            <a:r>
              <a:rPr lang="en-GB" sz="1400" dirty="0" err="1"/>
              <a:t>rll</a:t>
            </a:r>
            <a:r>
              <a:rPr lang="en-GB" sz="1400" dirty="0"/>
              <a:t>:</a:t>
            </a:r>
            <a:r>
              <a:rPr lang="en-US" sz="1400" dirty="0" err="1" smtClean="0"/>
              <a:t>north_pole_grid_longitude</a:t>
            </a:r>
            <a:r>
              <a:rPr lang="en-US" sz="1400" dirty="0" smtClean="0"/>
              <a:t> = 0;  (optional; </a:t>
            </a:r>
            <a:r>
              <a:rPr lang="en-US" sz="1400" dirty="0" err="1" smtClean="0"/>
              <a:t>def</a:t>
            </a:r>
            <a:r>
              <a:rPr lang="en-US" sz="1400" dirty="0" smtClean="0"/>
              <a:t>=0)</a:t>
            </a:r>
            <a:endParaRPr lang="en-GB" sz="1400" dirty="0" smtClean="0"/>
          </a:p>
          <a:p>
            <a:r>
              <a:rPr lang="en-US" sz="1400" dirty="0" smtClean="0">
                <a:solidFill>
                  <a:srgbClr val="FF0000"/>
                </a:solidFill>
              </a:rPr>
              <a:t>double </a:t>
            </a:r>
            <a:r>
              <a:rPr lang="en-US" sz="1400" dirty="0" err="1" smtClean="0"/>
              <a:t>rlat</a:t>
            </a:r>
            <a:r>
              <a:rPr lang="en-US" sz="1400" dirty="0" smtClean="0"/>
              <a:t>(</a:t>
            </a:r>
            <a:r>
              <a:rPr lang="en-US" sz="1400" dirty="0" err="1" smtClean="0"/>
              <a:t>rlat</a:t>
            </a:r>
            <a:r>
              <a:rPr lang="en-US" sz="1400" dirty="0"/>
              <a:t>) ;</a:t>
            </a:r>
          </a:p>
          <a:p>
            <a:pPr lvl="1"/>
            <a:r>
              <a:rPr lang="en-US" sz="1400" dirty="0" err="1" smtClean="0"/>
              <a:t>rlat:long_name</a:t>
            </a:r>
            <a:r>
              <a:rPr lang="en-US" sz="1400" dirty="0" smtClean="0"/>
              <a:t> </a:t>
            </a:r>
            <a:r>
              <a:rPr lang="en-US" sz="1400" dirty="0"/>
              <a:t>= </a:t>
            </a:r>
            <a:r>
              <a:rPr lang="en-US" sz="1400" dirty="0" smtClean="0"/>
              <a:t>“</a:t>
            </a:r>
            <a:r>
              <a:rPr lang="en-US" sz="1400" dirty="0" err="1" smtClean="0"/>
              <a:t>grid_latitude</a:t>
            </a:r>
            <a:r>
              <a:rPr lang="en-US" sz="1400" dirty="0"/>
              <a:t>" ;</a:t>
            </a:r>
          </a:p>
          <a:p>
            <a:pPr lvl="1"/>
            <a:r>
              <a:rPr lang="en-US" sz="1400" dirty="0" err="1" smtClean="0"/>
              <a:t>rlat:units</a:t>
            </a:r>
            <a:r>
              <a:rPr lang="en-US" sz="1400" dirty="0" smtClean="0"/>
              <a:t> </a:t>
            </a:r>
            <a:r>
              <a:rPr lang="en-US" sz="1400" dirty="0"/>
              <a:t>= "</a:t>
            </a:r>
            <a:r>
              <a:rPr lang="en-US" sz="1400" dirty="0" smtClean="0"/>
              <a:t>degrees" </a:t>
            </a:r>
            <a:r>
              <a:rPr lang="en-US" sz="1400" dirty="0"/>
              <a:t>;</a:t>
            </a:r>
          </a:p>
          <a:p>
            <a:pPr lvl="1"/>
            <a:r>
              <a:rPr lang="en-US" sz="1400" dirty="0" err="1" smtClean="0"/>
              <a:t>rlat:standard_name</a:t>
            </a:r>
            <a:r>
              <a:rPr lang="en-US" sz="1400" dirty="0" smtClean="0"/>
              <a:t> </a:t>
            </a:r>
            <a:r>
              <a:rPr lang="en-US" sz="1400" dirty="0"/>
              <a:t>= </a:t>
            </a:r>
            <a:r>
              <a:rPr lang="en-US" sz="1400" dirty="0" smtClean="0"/>
              <a:t>“</a:t>
            </a:r>
            <a:r>
              <a:rPr lang="en-US" sz="1400" dirty="0" err="1" smtClean="0"/>
              <a:t>grid_latitude</a:t>
            </a:r>
            <a:r>
              <a:rPr lang="en-US" sz="1400" dirty="0"/>
              <a:t>" </a:t>
            </a:r>
            <a:r>
              <a:rPr lang="en-US" sz="1400" dirty="0" smtClean="0"/>
              <a:t>;</a:t>
            </a:r>
          </a:p>
          <a:p>
            <a:r>
              <a:rPr lang="en-GB" sz="1400" dirty="0" smtClean="0">
                <a:solidFill>
                  <a:srgbClr val="FF0000"/>
                </a:solidFill>
              </a:rPr>
              <a:t>float</a:t>
            </a:r>
            <a:r>
              <a:rPr lang="en-GB" sz="1400" dirty="0" smtClean="0"/>
              <a:t> </a:t>
            </a:r>
            <a:r>
              <a:rPr lang="en-GB" sz="1400" dirty="0" err="1" smtClean="0"/>
              <a:t>lat</a:t>
            </a:r>
            <a:r>
              <a:rPr lang="en-GB" sz="1400" dirty="0" smtClean="0"/>
              <a:t>(</a:t>
            </a:r>
            <a:r>
              <a:rPr lang="en-GB" sz="1400" dirty="0" err="1" smtClean="0"/>
              <a:t>rlat,rlon</a:t>
            </a:r>
            <a:r>
              <a:rPr lang="en-GB" sz="1400" dirty="0" smtClean="0"/>
              <a:t>) ...  float </a:t>
            </a:r>
            <a:r>
              <a:rPr lang="en-GB" sz="1400" dirty="0" err="1" smtClean="0"/>
              <a:t>lat_vertices</a:t>
            </a:r>
            <a:r>
              <a:rPr lang="en-GB" sz="1400" dirty="0" smtClean="0"/>
              <a:t>(rlat,rlon,4)</a:t>
            </a:r>
          </a:p>
          <a:p>
            <a:r>
              <a:rPr lang="en-GB" sz="1400" dirty="0" smtClean="0"/>
              <a:t>float </a:t>
            </a:r>
            <a:r>
              <a:rPr lang="en-GB" sz="1400" dirty="0" err="1" smtClean="0"/>
              <a:t>tas</a:t>
            </a:r>
            <a:r>
              <a:rPr lang="en-GB" sz="1400" dirty="0" smtClean="0"/>
              <a:t>(</a:t>
            </a:r>
            <a:r>
              <a:rPr lang="en-GB" sz="1400" dirty="0" err="1" smtClean="0"/>
              <a:t>rlat,rlon</a:t>
            </a:r>
            <a:r>
              <a:rPr lang="en-GB" sz="1400" dirty="0" smtClean="0"/>
              <a:t>);</a:t>
            </a:r>
          </a:p>
          <a:p>
            <a:pPr lvl="1"/>
            <a:r>
              <a:rPr lang="en-GB" sz="1400" dirty="0"/>
              <a:t> </a:t>
            </a:r>
            <a:r>
              <a:rPr lang="en-GB" sz="1400" dirty="0" err="1" smtClean="0"/>
              <a:t>tas:grid_mapping</a:t>
            </a:r>
            <a:r>
              <a:rPr lang="en-GB" sz="1400" dirty="0" smtClean="0"/>
              <a:t> = “</a:t>
            </a:r>
            <a:r>
              <a:rPr lang="en-GB" sz="1400" dirty="0" err="1" smtClean="0"/>
              <a:t>rll</a:t>
            </a:r>
            <a:r>
              <a:rPr lang="en-GB" sz="1400" dirty="0" smtClean="0"/>
              <a:t>”;</a:t>
            </a:r>
          </a:p>
          <a:p>
            <a:pPr lvl="1"/>
            <a:r>
              <a:rPr lang="en-GB" sz="1400" dirty="0"/>
              <a:t> </a:t>
            </a:r>
            <a:r>
              <a:rPr lang="en-GB" sz="1400" dirty="0" err="1" smtClean="0"/>
              <a:t>tas</a:t>
            </a:r>
            <a:r>
              <a:rPr lang="en-GB" sz="1400" dirty="0" smtClean="0"/>
              <a:t>: coordinates = “height </a:t>
            </a:r>
            <a:r>
              <a:rPr lang="en-GB" sz="1400" dirty="0" err="1" smtClean="0"/>
              <a:t>lat</a:t>
            </a:r>
            <a:r>
              <a:rPr lang="en-GB" sz="1400" dirty="0" smtClean="0"/>
              <a:t> </a:t>
            </a:r>
            <a:r>
              <a:rPr lang="en-GB" sz="1400" dirty="0" err="1" smtClean="0"/>
              <a:t>lon</a:t>
            </a:r>
            <a:r>
              <a:rPr lang="en-GB" sz="1400" dirty="0" smtClean="0"/>
              <a:t>”;</a:t>
            </a:r>
          </a:p>
        </p:txBody>
      </p:sp>
      <p:sp>
        <p:nvSpPr>
          <p:cNvPr id="2" name="Textfeld 1"/>
          <p:cNvSpPr txBox="1"/>
          <p:nvPr/>
        </p:nvSpPr>
        <p:spPr>
          <a:xfrm>
            <a:off x="6084168" y="1916832"/>
            <a:ext cx="1313180" cy="800219"/>
          </a:xfrm>
          <a:prstGeom prst="rect">
            <a:avLst/>
          </a:prstGeom>
          <a:noFill/>
          <a:ln>
            <a:solidFill>
              <a:srgbClr val="333300"/>
            </a:solidFill>
          </a:ln>
        </p:spPr>
        <p:txBody>
          <a:bodyPr wrap="none" rtlCol="0">
            <a:spAutoFit/>
          </a:bodyPr>
          <a:lstStyle/>
          <a:p>
            <a:r>
              <a:rPr lang="de-DE" dirty="0" smtClean="0">
                <a:solidFill>
                  <a:srgbClr val="0070C0"/>
                </a:solidFill>
              </a:rPr>
              <a:t>CF</a:t>
            </a:r>
            <a:r>
              <a:rPr lang="de-DE" dirty="0" smtClean="0"/>
              <a:t> </a:t>
            </a:r>
            <a:r>
              <a:rPr lang="de-DE" sz="2800" b="1" dirty="0" smtClean="0">
                <a:solidFill>
                  <a:srgbClr val="FF0000"/>
                </a:solidFill>
              </a:rPr>
              <a:t>+</a:t>
            </a:r>
            <a:r>
              <a:rPr lang="de-DE" dirty="0" smtClean="0"/>
              <a:t> </a:t>
            </a:r>
            <a:r>
              <a:rPr lang="de-DE" dirty="0" smtClean="0">
                <a:solidFill>
                  <a:schemeClr val="accent5">
                    <a:lumMod val="50000"/>
                  </a:schemeClr>
                </a:solidFill>
              </a:rPr>
              <a:t>CMIP</a:t>
            </a:r>
            <a:r>
              <a:rPr lang="de-DE" dirty="0" smtClean="0"/>
              <a:t>5</a:t>
            </a:r>
            <a:br>
              <a:rPr lang="de-DE" dirty="0" smtClean="0"/>
            </a:br>
            <a:r>
              <a:rPr lang="de-DE" dirty="0" err="1" smtClean="0"/>
              <a:t>convention</a:t>
            </a:r>
            <a:endParaRPr lang="de-DE" dirty="0" smtClean="0"/>
          </a:p>
        </p:txBody>
      </p:sp>
      <p:cxnSp>
        <p:nvCxnSpPr>
          <p:cNvPr id="5" name="Gerade Verbindung mit Pfeil 4"/>
          <p:cNvCxnSpPr>
            <a:stCxn id="2" idx="2"/>
            <a:endCxn id="12" idx="3"/>
          </p:cNvCxnSpPr>
          <p:nvPr/>
        </p:nvCxnSpPr>
        <p:spPr bwMode="auto">
          <a:xfrm flipH="1">
            <a:off x="5292080" y="2717051"/>
            <a:ext cx="1448678" cy="1078379"/>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Gerade Verbindung mit Pfeil 15"/>
          <p:cNvCxnSpPr/>
          <p:nvPr/>
        </p:nvCxnSpPr>
        <p:spPr bwMode="auto">
          <a:xfrm flipH="1">
            <a:off x="3059832" y="2276872"/>
            <a:ext cx="3168352" cy="288032"/>
          </a:xfrm>
          <a:prstGeom prst="straightConnector1">
            <a:avLst/>
          </a:prstGeom>
          <a:noFill/>
          <a:ln w="12700" cap="flat" cmpd="sng" algn="ctr">
            <a:solidFill>
              <a:srgbClr val="0070C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Gerade Verbindung mit Pfeil 7"/>
          <p:cNvCxnSpPr/>
          <p:nvPr/>
        </p:nvCxnSpPr>
        <p:spPr bwMode="auto">
          <a:xfrm flipH="1">
            <a:off x="827584" y="2276872"/>
            <a:ext cx="5913174" cy="1296144"/>
          </a:xfrm>
          <a:prstGeom prst="straightConnector1">
            <a:avLst/>
          </a:prstGeom>
          <a:noFill/>
          <a:ln w="12700" cap="flat" cmpd="sng" algn="ctr">
            <a:solidFill>
              <a:srgbClr val="00CC99"/>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Gerade Verbindung mit Pfeil 12"/>
          <p:cNvCxnSpPr/>
          <p:nvPr/>
        </p:nvCxnSpPr>
        <p:spPr bwMode="auto">
          <a:xfrm flipH="1">
            <a:off x="1979712" y="2276872"/>
            <a:ext cx="4320480" cy="2736304"/>
          </a:xfrm>
          <a:prstGeom prst="straightConnector1">
            <a:avLst/>
          </a:prstGeom>
          <a:noFill/>
          <a:ln w="12700" cap="flat" cmpd="sng" algn="ctr">
            <a:solidFill>
              <a:srgbClr val="0070C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mit Pfeil 16"/>
          <p:cNvCxnSpPr/>
          <p:nvPr/>
        </p:nvCxnSpPr>
        <p:spPr bwMode="auto">
          <a:xfrm flipH="1">
            <a:off x="611560" y="2291938"/>
            <a:ext cx="6109874" cy="2145174"/>
          </a:xfrm>
          <a:prstGeom prst="straightConnector1">
            <a:avLst/>
          </a:prstGeom>
          <a:noFill/>
          <a:ln w="12700" cap="flat" cmpd="sng" algn="ctr">
            <a:solidFill>
              <a:srgbClr val="00CC99"/>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p:cNvCxnSpPr/>
          <p:nvPr/>
        </p:nvCxnSpPr>
        <p:spPr bwMode="auto">
          <a:xfrm flipH="1">
            <a:off x="2627784" y="2276872"/>
            <a:ext cx="3672408" cy="2520280"/>
          </a:xfrm>
          <a:prstGeom prst="straightConnector1">
            <a:avLst/>
          </a:prstGeom>
          <a:noFill/>
          <a:ln w="12700" cap="flat" cmpd="sng" algn="ctr">
            <a:solidFill>
              <a:srgbClr val="0070C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6973591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07505" y="1268760"/>
            <a:ext cx="3816423" cy="4247317"/>
          </a:xfrm>
          <a:prstGeom prst="rect">
            <a:avLst/>
          </a:prstGeom>
          <a:noFill/>
        </p:spPr>
        <p:txBody>
          <a:bodyPr wrap="square" rtlCol="0">
            <a:spAutoFit/>
          </a:bodyPr>
          <a:lstStyle/>
          <a:p>
            <a:r>
              <a:rPr lang="de-DE" dirty="0" smtClean="0">
                <a:solidFill>
                  <a:srgbClr val="FF0000"/>
                </a:solidFill>
              </a:rPr>
              <a:t>CMOR </a:t>
            </a:r>
            <a:r>
              <a:rPr lang="de-DE" dirty="0">
                <a:solidFill>
                  <a:srgbClr val="FF0000"/>
                </a:solidFill>
              </a:rPr>
              <a:t>bekannte Gitter </a:t>
            </a:r>
            <a:r>
              <a:rPr lang="de-DE" dirty="0" smtClean="0">
                <a:solidFill>
                  <a:srgbClr val="FF0000"/>
                </a:solidFill>
              </a:rPr>
              <a:t/>
            </a:r>
            <a:br>
              <a:rPr lang="de-DE" dirty="0" smtClean="0">
                <a:solidFill>
                  <a:srgbClr val="FF0000"/>
                </a:solidFill>
              </a:rPr>
            </a:br>
            <a:r>
              <a:rPr lang="de-DE" dirty="0" smtClean="0">
                <a:solidFill>
                  <a:srgbClr val="FF0000"/>
                </a:solidFill>
              </a:rPr>
              <a:t>( = CF-Standard </a:t>
            </a:r>
            <a:r>
              <a:rPr lang="de-DE" dirty="0" err="1" smtClean="0">
                <a:solidFill>
                  <a:srgbClr val="FF0000"/>
                </a:solidFill>
              </a:rPr>
              <a:t>grid_mapping</a:t>
            </a:r>
            <a:r>
              <a:rPr lang="de-DE" dirty="0" smtClean="0">
                <a:solidFill>
                  <a:srgbClr val="FF0000"/>
                </a:solidFill>
              </a:rPr>
              <a:t> </a:t>
            </a:r>
            <a:r>
              <a:rPr lang="de-DE" dirty="0" err="1" smtClean="0">
                <a:solidFill>
                  <a:srgbClr val="FF0000"/>
                </a:solidFill>
              </a:rPr>
              <a:t>list</a:t>
            </a:r>
            <a:r>
              <a:rPr lang="de-DE" dirty="0" smtClean="0">
                <a:solidFill>
                  <a:srgbClr val="FF0000"/>
                </a:solidFill>
              </a:rPr>
              <a:t>):</a:t>
            </a:r>
          </a:p>
          <a:p>
            <a:pPr marL="285750" indent="-285750">
              <a:buFont typeface="Arial" panose="020B0604020202020204" pitchFamily="34" charset="0"/>
              <a:buChar char="•"/>
            </a:pPr>
            <a:r>
              <a:rPr lang="en-GB" dirty="0" err="1" smtClean="0"/>
              <a:t>albers_conical_equal_area</a:t>
            </a:r>
            <a:endParaRPr lang="en-GB" dirty="0" smtClean="0"/>
          </a:p>
          <a:p>
            <a:pPr marL="285750" indent="-285750">
              <a:buFont typeface="Arial" panose="020B0604020202020204" pitchFamily="34" charset="0"/>
              <a:buChar char="•"/>
            </a:pPr>
            <a:r>
              <a:rPr lang="en-GB" dirty="0" err="1" smtClean="0"/>
              <a:t>azimuthal_equidistant</a:t>
            </a:r>
            <a:endParaRPr lang="en-GB" dirty="0" smtClean="0"/>
          </a:p>
          <a:p>
            <a:pPr marL="285750" indent="-285750">
              <a:buFont typeface="Arial" panose="020B0604020202020204" pitchFamily="34" charset="0"/>
              <a:buChar char="•"/>
            </a:pPr>
            <a:r>
              <a:rPr lang="en-GB" dirty="0" err="1" smtClean="0"/>
              <a:t>lambert_azimuthal_equal_area</a:t>
            </a:r>
            <a:endParaRPr lang="en-GB" dirty="0" smtClean="0"/>
          </a:p>
          <a:p>
            <a:pPr marL="285750" indent="-285750">
              <a:buFont typeface="Arial" panose="020B0604020202020204" pitchFamily="34" charset="0"/>
              <a:buChar char="•"/>
            </a:pPr>
            <a:r>
              <a:rPr lang="en-GB" dirty="0" err="1" smtClean="0"/>
              <a:t>lambert_conformal_conic</a:t>
            </a:r>
            <a:endParaRPr lang="en-GB" dirty="0" smtClean="0"/>
          </a:p>
          <a:p>
            <a:pPr marL="285750" indent="-285750">
              <a:buFont typeface="Arial" panose="020B0604020202020204" pitchFamily="34" charset="0"/>
              <a:buChar char="•"/>
            </a:pPr>
            <a:r>
              <a:rPr lang="en-GB" dirty="0" err="1" smtClean="0"/>
              <a:t>lambert_cylindrical_equal_area</a:t>
            </a:r>
            <a:endParaRPr lang="en-GB" dirty="0" smtClean="0"/>
          </a:p>
          <a:p>
            <a:pPr marL="285750" indent="-285750">
              <a:buFont typeface="Arial" panose="020B0604020202020204" pitchFamily="34" charset="0"/>
              <a:buChar char="•"/>
            </a:pPr>
            <a:r>
              <a:rPr lang="en-GB" dirty="0" err="1" smtClean="0"/>
              <a:t>latitude_longitude</a:t>
            </a:r>
            <a:endParaRPr lang="en-GB" dirty="0" smtClean="0"/>
          </a:p>
          <a:p>
            <a:pPr marL="285750" indent="-285750">
              <a:buFont typeface="Arial" panose="020B0604020202020204" pitchFamily="34" charset="0"/>
              <a:buChar char="•"/>
            </a:pPr>
            <a:r>
              <a:rPr lang="en-GB" dirty="0" err="1" smtClean="0"/>
              <a:t>mercator</a:t>
            </a:r>
            <a:endParaRPr lang="en-GB" dirty="0" smtClean="0"/>
          </a:p>
          <a:p>
            <a:pPr marL="285750" indent="-285750">
              <a:buFont typeface="Arial" panose="020B0604020202020204" pitchFamily="34" charset="0"/>
              <a:buChar char="•"/>
            </a:pPr>
            <a:r>
              <a:rPr lang="en-GB" dirty="0" smtClean="0"/>
              <a:t>orthographic</a:t>
            </a:r>
          </a:p>
          <a:p>
            <a:pPr marL="285750" indent="-285750">
              <a:buFont typeface="Arial" panose="020B0604020202020204" pitchFamily="34" charset="0"/>
              <a:buChar char="•"/>
            </a:pPr>
            <a:r>
              <a:rPr lang="en-GB" dirty="0" err="1" smtClean="0"/>
              <a:t>polar_stereographic</a:t>
            </a:r>
            <a:endParaRPr lang="en-GB" dirty="0" smtClean="0"/>
          </a:p>
          <a:p>
            <a:pPr marL="285750" indent="-285750">
              <a:buFont typeface="Arial" panose="020B0604020202020204" pitchFamily="34" charset="0"/>
              <a:buChar char="•"/>
            </a:pPr>
            <a:r>
              <a:rPr lang="en-GB" dirty="0" err="1" smtClean="0"/>
              <a:t>rotated_latitude_longitude</a:t>
            </a:r>
            <a:endParaRPr lang="en-GB" dirty="0" smtClean="0"/>
          </a:p>
          <a:p>
            <a:pPr marL="285750" indent="-285750">
              <a:buFont typeface="Arial" panose="020B0604020202020204" pitchFamily="34" charset="0"/>
              <a:buChar char="•"/>
            </a:pPr>
            <a:r>
              <a:rPr lang="en-GB" dirty="0" smtClean="0"/>
              <a:t>stereographic</a:t>
            </a:r>
          </a:p>
          <a:p>
            <a:pPr marL="285750" indent="-285750">
              <a:buFont typeface="Arial" panose="020B0604020202020204" pitchFamily="34" charset="0"/>
              <a:buChar char="•"/>
            </a:pPr>
            <a:r>
              <a:rPr lang="en-GB" dirty="0" err="1" smtClean="0"/>
              <a:t>transverse_mercator</a:t>
            </a:r>
            <a:endParaRPr lang="en-GB" dirty="0" smtClean="0"/>
          </a:p>
          <a:p>
            <a:pPr marL="285750" indent="-285750">
              <a:buFont typeface="Arial" panose="020B0604020202020204" pitchFamily="34" charset="0"/>
              <a:buChar char="•"/>
            </a:pPr>
            <a:r>
              <a:rPr lang="en-GB" dirty="0" err="1" smtClean="0"/>
              <a:t>vertical_perspective</a:t>
            </a:r>
            <a:endParaRPr lang="de-DE" dirty="0" smtClean="0">
              <a:solidFill>
                <a:srgbClr val="FF0000"/>
              </a:solidFill>
            </a:endParaRPr>
          </a:p>
        </p:txBody>
      </p:sp>
      <p:sp>
        <p:nvSpPr>
          <p:cNvPr id="7" name="Text Box 4"/>
          <p:cNvSpPr txBox="1">
            <a:spLocks noChangeArrowheads="1"/>
          </p:cNvSpPr>
          <p:nvPr/>
        </p:nvSpPr>
        <p:spPr bwMode="auto">
          <a:xfrm>
            <a:off x="899592" y="476672"/>
            <a:ext cx="77770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marL="457200" indent="-457200" algn="r" eaLnBrk="0" fontAlgn="base" hangingPunct="0">
              <a:spcBef>
                <a:spcPct val="50000"/>
              </a:spcBef>
              <a:spcAft>
                <a:spcPct val="0"/>
              </a:spcAft>
              <a:buFont typeface="+mj-lt"/>
              <a:buAutoNum type="alphaUcPeriod"/>
            </a:pPr>
            <a:r>
              <a:rPr lang="de-DE" altLang="de-DE" sz="2400" b="1" dirty="0">
                <a:solidFill>
                  <a:srgbClr val="0070C0"/>
                </a:solidFill>
              </a:rPr>
              <a:t>Konforme Formatierung: </a:t>
            </a:r>
            <a:r>
              <a:rPr lang="de-DE" altLang="de-DE" sz="2400" b="1" dirty="0" smtClean="0">
                <a:solidFill>
                  <a:srgbClr val="0070C0"/>
                </a:solidFill>
              </a:rPr>
              <a:t>Gitter</a:t>
            </a:r>
          </a:p>
        </p:txBody>
      </p:sp>
    </p:spTree>
    <p:extLst>
      <p:ext uri="{BB962C8B-B14F-4D97-AF65-F5344CB8AC3E}">
        <p14:creationId xmlns:p14="http://schemas.microsoft.com/office/powerpoint/2010/main" val="4297745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575369" y="1329730"/>
            <a:ext cx="8245103" cy="2031325"/>
          </a:xfrm>
          <a:prstGeom prst="rect">
            <a:avLst/>
          </a:prstGeom>
          <a:noFill/>
        </p:spPr>
        <p:txBody>
          <a:bodyPr wrap="square" rtlCol="0">
            <a:spAutoFit/>
          </a:bodyPr>
          <a:lstStyle/>
          <a:p>
            <a:pPr marL="285750" indent="-285750">
              <a:buFont typeface="Arial" panose="020B0604020202020204" pitchFamily="34" charset="0"/>
              <a:buChar char="•"/>
            </a:pPr>
            <a:r>
              <a:rPr lang="de-DE" sz="1400" dirty="0" smtClean="0">
                <a:solidFill>
                  <a:srgbClr val="FF0000"/>
                </a:solidFill>
              </a:rPr>
              <a:t>MPI-ESM-LR (T63,L47)</a:t>
            </a:r>
          </a:p>
          <a:p>
            <a:pPr marL="742950" lvl="1" indent="-285750">
              <a:buFont typeface="Arial" panose="020B0604020202020204" pitchFamily="34" charset="0"/>
              <a:buChar char="•"/>
            </a:pPr>
            <a:r>
              <a:rPr lang="de-DE" sz="1400" dirty="0">
                <a:solidFill>
                  <a:srgbClr val="FF0000"/>
                </a:solidFill>
              </a:rPr>
              <a:t>1 Variable,     5 Jahre, 1 L, tgl. Daten: Real/User/</a:t>
            </a:r>
            <a:r>
              <a:rPr lang="de-DE" sz="1400" dirty="0" err="1">
                <a:solidFill>
                  <a:srgbClr val="FF0000"/>
                </a:solidFill>
              </a:rPr>
              <a:t>Sys</a:t>
            </a:r>
            <a:r>
              <a:rPr lang="de-DE" sz="1400" dirty="0">
                <a:solidFill>
                  <a:srgbClr val="FF0000"/>
                </a:solidFill>
              </a:rPr>
              <a:t>   = 8.1/7.3/0.7 </a:t>
            </a:r>
            <a:r>
              <a:rPr lang="de-DE" sz="1400" dirty="0" smtClean="0">
                <a:solidFill>
                  <a:srgbClr val="FF0000"/>
                </a:solidFill>
              </a:rPr>
              <a:t>sec</a:t>
            </a:r>
          </a:p>
          <a:p>
            <a:pPr marL="742950" lvl="1" indent="-285750">
              <a:buFont typeface="Arial" panose="020B0604020202020204" pitchFamily="34" charset="0"/>
              <a:buChar char="•"/>
            </a:pPr>
            <a:r>
              <a:rPr lang="de-DE" sz="1400" dirty="0" smtClean="0">
                <a:solidFill>
                  <a:srgbClr val="FF0000"/>
                </a:solidFill>
              </a:rPr>
              <a:t>3 Variablen, 10 Jahre, </a:t>
            </a:r>
            <a:r>
              <a:rPr lang="de-DE" sz="1400" dirty="0">
                <a:solidFill>
                  <a:srgbClr val="FF0000"/>
                </a:solidFill>
              </a:rPr>
              <a:t>1 L, </a:t>
            </a:r>
            <a:r>
              <a:rPr lang="de-DE" sz="1400" dirty="0" smtClean="0">
                <a:solidFill>
                  <a:srgbClr val="FF0000"/>
                </a:solidFill>
              </a:rPr>
              <a:t>monatliche Daten</a:t>
            </a:r>
            <a:r>
              <a:rPr lang="de-DE" sz="1400" dirty="0">
                <a:solidFill>
                  <a:srgbClr val="FF0000"/>
                </a:solidFill>
              </a:rPr>
              <a:t>: Real/User/</a:t>
            </a:r>
            <a:r>
              <a:rPr lang="de-DE" sz="1400" dirty="0" err="1">
                <a:solidFill>
                  <a:srgbClr val="FF0000"/>
                </a:solidFill>
              </a:rPr>
              <a:t>Sys</a:t>
            </a:r>
            <a:r>
              <a:rPr lang="de-DE" sz="1400" dirty="0">
                <a:solidFill>
                  <a:srgbClr val="FF0000"/>
                </a:solidFill>
              </a:rPr>
              <a:t>   = </a:t>
            </a:r>
            <a:r>
              <a:rPr lang="de-DE" sz="1400" dirty="0" smtClean="0">
                <a:solidFill>
                  <a:srgbClr val="FF0000"/>
                </a:solidFill>
              </a:rPr>
              <a:t>5.2/1.9/0.9 sec (</a:t>
            </a:r>
            <a:r>
              <a:rPr lang="de-DE" sz="1400" dirty="0" err="1" smtClean="0">
                <a:solidFill>
                  <a:srgbClr val="FF0000"/>
                </a:solidFill>
              </a:rPr>
              <a:t>NetCDF</a:t>
            </a:r>
            <a:r>
              <a:rPr lang="de-DE" sz="1400" dirty="0" smtClean="0">
                <a:solidFill>
                  <a:srgbClr val="FF0000"/>
                </a:solidFill>
              </a:rPr>
              <a:t>)</a:t>
            </a:r>
            <a:endParaRPr lang="de-DE" sz="1400" dirty="0">
              <a:solidFill>
                <a:srgbClr val="FF0000"/>
              </a:solidFill>
            </a:endParaRPr>
          </a:p>
          <a:p>
            <a:pPr marL="742950" lvl="1" indent="-285750">
              <a:buFont typeface="Arial" panose="020B0604020202020204" pitchFamily="34" charset="0"/>
              <a:buChar char="•"/>
            </a:pPr>
            <a:r>
              <a:rPr lang="de-DE" sz="1400" dirty="0">
                <a:solidFill>
                  <a:srgbClr val="FF0000"/>
                </a:solidFill>
              </a:rPr>
              <a:t>3 Variablen, 10 Jahre</a:t>
            </a:r>
            <a:r>
              <a:rPr lang="de-DE" sz="1400" dirty="0" smtClean="0">
                <a:solidFill>
                  <a:srgbClr val="FF0000"/>
                </a:solidFill>
              </a:rPr>
              <a:t>,</a:t>
            </a:r>
            <a:r>
              <a:rPr lang="de-DE" sz="1400" dirty="0">
                <a:solidFill>
                  <a:srgbClr val="FF0000"/>
                </a:solidFill>
              </a:rPr>
              <a:t> 1 L,</a:t>
            </a:r>
            <a:r>
              <a:rPr lang="de-DE" sz="1400" dirty="0" smtClean="0">
                <a:solidFill>
                  <a:srgbClr val="FF0000"/>
                </a:solidFill>
              </a:rPr>
              <a:t> </a:t>
            </a:r>
            <a:r>
              <a:rPr lang="de-DE" sz="1400" dirty="0">
                <a:solidFill>
                  <a:srgbClr val="FF0000"/>
                </a:solidFill>
              </a:rPr>
              <a:t>monatliche Daten: Real/User/</a:t>
            </a:r>
            <a:r>
              <a:rPr lang="de-DE" sz="1400" dirty="0" err="1">
                <a:solidFill>
                  <a:srgbClr val="FF0000"/>
                </a:solidFill>
              </a:rPr>
              <a:t>Sys</a:t>
            </a:r>
            <a:r>
              <a:rPr lang="de-DE" sz="1400" dirty="0">
                <a:solidFill>
                  <a:srgbClr val="FF0000"/>
                </a:solidFill>
              </a:rPr>
              <a:t>   = </a:t>
            </a:r>
            <a:r>
              <a:rPr lang="de-DE" sz="1400" dirty="0" smtClean="0">
                <a:solidFill>
                  <a:srgbClr val="FF0000"/>
                </a:solidFill>
              </a:rPr>
              <a:t>5.8/2.4/2.0 sec (GRIB)</a:t>
            </a:r>
          </a:p>
          <a:p>
            <a:pPr marL="742950" lvl="1" indent="-285750">
              <a:buFont typeface="Arial" panose="020B0604020202020204" pitchFamily="34" charset="0"/>
              <a:buChar char="•"/>
            </a:pPr>
            <a:r>
              <a:rPr lang="de-DE" sz="1400" dirty="0">
                <a:solidFill>
                  <a:srgbClr val="FF0000"/>
                </a:solidFill>
              </a:rPr>
              <a:t>3 Variablen, 10 Jahre, 1 L, </a:t>
            </a:r>
            <a:r>
              <a:rPr lang="de-DE" sz="1400" dirty="0" smtClean="0">
                <a:solidFill>
                  <a:srgbClr val="FF0000"/>
                </a:solidFill>
              </a:rPr>
              <a:t>monatliche </a:t>
            </a:r>
            <a:r>
              <a:rPr lang="de-DE" sz="1400" dirty="0">
                <a:solidFill>
                  <a:srgbClr val="FF0000"/>
                </a:solidFill>
              </a:rPr>
              <a:t>Daten: Real/User/</a:t>
            </a:r>
            <a:r>
              <a:rPr lang="de-DE" sz="1400" dirty="0" err="1">
                <a:solidFill>
                  <a:srgbClr val="FF0000"/>
                </a:solidFill>
              </a:rPr>
              <a:t>Sys</a:t>
            </a:r>
            <a:r>
              <a:rPr lang="de-DE" sz="1400" dirty="0">
                <a:solidFill>
                  <a:srgbClr val="FF0000"/>
                </a:solidFill>
              </a:rPr>
              <a:t>   = </a:t>
            </a:r>
            <a:r>
              <a:rPr lang="de-DE" sz="1400" dirty="0" smtClean="0">
                <a:solidFill>
                  <a:srgbClr val="FF0000"/>
                </a:solidFill>
              </a:rPr>
              <a:t>3.7/2.1/1.3 </a:t>
            </a:r>
            <a:r>
              <a:rPr lang="de-DE" sz="1400" dirty="0">
                <a:solidFill>
                  <a:srgbClr val="FF0000"/>
                </a:solidFill>
              </a:rPr>
              <a:t>sec </a:t>
            </a:r>
            <a:r>
              <a:rPr lang="de-DE" sz="1400" dirty="0" smtClean="0">
                <a:solidFill>
                  <a:srgbClr val="FF0000"/>
                </a:solidFill>
              </a:rPr>
              <a:t>(GRIB; Datei wie oben)</a:t>
            </a:r>
            <a:endParaRPr lang="de-DE" sz="1400" dirty="0">
              <a:solidFill>
                <a:srgbClr val="FF0000"/>
              </a:solidFill>
            </a:endParaRPr>
          </a:p>
          <a:p>
            <a:pPr marL="742950" lvl="1" indent="-285750">
              <a:buFont typeface="Arial" panose="020B0604020202020204" pitchFamily="34" charset="0"/>
              <a:buChar char="•"/>
            </a:pPr>
            <a:r>
              <a:rPr lang="de-DE" sz="1400" b="1" dirty="0" smtClean="0">
                <a:solidFill>
                  <a:srgbClr val="FF0000"/>
                </a:solidFill>
              </a:rPr>
              <a:t>1 </a:t>
            </a:r>
            <a:r>
              <a:rPr lang="de-DE" sz="1400" b="1" dirty="0">
                <a:solidFill>
                  <a:srgbClr val="FF0000"/>
                </a:solidFill>
              </a:rPr>
              <a:t>Variable,   </a:t>
            </a:r>
            <a:r>
              <a:rPr lang="de-DE" sz="1400" b="1" dirty="0" smtClean="0">
                <a:solidFill>
                  <a:srgbClr val="FF0000"/>
                </a:solidFill>
              </a:rPr>
              <a:t>20 </a:t>
            </a:r>
            <a:r>
              <a:rPr lang="de-DE" sz="1400" b="1" dirty="0">
                <a:solidFill>
                  <a:srgbClr val="FF0000"/>
                </a:solidFill>
              </a:rPr>
              <a:t>Jahre, </a:t>
            </a:r>
            <a:r>
              <a:rPr lang="de-DE" sz="1400" b="1" dirty="0" smtClean="0">
                <a:solidFill>
                  <a:srgbClr val="FF0000"/>
                </a:solidFill>
              </a:rPr>
              <a:t>1 </a:t>
            </a:r>
            <a:r>
              <a:rPr lang="de-DE" sz="1400" b="1" dirty="0">
                <a:solidFill>
                  <a:srgbClr val="FF0000"/>
                </a:solidFill>
              </a:rPr>
              <a:t>L, </a:t>
            </a:r>
            <a:r>
              <a:rPr lang="de-DE" sz="1400" b="1" dirty="0" smtClean="0">
                <a:solidFill>
                  <a:srgbClr val="FF0000"/>
                </a:solidFill>
              </a:rPr>
              <a:t>tgl. Daten</a:t>
            </a:r>
            <a:r>
              <a:rPr lang="de-DE" sz="1400" b="1" dirty="0">
                <a:solidFill>
                  <a:srgbClr val="FF0000"/>
                </a:solidFill>
              </a:rPr>
              <a:t>: </a:t>
            </a:r>
            <a:endParaRPr lang="de-DE" sz="1400" b="1" dirty="0" smtClean="0">
              <a:solidFill>
                <a:srgbClr val="FF0000"/>
              </a:solidFill>
            </a:endParaRPr>
          </a:p>
          <a:p>
            <a:pPr marL="1200150" lvl="2" indent="-285750">
              <a:buFont typeface="Arial" panose="020B0604020202020204" pitchFamily="34" charset="0"/>
              <a:buChar char="•"/>
            </a:pPr>
            <a:r>
              <a:rPr lang="de-DE" sz="1400" b="1" dirty="0" smtClean="0">
                <a:solidFill>
                  <a:srgbClr val="FF0000"/>
                </a:solidFill>
              </a:rPr>
              <a:t>Real/User/</a:t>
            </a:r>
            <a:r>
              <a:rPr lang="de-DE" sz="1400" b="1" dirty="0" err="1" smtClean="0">
                <a:solidFill>
                  <a:srgbClr val="FF0000"/>
                </a:solidFill>
              </a:rPr>
              <a:t>Sys</a:t>
            </a:r>
            <a:r>
              <a:rPr lang="de-DE" sz="1400" b="1" dirty="0" smtClean="0">
                <a:solidFill>
                  <a:srgbClr val="FF0000"/>
                </a:solidFill>
              </a:rPr>
              <a:t>   </a:t>
            </a:r>
            <a:r>
              <a:rPr lang="de-DE" sz="1400" b="1" dirty="0">
                <a:solidFill>
                  <a:srgbClr val="FF0000"/>
                </a:solidFill>
              </a:rPr>
              <a:t>= </a:t>
            </a:r>
            <a:r>
              <a:rPr lang="de-DE" sz="1400" b="1" dirty="0" smtClean="0">
                <a:solidFill>
                  <a:srgbClr val="FF0000"/>
                </a:solidFill>
              </a:rPr>
              <a:t>26.6/24.6/1.9 </a:t>
            </a:r>
            <a:r>
              <a:rPr lang="de-DE" sz="1400" b="1" dirty="0">
                <a:solidFill>
                  <a:srgbClr val="FF0000"/>
                </a:solidFill>
              </a:rPr>
              <a:t>sec (GRIB, </a:t>
            </a:r>
            <a:r>
              <a:rPr lang="de-DE" sz="1400" b="1" dirty="0" smtClean="0">
                <a:solidFill>
                  <a:srgbClr val="FF0000"/>
                </a:solidFill>
              </a:rPr>
              <a:t>538 </a:t>
            </a:r>
            <a:r>
              <a:rPr lang="de-DE" sz="1400" b="1" dirty="0">
                <a:solidFill>
                  <a:srgbClr val="FF0000"/>
                </a:solidFill>
              </a:rPr>
              <a:t>MB</a:t>
            </a:r>
            <a:r>
              <a:rPr lang="de-DE" sz="1400" b="1" dirty="0" smtClean="0">
                <a:solidFill>
                  <a:srgbClr val="FF0000"/>
                </a:solidFill>
              </a:rPr>
              <a:t>) das gesamte Programm</a:t>
            </a:r>
          </a:p>
          <a:p>
            <a:pPr marL="1200150" lvl="2" indent="-285750">
              <a:buFont typeface="Arial" panose="020B0604020202020204" pitchFamily="34" charset="0"/>
              <a:buChar char="•"/>
            </a:pPr>
            <a:r>
              <a:rPr lang="de-DE" sz="1400" b="1" dirty="0" smtClean="0">
                <a:solidFill>
                  <a:srgbClr val="FF0000"/>
                </a:solidFill>
              </a:rPr>
              <a:t>16 sec nur für CMOR-Calls</a:t>
            </a:r>
          </a:p>
          <a:p>
            <a:pPr marL="285750" indent="-285750">
              <a:buFont typeface="Arial" panose="020B0604020202020204" pitchFamily="34" charset="0"/>
              <a:buChar char="•"/>
            </a:pPr>
            <a:r>
              <a:rPr lang="de-DE" sz="1400" dirty="0" err="1" smtClean="0">
                <a:solidFill>
                  <a:srgbClr val="FF0000"/>
                </a:solidFill>
              </a:rPr>
              <a:t>Cdo</a:t>
            </a:r>
            <a:r>
              <a:rPr lang="de-DE" sz="1400" dirty="0" smtClean="0">
                <a:solidFill>
                  <a:srgbClr val="FF0000"/>
                </a:solidFill>
              </a:rPr>
              <a:t> </a:t>
            </a:r>
            <a:r>
              <a:rPr lang="de-DE" sz="1400" dirty="0" err="1" smtClean="0">
                <a:solidFill>
                  <a:srgbClr val="FF0000"/>
                </a:solidFill>
              </a:rPr>
              <a:t>cmor</a:t>
            </a:r>
            <a:r>
              <a:rPr lang="de-DE" sz="1400" dirty="0" smtClean="0">
                <a:solidFill>
                  <a:srgbClr val="FF0000"/>
                </a:solidFill>
              </a:rPr>
              <a:t>,‘</a:t>
            </a:r>
            <a:r>
              <a:rPr lang="de-DE" sz="1400" dirty="0" err="1" smtClean="0">
                <a:solidFill>
                  <a:srgbClr val="FF0000"/>
                </a:solidFill>
              </a:rPr>
              <a:t>table</a:t>
            </a:r>
            <a:r>
              <a:rPr lang="de-DE" sz="1400" dirty="0" smtClean="0">
                <a:solidFill>
                  <a:srgbClr val="FF0000"/>
                </a:solidFill>
              </a:rPr>
              <a:t>‘  wird vermutlich nicht so oft benutzt</a:t>
            </a:r>
          </a:p>
        </p:txBody>
      </p:sp>
      <p:sp>
        <p:nvSpPr>
          <p:cNvPr id="7" name="Text Box 4"/>
          <p:cNvSpPr txBox="1">
            <a:spLocks noChangeArrowheads="1"/>
          </p:cNvSpPr>
          <p:nvPr/>
        </p:nvSpPr>
        <p:spPr bwMode="auto">
          <a:xfrm>
            <a:off x="1251058" y="678758"/>
            <a:ext cx="7533410" cy="272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marL="457200" indent="-457200" algn="r" eaLnBrk="0" fontAlgn="base" hangingPunct="0">
              <a:lnSpc>
                <a:spcPts val="1200"/>
              </a:lnSpc>
              <a:spcBef>
                <a:spcPct val="50000"/>
              </a:spcBef>
              <a:spcAft>
                <a:spcPct val="0"/>
              </a:spcAft>
              <a:buFont typeface="+mj-lt"/>
              <a:buAutoNum type="alphaUcPeriod"/>
            </a:pPr>
            <a:r>
              <a:rPr lang="de-DE" altLang="de-DE" sz="2000" b="1" dirty="0">
                <a:solidFill>
                  <a:srgbClr val="0070C0"/>
                </a:solidFill>
              </a:rPr>
              <a:t>Konforme </a:t>
            </a:r>
            <a:r>
              <a:rPr lang="de-DE" altLang="de-DE" sz="2000" b="1" dirty="0" smtClean="0">
                <a:solidFill>
                  <a:srgbClr val="0070C0"/>
                </a:solidFill>
              </a:rPr>
              <a:t>Formatierung: Performanz</a:t>
            </a:r>
          </a:p>
        </p:txBody>
      </p:sp>
    </p:spTree>
    <p:extLst>
      <p:ext uri="{BB962C8B-B14F-4D97-AF65-F5344CB8AC3E}">
        <p14:creationId xmlns:p14="http://schemas.microsoft.com/office/powerpoint/2010/main" val="27413763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349100" y="656692"/>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Konforme </a:t>
            </a:r>
            <a:r>
              <a:rPr lang="de-DE" altLang="de-DE" sz="2800" b="1" dirty="0">
                <a:solidFill>
                  <a:srgbClr val="0070C0"/>
                </a:solidFill>
              </a:rPr>
              <a:t>CDOs</a:t>
            </a:r>
            <a:endParaRPr lang="de-DE" altLang="de-DE" sz="2800" b="1" dirty="0" smtClean="0">
              <a:solidFill>
                <a:srgbClr val="0070C0"/>
              </a:solidFill>
            </a:endParaRPr>
          </a:p>
        </p:txBody>
      </p:sp>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539551" y="1340768"/>
            <a:ext cx="8317111" cy="3754874"/>
          </a:xfrm>
          <a:prstGeom prst="rect">
            <a:avLst/>
          </a:prstGeom>
          <a:noFill/>
        </p:spPr>
        <p:txBody>
          <a:bodyPr wrap="square" rtlCol="0">
            <a:spAutoFit/>
          </a:bodyPr>
          <a:lstStyle/>
          <a:p>
            <a:r>
              <a:rPr lang="de-DE" sz="2000" b="1" dirty="0" smtClean="0"/>
              <a:t>B. die </a:t>
            </a:r>
            <a:r>
              <a:rPr lang="de-DE" sz="2000" b="1" dirty="0" err="1" smtClean="0"/>
              <a:t>cdos</a:t>
            </a:r>
            <a:r>
              <a:rPr lang="de-DE" sz="2000" b="1" dirty="0" smtClean="0"/>
              <a:t> sollen so weit wie möglich CMIP konforme Dateien </a:t>
            </a:r>
            <a:r>
              <a:rPr lang="de-DE" sz="2000" b="1" dirty="0"/>
              <a:t>liefern </a:t>
            </a:r>
            <a:endParaRPr lang="de-DE" sz="2000" b="1" dirty="0" smtClean="0"/>
          </a:p>
          <a:p>
            <a:endParaRPr lang="de-DE" sz="2000" b="1" dirty="0" smtClean="0"/>
          </a:p>
          <a:p>
            <a:r>
              <a:rPr lang="de-DE" dirty="0" smtClean="0"/>
              <a:t>Vergleiche </a:t>
            </a:r>
            <a:r>
              <a:rPr lang="de-DE" dirty="0" err="1" smtClean="0"/>
              <a:t>header</a:t>
            </a:r>
            <a:r>
              <a:rPr lang="de-DE" dirty="0" smtClean="0"/>
              <a:t> von allen CMIP5 Dateien in /</a:t>
            </a:r>
            <a:r>
              <a:rPr lang="de-DE" dirty="0" err="1" smtClean="0"/>
              <a:t>work</a:t>
            </a:r>
            <a:r>
              <a:rPr lang="de-DE" dirty="0" smtClean="0"/>
              <a:t>/ik0555/.../esmrcp85/ mit den </a:t>
            </a:r>
            <a:r>
              <a:rPr lang="de-DE" dirty="0" err="1" smtClean="0"/>
              <a:t>headern</a:t>
            </a:r>
            <a:r>
              <a:rPr lang="de-DE" dirty="0" smtClean="0"/>
              <a:t> derselben Datei, wenn sie von einem CDO-Operator verarbeitet wurden:</a:t>
            </a:r>
            <a:endParaRPr lang="de-DE" dirty="0"/>
          </a:p>
          <a:p>
            <a:pPr lvl="1"/>
            <a:endParaRPr lang="de-DE" dirty="0" smtClean="0"/>
          </a:p>
          <a:p>
            <a:r>
              <a:rPr lang="de-DE" dirty="0" err="1" smtClean="0"/>
              <a:t>experiment_id</a:t>
            </a:r>
            <a:r>
              <a:rPr lang="de-DE" dirty="0" smtClean="0"/>
              <a:t>=‚esmrcp85‘ oder ‚</a:t>
            </a:r>
            <a:r>
              <a:rPr lang="de-DE" dirty="0" err="1" smtClean="0"/>
              <a:t>historical</a:t>
            </a:r>
            <a:r>
              <a:rPr lang="de-DE" dirty="0" smtClean="0"/>
              <a:t>‘(Experiment mit vermutlich den meisten Variablen)</a:t>
            </a:r>
            <a:br>
              <a:rPr lang="de-DE" dirty="0" smtClean="0"/>
            </a:br>
            <a:endParaRPr lang="de-DE" i="1" dirty="0" smtClean="0"/>
          </a:p>
          <a:p>
            <a:r>
              <a:rPr lang="de-DE" dirty="0" smtClean="0"/>
              <a:t>Die </a:t>
            </a:r>
            <a:r>
              <a:rPr lang="de-DE" dirty="0" smtClean="0">
                <a:solidFill>
                  <a:srgbClr val="008000"/>
                </a:solidFill>
              </a:rPr>
              <a:t>Vergleiche sind inkrementell</a:t>
            </a:r>
            <a:r>
              <a:rPr lang="de-DE" dirty="0" smtClean="0"/>
              <a:t>, d.h. was schon mit ‚</a:t>
            </a:r>
            <a:r>
              <a:rPr lang="de-DE" dirty="0" err="1" smtClean="0"/>
              <a:t>cdo</a:t>
            </a:r>
            <a:r>
              <a:rPr lang="de-DE" dirty="0" smtClean="0"/>
              <a:t> </a:t>
            </a:r>
            <a:r>
              <a:rPr lang="de-DE" dirty="0" err="1" smtClean="0"/>
              <a:t>copy</a:t>
            </a:r>
            <a:r>
              <a:rPr lang="de-DE" dirty="0" smtClean="0"/>
              <a:t>‘ notiert wurde, wird beim Vergleich für einen nächsten CDO-Operator nicht mehr erwähnt</a:t>
            </a:r>
            <a:r>
              <a:rPr lang="de-DE" dirty="0"/>
              <a:t>; was schon </a:t>
            </a:r>
            <a:r>
              <a:rPr lang="de-DE" dirty="0" smtClean="0"/>
              <a:t>für eine Modellkomponente (</a:t>
            </a:r>
            <a:r>
              <a:rPr lang="de-DE" dirty="0" err="1" smtClean="0"/>
              <a:t>realm</a:t>
            </a:r>
            <a:r>
              <a:rPr lang="de-DE" dirty="0" smtClean="0"/>
              <a:t>/</a:t>
            </a:r>
            <a:r>
              <a:rPr lang="de-DE" dirty="0" err="1" smtClean="0"/>
              <a:t>grid</a:t>
            </a:r>
            <a:r>
              <a:rPr lang="de-DE" dirty="0" smtClean="0"/>
              <a:t>) notiert </a:t>
            </a:r>
            <a:r>
              <a:rPr lang="de-DE" dirty="0"/>
              <a:t>wurde, wird beim </a:t>
            </a:r>
            <a:r>
              <a:rPr lang="de-DE" dirty="0" smtClean="0"/>
              <a:t>Vergleich für eine andere Komponente nicht mehr erwähnt. </a:t>
            </a:r>
            <a:r>
              <a:rPr lang="de-DE" dirty="0"/>
              <a:t/>
            </a:r>
            <a:br>
              <a:rPr lang="de-DE" dirty="0"/>
            </a:br>
            <a:endParaRPr lang="en-GB" b="1" i="1" dirty="0"/>
          </a:p>
        </p:txBody>
      </p:sp>
    </p:spTree>
    <p:extLst>
      <p:ext uri="{BB962C8B-B14F-4D97-AF65-F5344CB8AC3E}">
        <p14:creationId xmlns:p14="http://schemas.microsoft.com/office/powerpoint/2010/main" val="27706627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539551" y="1175841"/>
            <a:ext cx="8317111" cy="3416320"/>
          </a:xfrm>
          <a:prstGeom prst="rect">
            <a:avLst/>
          </a:prstGeom>
          <a:noFill/>
        </p:spPr>
        <p:txBody>
          <a:bodyPr wrap="square" rtlCol="0">
            <a:spAutoFit/>
          </a:bodyPr>
          <a:lstStyle/>
          <a:p>
            <a:r>
              <a:rPr lang="de-DE" b="1" dirty="0" smtClean="0">
                <a:solidFill>
                  <a:srgbClr val="FF9900"/>
                </a:solidFill>
              </a:rPr>
              <a:t>All</a:t>
            </a:r>
            <a:r>
              <a:rPr lang="de-DE" b="1" dirty="0" smtClean="0"/>
              <a:t> </a:t>
            </a:r>
            <a:r>
              <a:rPr lang="de-DE" b="1" dirty="0" err="1" smtClean="0"/>
              <a:t>realms</a:t>
            </a:r>
            <a:r>
              <a:rPr lang="de-DE" b="1" dirty="0" smtClean="0"/>
              <a:t> / </a:t>
            </a:r>
            <a:r>
              <a:rPr lang="de-DE" b="1" dirty="0" err="1" smtClean="0"/>
              <a:t>grids</a:t>
            </a:r>
            <a:r>
              <a:rPr lang="de-DE" b="1" dirty="0" smtClean="0"/>
              <a:t>:</a:t>
            </a:r>
          </a:p>
          <a:p>
            <a:pPr marL="342900" indent="-342900">
              <a:buFont typeface="+mj-lt"/>
              <a:buAutoNum type="arabicPeriod"/>
            </a:pPr>
            <a:r>
              <a:rPr lang="de-DE" dirty="0" err="1" smtClean="0"/>
              <a:t>bnds</a:t>
            </a:r>
            <a:r>
              <a:rPr lang="de-DE" dirty="0" smtClean="0"/>
              <a:t> =&gt; nb2</a:t>
            </a:r>
            <a:r>
              <a:rPr lang="de-DE" dirty="0" smtClean="0">
                <a:solidFill>
                  <a:srgbClr val="008000"/>
                </a:solidFill>
              </a:rPr>
              <a:t> </a:t>
            </a:r>
            <a:r>
              <a:rPr lang="de-DE" b="1" dirty="0" smtClean="0">
                <a:solidFill>
                  <a:srgbClr val="008000"/>
                </a:solidFill>
              </a:rPr>
              <a:t>ok! </a:t>
            </a:r>
            <a:r>
              <a:rPr lang="de-DE" dirty="0" smtClean="0"/>
              <a:t>					                   </a:t>
            </a:r>
          </a:p>
          <a:p>
            <a:pPr marL="342900" indent="-342900">
              <a:buFont typeface="+mj-lt"/>
              <a:buAutoNum type="arabicPeriod" startAt="5"/>
            </a:pPr>
            <a:r>
              <a:rPr lang="de-DE" dirty="0" err="1"/>
              <a:t>time:axis</a:t>
            </a:r>
            <a:r>
              <a:rPr lang="de-DE" dirty="0"/>
              <a:t> = "</a:t>
            </a:r>
            <a:r>
              <a:rPr lang="de-DE" dirty="0" smtClean="0"/>
              <a:t>T„  geht verloren </a:t>
            </a:r>
            <a:r>
              <a:rPr lang="de-DE" b="1" dirty="0" smtClean="0">
                <a:solidFill>
                  <a:srgbClr val="008000"/>
                </a:solidFill>
              </a:rPr>
              <a:t>ok!</a:t>
            </a:r>
            <a:r>
              <a:rPr lang="de-DE" dirty="0" smtClean="0">
                <a:solidFill>
                  <a:srgbClr val="008000"/>
                </a:solidFill>
              </a:rPr>
              <a:t>                            </a:t>
            </a:r>
            <a:endParaRPr lang="de-DE" dirty="0">
              <a:solidFill>
                <a:srgbClr val="008000"/>
              </a:solidFill>
            </a:endParaRPr>
          </a:p>
          <a:p>
            <a:pPr marL="342900" indent="-342900">
              <a:buFont typeface="+mj-lt"/>
              <a:buAutoNum type="arabicPeriod" startAt="5"/>
            </a:pPr>
            <a:r>
              <a:rPr lang="de-DE" dirty="0" smtClean="0"/>
              <a:t>global </a:t>
            </a:r>
            <a:r>
              <a:rPr lang="de-DE" dirty="0" err="1"/>
              <a:t>history</a:t>
            </a:r>
            <a:r>
              <a:rPr lang="de-DE" dirty="0"/>
              <a:t>-Attribut </a:t>
            </a:r>
            <a:r>
              <a:rPr lang="de-DE" u="sng" dirty="0"/>
              <a:t>anhängen</a:t>
            </a:r>
            <a:r>
              <a:rPr lang="de-DE" dirty="0" smtClean="0"/>
              <a:t>:  </a:t>
            </a:r>
            <a:r>
              <a:rPr lang="de-DE" dirty="0" smtClean="0">
                <a:solidFill>
                  <a:srgbClr val="008000"/>
                </a:solidFill>
              </a:rPr>
              <a:t>ok! </a:t>
            </a:r>
            <a:r>
              <a:rPr lang="de-DE" dirty="0" smtClean="0"/>
              <a:t>mit --</a:t>
            </a:r>
            <a:r>
              <a:rPr lang="de-DE" dirty="0" err="1" smtClean="0"/>
              <a:t>history</a:t>
            </a:r>
            <a:r>
              <a:rPr lang="de-DE" dirty="0"/>
              <a:t/>
            </a:r>
            <a:br>
              <a:rPr lang="de-DE" dirty="0"/>
            </a:br>
            <a:r>
              <a:rPr lang="de-DE" dirty="0" smtClean="0"/>
              <a:t>                                 E.g</a:t>
            </a:r>
            <a:r>
              <a:rPr lang="de-DE" dirty="0"/>
              <a:t>.: “</a:t>
            </a:r>
            <a:r>
              <a:rPr lang="de-DE" dirty="0" err="1"/>
              <a:t>Raw</a:t>
            </a:r>
            <a:r>
              <a:rPr lang="de-DE" dirty="0"/>
              <a:t> </a:t>
            </a:r>
            <a:r>
              <a:rPr lang="de-DE" dirty="0" err="1"/>
              <a:t>output</a:t>
            </a:r>
            <a:r>
              <a:rPr lang="de-DE" dirty="0"/>
              <a:t>...</a:t>
            </a:r>
            <a:r>
              <a:rPr lang="de-DE" dirty="0" err="1"/>
              <a:t>with</a:t>
            </a:r>
            <a:r>
              <a:rPr lang="de-DE" dirty="0"/>
              <a:t> IMDI ...; CMOR </a:t>
            </a:r>
            <a:r>
              <a:rPr lang="de-DE" dirty="0" err="1"/>
              <a:t>rewrote</a:t>
            </a:r>
            <a:r>
              <a:rPr lang="de-DE" dirty="0"/>
              <a:t> ...“</a:t>
            </a:r>
            <a:br>
              <a:rPr lang="de-DE" dirty="0"/>
            </a:br>
            <a:r>
              <a:rPr lang="de-DE" dirty="0" smtClean="0"/>
              <a:t>             “</a:t>
            </a:r>
            <a:r>
              <a:rPr lang="de-DE" dirty="0" err="1"/>
              <a:t>Raw</a:t>
            </a:r>
            <a:r>
              <a:rPr lang="de-DE" dirty="0"/>
              <a:t> </a:t>
            </a:r>
            <a:r>
              <a:rPr lang="de-DE" dirty="0" err="1"/>
              <a:t>output</a:t>
            </a:r>
            <a:r>
              <a:rPr lang="de-DE" dirty="0"/>
              <a:t>...[</a:t>
            </a:r>
            <a:r>
              <a:rPr lang="de-DE" dirty="0" err="1"/>
              <a:t>with</a:t>
            </a:r>
            <a:r>
              <a:rPr lang="de-DE" dirty="0"/>
              <a:t> ‘</a:t>
            </a:r>
            <a:r>
              <a:rPr lang="de-DE" dirty="0" err="1"/>
              <a:t>infrastructure</a:t>
            </a:r>
            <a:r>
              <a:rPr lang="de-DE" dirty="0" smtClean="0"/>
              <a:t>‘...]; </a:t>
            </a:r>
            <a:r>
              <a:rPr lang="de-DE" dirty="0"/>
              <a:t>CDO </a:t>
            </a:r>
            <a:r>
              <a:rPr lang="de-DE" dirty="0" err="1"/>
              <a:t>selname,cl</a:t>
            </a:r>
            <a:r>
              <a:rPr lang="de-DE" dirty="0"/>
              <a:t> ; CMOR </a:t>
            </a:r>
            <a:r>
              <a:rPr lang="de-DE" dirty="0" err="1"/>
              <a:t>rewrote</a:t>
            </a:r>
            <a:r>
              <a:rPr lang="de-DE" dirty="0"/>
              <a:t> </a:t>
            </a:r>
            <a:r>
              <a:rPr lang="de-DE" dirty="0" smtClean="0"/>
              <a:t>......“</a:t>
            </a:r>
            <a:endParaRPr lang="de-DE" dirty="0"/>
          </a:p>
          <a:p>
            <a:pPr marL="342900" indent="-342900">
              <a:buFont typeface="+mj-lt"/>
              <a:buAutoNum type="arabicPeriod" startAt="5"/>
            </a:pPr>
            <a:r>
              <a:rPr lang="de-DE" dirty="0" err="1"/>
              <a:t>tracking_id</a:t>
            </a:r>
            <a:r>
              <a:rPr lang="de-DE" dirty="0"/>
              <a:t> muss </a:t>
            </a:r>
            <a:r>
              <a:rPr lang="de-DE" dirty="0" smtClean="0"/>
              <a:t>       er-</a:t>
            </a:r>
            <a:r>
              <a:rPr lang="de-DE" dirty="0"/>
              <a:t>/gesetzt </a:t>
            </a:r>
            <a:r>
              <a:rPr lang="de-DE" dirty="0" smtClean="0"/>
              <a:t>werden </a:t>
            </a:r>
            <a:r>
              <a:rPr lang="de-DE" b="1" dirty="0" smtClean="0">
                <a:solidFill>
                  <a:srgbClr val="008000"/>
                </a:solidFill>
              </a:rPr>
              <a:t>ok! (wird neu gesetzt) </a:t>
            </a:r>
            <a:r>
              <a:rPr lang="de-DE" b="1" dirty="0" smtClean="0">
                <a:solidFill>
                  <a:srgbClr val="FF0000"/>
                </a:solidFill>
              </a:rPr>
              <a:t>Nee!</a:t>
            </a:r>
            <a:endParaRPr lang="de-DE" dirty="0">
              <a:solidFill>
                <a:srgbClr val="FF0000"/>
              </a:solidFill>
            </a:endParaRPr>
          </a:p>
          <a:p>
            <a:pPr marL="342900" indent="-342900">
              <a:buFont typeface="+mj-lt"/>
              <a:buAutoNum type="arabicPeriod" startAt="5"/>
            </a:pPr>
            <a:r>
              <a:rPr lang="de-DE" dirty="0" err="1"/>
              <a:t>creation_date</a:t>
            </a:r>
            <a:r>
              <a:rPr lang="de-DE" dirty="0"/>
              <a:t> muss </a:t>
            </a:r>
            <a:r>
              <a:rPr lang="de-DE" dirty="0" smtClean="0"/>
              <a:t>  er-</a:t>
            </a:r>
            <a:r>
              <a:rPr lang="de-DE" dirty="0"/>
              <a:t>/gesetzt </a:t>
            </a:r>
            <a:r>
              <a:rPr lang="de-DE" dirty="0" smtClean="0"/>
              <a:t>werden </a:t>
            </a:r>
            <a:r>
              <a:rPr lang="de-DE" b="1" dirty="0" smtClean="0">
                <a:solidFill>
                  <a:srgbClr val="008000"/>
                </a:solidFill>
              </a:rPr>
              <a:t>ok! (wird übernommen)</a:t>
            </a:r>
            <a:endParaRPr lang="de-DE" dirty="0" smtClean="0">
              <a:solidFill>
                <a:srgbClr val="008000"/>
              </a:solidFill>
            </a:endParaRPr>
          </a:p>
          <a:p>
            <a:pPr marL="342900" indent="-342900">
              <a:buFont typeface="+mj-lt"/>
              <a:buAutoNum type="arabicPeriod" startAt="5"/>
            </a:pPr>
            <a:r>
              <a:rPr lang="en-GB" dirty="0" err="1"/>
              <a:t>time:units</a:t>
            </a:r>
            <a:r>
              <a:rPr lang="en-GB" dirty="0"/>
              <a:t> = "days since’ ‘850-</a:t>
            </a:r>
            <a:r>
              <a:rPr lang="en-GB" u="sng" dirty="0"/>
              <a:t>01</a:t>
            </a:r>
            <a:r>
              <a:rPr lang="en-GB" dirty="0"/>
              <a:t>-</a:t>
            </a:r>
            <a:r>
              <a:rPr lang="en-GB" u="sng" dirty="0"/>
              <a:t>01</a:t>
            </a:r>
            <a:r>
              <a:rPr lang="en-GB" dirty="0"/>
              <a:t> 00:00:00"  </a:t>
            </a:r>
            <a:r>
              <a:rPr lang="en-GB" dirty="0" err="1" smtClean="0"/>
              <a:t>statt</a:t>
            </a:r>
            <a:r>
              <a:rPr lang="en-GB" dirty="0" smtClean="0"/>
              <a:t> </a:t>
            </a:r>
            <a:br>
              <a:rPr lang="en-GB" dirty="0" smtClean="0"/>
            </a:br>
            <a:r>
              <a:rPr lang="en-GB" dirty="0" smtClean="0"/>
              <a:t>		</a:t>
            </a:r>
            <a:r>
              <a:rPr lang="en-GB" dirty="0" err="1" smtClean="0"/>
              <a:t>time:units</a:t>
            </a:r>
            <a:r>
              <a:rPr lang="en-GB" dirty="0" smtClean="0"/>
              <a:t> = "days since’  ‘850-1-1 00:00:00" </a:t>
            </a:r>
            <a:r>
              <a:rPr lang="de-DE" b="1" dirty="0" smtClean="0">
                <a:solidFill>
                  <a:srgbClr val="008000"/>
                </a:solidFill>
              </a:rPr>
              <a:t>ok!</a:t>
            </a:r>
            <a:r>
              <a:rPr lang="de-DE" b="1" dirty="0" smtClean="0">
                <a:solidFill>
                  <a:srgbClr val="FF0000"/>
                </a:solidFill>
              </a:rPr>
              <a:t/>
            </a:r>
            <a:br>
              <a:rPr lang="de-DE" b="1" dirty="0" smtClean="0">
                <a:solidFill>
                  <a:srgbClr val="FF0000"/>
                </a:solidFill>
              </a:rPr>
            </a:br>
            <a:r>
              <a:rPr lang="de-DE" b="1" dirty="0" smtClean="0">
                <a:solidFill>
                  <a:srgbClr val="FF0000"/>
                </a:solidFill>
              </a:rPr>
              <a:t>							</a:t>
            </a:r>
            <a:r>
              <a:rPr lang="de-DE" b="1" strike="sngStrike" dirty="0" smtClean="0">
                <a:solidFill>
                  <a:srgbClr val="008000"/>
                </a:solidFill>
              </a:rPr>
              <a:t>(ev. KT, CD fragen)</a:t>
            </a:r>
            <a:r>
              <a:rPr lang="en-GB" strike="sngStrike" dirty="0" smtClean="0">
                <a:solidFill>
                  <a:srgbClr val="008000"/>
                </a:solidFill>
              </a:rPr>
              <a:t/>
            </a:r>
            <a:br>
              <a:rPr lang="en-GB" strike="sngStrike" dirty="0" smtClean="0">
                <a:solidFill>
                  <a:srgbClr val="008000"/>
                </a:solidFill>
              </a:rPr>
            </a:br>
            <a:r>
              <a:rPr lang="en-GB" dirty="0" smtClean="0"/>
              <a:t>                                                </a:t>
            </a:r>
            <a:endParaRPr lang="en-GB" dirty="0"/>
          </a:p>
        </p:txBody>
      </p:sp>
      <p:sp>
        <p:nvSpPr>
          <p:cNvPr id="12" name="Text Box 4"/>
          <p:cNvSpPr txBox="1">
            <a:spLocks noChangeArrowheads="1"/>
          </p:cNvSpPr>
          <p:nvPr/>
        </p:nvSpPr>
        <p:spPr bwMode="auto">
          <a:xfrm>
            <a:off x="719572" y="476672"/>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a:t>
            </a:r>
            <a:r>
              <a:rPr lang="de-DE" altLang="de-DE" sz="2800" b="1" dirty="0" err="1" smtClean="0">
                <a:solidFill>
                  <a:srgbClr val="0070C0"/>
                </a:solidFill>
              </a:rPr>
              <a:t>header</a:t>
            </a:r>
            <a:r>
              <a:rPr lang="de-DE" altLang="de-DE" sz="2800" b="1" dirty="0" smtClean="0">
                <a:solidFill>
                  <a:srgbClr val="0070C0"/>
                </a:solidFill>
              </a:rPr>
              <a:t>–Vergleich nach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err="1" smtClean="0">
                <a:solidFill>
                  <a:srgbClr val="7030A0"/>
                </a:solidFill>
              </a:rPr>
              <a:t>copy</a:t>
            </a:r>
            <a:r>
              <a:rPr lang="de-DE" altLang="de-DE" sz="2800" b="1" dirty="0" smtClean="0">
                <a:solidFill>
                  <a:srgbClr val="7030A0"/>
                </a:solidFill>
              </a:rPr>
              <a:t> </a:t>
            </a:r>
          </a:p>
        </p:txBody>
      </p:sp>
    </p:spTree>
    <p:extLst>
      <p:ext uri="{BB962C8B-B14F-4D97-AF65-F5344CB8AC3E}">
        <p14:creationId xmlns:p14="http://schemas.microsoft.com/office/powerpoint/2010/main" val="22147780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539551" y="1340768"/>
            <a:ext cx="8317111" cy="6463308"/>
          </a:xfrm>
          <a:prstGeom prst="rect">
            <a:avLst/>
          </a:prstGeom>
          <a:noFill/>
        </p:spPr>
        <p:txBody>
          <a:bodyPr wrap="square" rtlCol="0">
            <a:spAutoFit/>
          </a:bodyPr>
          <a:lstStyle/>
          <a:p>
            <a:r>
              <a:rPr lang="de-DE" b="1" dirty="0" err="1" smtClean="0"/>
              <a:t>Realm</a:t>
            </a:r>
            <a:r>
              <a:rPr lang="de-DE" b="1" dirty="0" smtClean="0"/>
              <a:t> / </a:t>
            </a:r>
            <a:r>
              <a:rPr lang="de-DE" b="1" dirty="0" err="1" smtClean="0"/>
              <a:t>grid</a:t>
            </a:r>
            <a:r>
              <a:rPr lang="de-DE" b="1" dirty="0" smtClean="0"/>
              <a:t> </a:t>
            </a:r>
            <a:r>
              <a:rPr lang="de-DE" b="1" dirty="0" err="1">
                <a:solidFill>
                  <a:srgbClr val="FF9900"/>
                </a:solidFill>
              </a:rPr>
              <a:t>atmos</a:t>
            </a:r>
            <a:r>
              <a:rPr lang="de-DE" b="1" dirty="0" smtClean="0"/>
              <a:t>:</a:t>
            </a:r>
            <a:endParaRPr lang="de-DE" dirty="0" smtClean="0"/>
          </a:p>
          <a:p>
            <a:pPr marL="342900" indent="-342900">
              <a:buFont typeface="+mj-lt"/>
              <a:buAutoNum type="arabicPeriod"/>
            </a:pPr>
            <a:r>
              <a:rPr lang="de-DE" dirty="0" err="1"/>
              <a:t>var:cell_measures</a:t>
            </a:r>
            <a:r>
              <a:rPr lang="de-DE" dirty="0"/>
              <a:t> = “</a:t>
            </a:r>
            <a:r>
              <a:rPr lang="de-DE" dirty="0" err="1"/>
              <a:t>area</a:t>
            </a:r>
            <a:r>
              <a:rPr lang="de-DE" dirty="0"/>
              <a:t>: </a:t>
            </a:r>
            <a:r>
              <a:rPr lang="de-DE" dirty="0" err="1"/>
              <a:t>areacella</a:t>
            </a:r>
            <a:r>
              <a:rPr lang="de-DE" dirty="0"/>
              <a:t>“ geht verloren; </a:t>
            </a:r>
            <a:r>
              <a:rPr lang="de-DE" dirty="0" smtClean="0"/>
              <a:t> </a:t>
            </a:r>
            <a:r>
              <a:rPr lang="de-DE" b="1" dirty="0" err="1" smtClean="0">
                <a:solidFill>
                  <a:srgbClr val="FF0000"/>
                </a:solidFill>
              </a:rPr>
              <a:t>action</a:t>
            </a:r>
            <a:r>
              <a:rPr lang="de-DE" b="1" dirty="0" smtClean="0">
                <a:solidFill>
                  <a:srgbClr val="FF0000"/>
                </a:solidFill>
              </a:rPr>
              <a:t>!</a:t>
            </a:r>
          </a:p>
          <a:p>
            <a:pPr marL="342900" indent="-342900">
              <a:buFont typeface="+mj-lt"/>
              <a:buAutoNum type="arabicPeriod"/>
            </a:pPr>
            <a:r>
              <a:rPr lang="de-DE" dirty="0" smtClean="0"/>
              <a:t>Location von </a:t>
            </a:r>
            <a:r>
              <a:rPr lang="de-DE" dirty="0" err="1" smtClean="0"/>
              <a:t>areacella</a:t>
            </a:r>
            <a:r>
              <a:rPr lang="de-DE" dirty="0" smtClean="0"/>
              <a:t> in </a:t>
            </a:r>
            <a:r>
              <a:rPr lang="de-DE" dirty="0" err="1" smtClean="0"/>
              <a:t>var</a:t>
            </a:r>
            <a:r>
              <a:rPr lang="de-DE" dirty="0" smtClean="0"/>
              <a:t>: </a:t>
            </a:r>
            <a:r>
              <a:rPr lang="de-DE" dirty="0" err="1" smtClean="0"/>
              <a:t>associated_files</a:t>
            </a:r>
            <a:r>
              <a:rPr lang="de-DE" dirty="0" smtClean="0"/>
              <a:t> </a:t>
            </a:r>
            <a:r>
              <a:rPr lang="de-DE" dirty="0"/>
              <a:t>= "</a:t>
            </a:r>
            <a:r>
              <a:rPr lang="de-DE" dirty="0" err="1"/>
              <a:t>baseURL</a:t>
            </a:r>
            <a:r>
              <a:rPr lang="de-DE" dirty="0"/>
              <a:t>: http</a:t>
            </a:r>
            <a:r>
              <a:rPr lang="de-DE" dirty="0" smtClean="0"/>
              <a:t>://......“ geht verloren; </a:t>
            </a:r>
            <a:r>
              <a:rPr lang="de-DE" b="1" dirty="0" smtClean="0">
                <a:solidFill>
                  <a:srgbClr val="008000"/>
                </a:solidFill>
              </a:rPr>
              <a:t>ok!</a:t>
            </a:r>
            <a:endParaRPr lang="de-DE" dirty="0" smtClean="0">
              <a:solidFill>
                <a:srgbClr val="008000"/>
              </a:solidFill>
            </a:endParaRPr>
          </a:p>
          <a:p>
            <a:pPr marL="342900" indent="-342900">
              <a:buFont typeface="+mj-lt"/>
              <a:buAutoNum type="arabicPeriod"/>
            </a:pPr>
            <a:r>
              <a:rPr lang="de-DE" dirty="0" err="1" smtClean="0"/>
              <a:t>var:grid_type</a:t>
            </a:r>
            <a:r>
              <a:rPr lang="de-DE" dirty="0" smtClean="0"/>
              <a:t> = “</a:t>
            </a:r>
            <a:r>
              <a:rPr lang="de-DE" dirty="0" err="1" smtClean="0"/>
              <a:t>gaussian</a:t>
            </a:r>
            <a:r>
              <a:rPr lang="de-DE" dirty="0"/>
              <a:t>“ ; </a:t>
            </a:r>
            <a:r>
              <a:rPr lang="de-DE" b="1" dirty="0" smtClean="0">
                <a:solidFill>
                  <a:srgbClr val="00B050"/>
                </a:solidFill>
              </a:rPr>
              <a:t>kein Problem!</a:t>
            </a:r>
          </a:p>
          <a:p>
            <a:pPr marL="342900" indent="-342900">
              <a:buFont typeface="+mj-lt"/>
              <a:buAutoNum type="arabicPeriod"/>
            </a:pPr>
            <a:r>
              <a:rPr lang="en-GB" dirty="0">
                <a:solidFill>
                  <a:srgbClr val="0070C0"/>
                </a:solidFill>
              </a:rPr>
              <a:t>S</a:t>
            </a:r>
            <a:r>
              <a:rPr lang="en-GB" dirty="0" smtClean="0">
                <a:solidFill>
                  <a:srgbClr val="0070C0"/>
                </a:solidFill>
              </a:rPr>
              <a:t>ingle value dimension</a:t>
            </a:r>
            <a:r>
              <a:rPr lang="en-GB" dirty="0" smtClean="0"/>
              <a:t> in CMOR (</a:t>
            </a:r>
            <a:r>
              <a:rPr lang="en-GB" dirty="0" err="1" smtClean="0"/>
              <a:t>siehe</a:t>
            </a:r>
            <a:r>
              <a:rPr lang="en-GB" dirty="0" smtClean="0"/>
              <a:t> </a:t>
            </a:r>
            <a:r>
              <a:rPr lang="en-GB" dirty="0" err="1" smtClean="0"/>
              <a:t>andere</a:t>
            </a:r>
            <a:r>
              <a:rPr lang="en-GB" dirty="0" smtClean="0"/>
              <a:t> </a:t>
            </a:r>
            <a:r>
              <a:rPr lang="en-GB" dirty="0" err="1" smtClean="0"/>
              <a:t>Beispiele</a:t>
            </a:r>
            <a:r>
              <a:rPr lang="en-GB" dirty="0" smtClean="0"/>
              <a:t> </a:t>
            </a:r>
            <a:r>
              <a:rPr lang="en-GB" dirty="0" err="1" smtClean="0"/>
              <a:t>unten</a:t>
            </a:r>
            <a:r>
              <a:rPr lang="en-GB" dirty="0" smtClean="0"/>
              <a:t>):</a:t>
            </a:r>
            <a:br>
              <a:rPr lang="en-GB" dirty="0" smtClean="0"/>
            </a:br>
            <a:r>
              <a:rPr lang="en-GB" i="1" dirty="0" err="1" smtClean="0"/>
              <a:t>Beispiel</a:t>
            </a:r>
            <a:r>
              <a:rPr lang="en-GB" i="1" dirty="0" smtClean="0"/>
              <a:t>:</a:t>
            </a:r>
          </a:p>
          <a:p>
            <a:pPr lvl="1"/>
            <a:r>
              <a:rPr lang="en-GB" i="1" dirty="0" smtClean="0"/>
              <a:t>float </a:t>
            </a:r>
            <a:r>
              <a:rPr lang="en-GB" dirty="0" err="1"/>
              <a:t>sfcWind</a:t>
            </a:r>
            <a:r>
              <a:rPr lang="en-GB" dirty="0"/>
              <a:t>(time, </a:t>
            </a:r>
            <a:r>
              <a:rPr lang="en-GB" dirty="0" err="1"/>
              <a:t>lat</a:t>
            </a:r>
            <a:r>
              <a:rPr lang="en-GB" dirty="0"/>
              <a:t>, </a:t>
            </a:r>
            <a:r>
              <a:rPr lang="en-GB" dirty="0" err="1"/>
              <a:t>lon</a:t>
            </a:r>
            <a:r>
              <a:rPr lang="en-GB" dirty="0"/>
              <a:t>) ;</a:t>
            </a:r>
            <a:br>
              <a:rPr lang="en-GB" dirty="0"/>
            </a:br>
            <a:r>
              <a:rPr lang="en-GB" dirty="0" smtClean="0"/>
              <a:t>	</a:t>
            </a:r>
            <a:r>
              <a:rPr lang="en-GB" dirty="0" err="1" smtClean="0"/>
              <a:t>sfcWind</a:t>
            </a:r>
            <a:r>
              <a:rPr lang="en-GB" dirty="0" smtClean="0"/>
              <a:t>: </a:t>
            </a:r>
            <a:r>
              <a:rPr lang="en-GB" dirty="0" smtClean="0">
                <a:solidFill>
                  <a:srgbClr val="0070C0"/>
                </a:solidFill>
              </a:rPr>
              <a:t>coordinates </a:t>
            </a:r>
            <a:r>
              <a:rPr lang="en-GB" dirty="0"/>
              <a:t>= "height" ; </a:t>
            </a:r>
            <a:r>
              <a:rPr lang="en-GB" dirty="0" smtClean="0"/>
              <a:t/>
            </a:r>
            <a:br>
              <a:rPr lang="en-GB" dirty="0" smtClean="0"/>
            </a:br>
            <a:r>
              <a:rPr lang="en-GB" dirty="0" smtClean="0"/>
              <a:t>double </a:t>
            </a:r>
            <a:r>
              <a:rPr lang="en-GB" dirty="0"/>
              <a:t>height </a:t>
            </a:r>
            <a:r>
              <a:rPr lang="en-GB" dirty="0" smtClean="0"/>
              <a:t>; </a:t>
            </a:r>
            <a:br>
              <a:rPr lang="en-GB" dirty="0" smtClean="0"/>
            </a:br>
            <a:r>
              <a:rPr lang="en-GB" dirty="0" smtClean="0"/>
              <a:t>	</a:t>
            </a:r>
            <a:r>
              <a:rPr lang="en-GB" dirty="0" err="1" smtClean="0"/>
              <a:t>height:axis</a:t>
            </a:r>
            <a:r>
              <a:rPr lang="en-GB" dirty="0" smtClean="0"/>
              <a:t> </a:t>
            </a:r>
            <a:r>
              <a:rPr lang="en-GB" dirty="0"/>
              <a:t>= "Z" ;</a:t>
            </a:r>
          </a:p>
          <a:p>
            <a:r>
              <a:rPr lang="en-GB" dirty="0" smtClean="0"/>
              <a:t>                 </a:t>
            </a:r>
            <a:r>
              <a:rPr lang="en-GB" dirty="0" err="1"/>
              <a:t>height:long_name</a:t>
            </a:r>
            <a:r>
              <a:rPr lang="en-GB" dirty="0"/>
              <a:t> = "height" ;</a:t>
            </a:r>
          </a:p>
          <a:p>
            <a:r>
              <a:rPr lang="en-GB" dirty="0" smtClean="0"/>
              <a:t>                 </a:t>
            </a:r>
            <a:r>
              <a:rPr lang="en-GB" dirty="0" err="1"/>
              <a:t>height:positive</a:t>
            </a:r>
            <a:r>
              <a:rPr lang="en-GB" dirty="0"/>
              <a:t> = "up" ;</a:t>
            </a:r>
          </a:p>
          <a:p>
            <a:r>
              <a:rPr lang="en-GB" dirty="0" smtClean="0"/>
              <a:t>                 </a:t>
            </a:r>
            <a:r>
              <a:rPr lang="en-GB" dirty="0" err="1"/>
              <a:t>height:standard_name</a:t>
            </a:r>
            <a:r>
              <a:rPr lang="en-GB" dirty="0"/>
              <a:t> = "height" ;</a:t>
            </a:r>
          </a:p>
          <a:p>
            <a:r>
              <a:rPr lang="en-GB" dirty="0" smtClean="0"/>
              <a:t>                 </a:t>
            </a:r>
            <a:r>
              <a:rPr lang="en-GB" dirty="0" err="1"/>
              <a:t>height:units</a:t>
            </a:r>
            <a:r>
              <a:rPr lang="en-GB" dirty="0"/>
              <a:t> = "m" ;</a:t>
            </a:r>
          </a:p>
          <a:p>
            <a:endParaRPr lang="de-DE" dirty="0" smtClean="0"/>
          </a:p>
          <a:p>
            <a:r>
              <a:rPr lang="de-DE" dirty="0" smtClean="0"/>
              <a:t>² </a:t>
            </a:r>
            <a:r>
              <a:rPr lang="de-DE" dirty="0" err="1"/>
              <a:t>data</a:t>
            </a:r>
            <a:r>
              <a:rPr lang="de-DE" dirty="0"/>
              <a:t>: </a:t>
            </a:r>
            <a:r>
              <a:rPr lang="de-DE" dirty="0" err="1" smtClean="0"/>
              <a:t>height</a:t>
            </a:r>
            <a:r>
              <a:rPr lang="de-DE" dirty="0" smtClean="0"/>
              <a:t> </a:t>
            </a:r>
            <a:r>
              <a:rPr lang="de-DE" dirty="0"/>
              <a:t>= 2</a:t>
            </a:r>
            <a:r>
              <a:rPr lang="de-DE" dirty="0" smtClean="0"/>
              <a:t> </a:t>
            </a:r>
            <a:r>
              <a:rPr lang="de-DE" dirty="0"/>
              <a:t>;</a:t>
            </a:r>
          </a:p>
          <a:p>
            <a:endParaRPr lang="en-GB" dirty="0"/>
          </a:p>
          <a:p>
            <a:pPr marL="342900" indent="-342900">
              <a:buFont typeface="+mj-lt"/>
              <a:buAutoNum type="arabicPeriod" startAt="5"/>
            </a:pPr>
            <a:endParaRPr lang="de-DE" dirty="0" smtClean="0"/>
          </a:p>
          <a:p>
            <a:pPr marL="342900" indent="-342900">
              <a:buFont typeface="+mj-lt"/>
              <a:buAutoNum type="arabicPeriod"/>
            </a:pPr>
            <a:endParaRPr lang="de-DE" dirty="0"/>
          </a:p>
          <a:p>
            <a:pPr lvl="1"/>
            <a:endParaRPr lang="de-DE" dirty="0"/>
          </a:p>
          <a:p>
            <a:r>
              <a:rPr lang="de-DE" dirty="0"/>
              <a:t/>
            </a:r>
            <a:br>
              <a:rPr lang="de-DE" dirty="0"/>
            </a:br>
            <a:endParaRPr lang="en-GB" b="1" i="1" dirty="0"/>
          </a:p>
        </p:txBody>
      </p:sp>
      <p:sp>
        <p:nvSpPr>
          <p:cNvPr id="12" name="Text Box 4"/>
          <p:cNvSpPr txBox="1">
            <a:spLocks noChangeArrowheads="1"/>
          </p:cNvSpPr>
          <p:nvPr/>
        </p:nvSpPr>
        <p:spPr bwMode="auto">
          <a:xfrm>
            <a:off x="719572" y="476672"/>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a:t>
            </a:r>
            <a:r>
              <a:rPr lang="de-DE" altLang="de-DE" sz="2800" b="1" dirty="0" err="1" smtClean="0">
                <a:solidFill>
                  <a:srgbClr val="0070C0"/>
                </a:solidFill>
              </a:rPr>
              <a:t>header</a:t>
            </a:r>
            <a:r>
              <a:rPr lang="de-DE" altLang="de-DE" sz="2800" b="1" dirty="0" smtClean="0">
                <a:solidFill>
                  <a:srgbClr val="0070C0"/>
                </a:solidFill>
              </a:rPr>
              <a:t>–Vergleich nach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err="1" smtClean="0">
                <a:solidFill>
                  <a:srgbClr val="7030A0"/>
                </a:solidFill>
              </a:rPr>
              <a:t>copy</a:t>
            </a:r>
            <a:r>
              <a:rPr lang="de-DE" altLang="de-DE" sz="2800" b="1" dirty="0" smtClean="0">
                <a:solidFill>
                  <a:srgbClr val="7030A0"/>
                </a:solidFill>
              </a:rPr>
              <a:t> </a:t>
            </a:r>
          </a:p>
        </p:txBody>
      </p:sp>
      <p:grpSp>
        <p:nvGrpSpPr>
          <p:cNvPr id="6" name="Gruppieren 5"/>
          <p:cNvGrpSpPr/>
          <p:nvPr/>
        </p:nvGrpSpPr>
        <p:grpSpPr>
          <a:xfrm>
            <a:off x="4607993" y="3248979"/>
            <a:ext cx="1620178" cy="2124234"/>
            <a:chOff x="4824028" y="1988840"/>
            <a:chExt cx="1403719" cy="988868"/>
          </a:xfrm>
        </p:grpSpPr>
        <p:sp>
          <p:nvSpPr>
            <p:cNvPr id="7" name="Geschweifte Klammer rechts 6"/>
            <p:cNvSpPr/>
            <p:nvPr/>
          </p:nvSpPr>
          <p:spPr bwMode="auto">
            <a:xfrm>
              <a:off x="4824028" y="1988840"/>
              <a:ext cx="185728" cy="988868"/>
            </a:xfrm>
            <a:prstGeom prst="rightBrace">
              <a:avLst>
                <a:gd name="adj1" fmla="val 56338"/>
                <a:gd name="adj2" fmla="val 50898"/>
              </a:avLst>
            </a:prstGeom>
            <a:noFill/>
            <a:ln w="3810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8" name="Textfeld 7"/>
            <p:cNvSpPr txBox="1"/>
            <p:nvPr/>
          </p:nvSpPr>
          <p:spPr>
            <a:xfrm>
              <a:off x="4927212" y="2257818"/>
              <a:ext cx="1300535" cy="386844"/>
            </a:xfrm>
            <a:prstGeom prst="rect">
              <a:avLst/>
            </a:prstGeom>
            <a:noFill/>
            <a:ln>
              <a:noFill/>
            </a:ln>
          </p:spPr>
          <p:txBody>
            <a:bodyPr wrap="square" rtlCol="0">
              <a:spAutoFit/>
            </a:bodyPr>
            <a:lstStyle/>
            <a:p>
              <a:pPr algn="r"/>
              <a:r>
                <a:rPr lang="de-DE" sz="1600" i="1" dirty="0" smtClean="0"/>
                <a:t>geht  nicht mehr verloren; aber wird nicht erzeugt </a:t>
              </a:r>
              <a:r>
                <a:rPr lang="de-DE" sz="1600" b="1" dirty="0" smtClean="0">
                  <a:solidFill>
                    <a:srgbClr val="008000"/>
                  </a:solidFill>
                </a:rPr>
                <a:t>ok!</a:t>
              </a:r>
            </a:p>
          </p:txBody>
        </p:sp>
      </p:grpSp>
      <p:sp>
        <p:nvSpPr>
          <p:cNvPr id="10" name="Textfeld 9"/>
          <p:cNvSpPr txBox="1"/>
          <p:nvPr/>
        </p:nvSpPr>
        <p:spPr>
          <a:xfrm>
            <a:off x="5076056" y="5013176"/>
            <a:ext cx="3780607" cy="646331"/>
          </a:xfrm>
          <a:prstGeom prst="rect">
            <a:avLst/>
          </a:prstGeom>
          <a:noFill/>
          <a:ln>
            <a:solidFill>
              <a:schemeClr val="tx1"/>
            </a:solidFill>
          </a:ln>
        </p:spPr>
        <p:txBody>
          <a:bodyPr wrap="square" rtlCol="0">
            <a:spAutoFit/>
          </a:bodyPr>
          <a:lstStyle/>
          <a:p>
            <a:r>
              <a:rPr lang="de-DE" dirty="0" smtClean="0"/>
              <a:t>Bjorn hat ‚zugesagt‘ dass das Problem am MPI-M registriert wurde.  </a:t>
            </a:r>
            <a:endParaRPr lang="en-GB" i="1" dirty="0"/>
          </a:p>
        </p:txBody>
      </p:sp>
    </p:spTree>
    <p:extLst>
      <p:ext uri="{BB962C8B-B14F-4D97-AF65-F5344CB8AC3E}">
        <p14:creationId xmlns:p14="http://schemas.microsoft.com/office/powerpoint/2010/main" val="14470042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2286000" y="2397949"/>
            <a:ext cx="4572000" cy="2062103"/>
          </a:xfrm>
          <a:prstGeom prst="rect">
            <a:avLst/>
          </a:prstGeom>
        </p:spPr>
        <p:txBody>
          <a:bodyPr>
            <a:spAutoFit/>
          </a:bodyPr>
          <a:lstStyle/>
          <a:p>
            <a:pPr marL="628650" lvl="1" indent="-171450">
              <a:buFont typeface="Arial" panose="020B0604020202020204" pitchFamily="34" charset="0"/>
              <a:buChar char="•"/>
            </a:pPr>
            <a:r>
              <a:rPr lang="de-DE" sz="1600" dirty="0"/>
              <a:t>CDO-operator (wird gegenwärtig realisiert; ist aber nur für konforme CDOs sinnvoll; ansonsten </a:t>
            </a:r>
            <a:r>
              <a:rPr lang="de-DE" sz="1600" dirty="0" err="1"/>
              <a:t>Pbl</a:t>
            </a:r>
            <a:r>
              <a:rPr lang="de-DE" sz="1600" dirty="0"/>
              <a:t> (s.o.))</a:t>
            </a:r>
          </a:p>
          <a:p>
            <a:r>
              <a:rPr lang="de-DE" sz="1600" dirty="0"/>
              <a:t>Eigener Operator oder ‚</a:t>
            </a:r>
            <a:r>
              <a:rPr lang="de-DE" sz="1600" dirty="0" err="1"/>
              <a:t>cdo</a:t>
            </a:r>
            <a:r>
              <a:rPr lang="de-DE" sz="1600" dirty="0"/>
              <a:t> </a:t>
            </a:r>
            <a:r>
              <a:rPr lang="de-DE" sz="1600" dirty="0" err="1"/>
              <a:t>setparm</a:t>
            </a:r>
            <a:r>
              <a:rPr lang="de-DE" sz="1600" dirty="0"/>
              <a:t>‘ für die  erstmalige Angabe einer </a:t>
            </a:r>
            <a:r>
              <a:rPr lang="de-DE" sz="1600" dirty="0" err="1"/>
              <a:t>szc</a:t>
            </a:r>
            <a:r>
              <a:rPr lang="de-DE" sz="1600" dirty="0"/>
              <a:t>? Soll die erstmalige d.h. Default-Version einer ‘</a:t>
            </a:r>
            <a:r>
              <a:rPr lang="de-DE" sz="1600" dirty="0" err="1"/>
              <a:t>scalar</a:t>
            </a:r>
            <a:r>
              <a:rPr lang="de-DE" sz="1600" dirty="0"/>
              <a:t> z-</a:t>
            </a:r>
            <a:r>
              <a:rPr lang="de-DE" sz="1600" dirty="0" err="1"/>
              <a:t>coordinate</a:t>
            </a:r>
            <a:r>
              <a:rPr lang="de-DE" sz="1600" dirty="0"/>
              <a:t>‘, die CMIP-Standard-Variante sein? Beide Varianten sind NetCDF/CF konform.</a:t>
            </a:r>
            <a:endParaRPr lang="de-DE" sz="1600" dirty="0"/>
          </a:p>
        </p:txBody>
      </p:sp>
    </p:spTree>
    <p:extLst>
      <p:ext uri="{BB962C8B-B14F-4D97-AF65-F5344CB8AC3E}">
        <p14:creationId xmlns:p14="http://schemas.microsoft.com/office/powerpoint/2010/main" val="19770590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719572" y="476672"/>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a:t>
            </a:r>
            <a:r>
              <a:rPr lang="de-DE" altLang="de-DE" sz="2800" b="1" dirty="0" err="1" smtClean="0">
                <a:solidFill>
                  <a:srgbClr val="0070C0"/>
                </a:solidFill>
              </a:rPr>
              <a:t>header</a:t>
            </a:r>
            <a:r>
              <a:rPr lang="de-DE" altLang="de-DE" sz="2800" b="1" dirty="0" smtClean="0">
                <a:solidFill>
                  <a:srgbClr val="0070C0"/>
                </a:solidFill>
              </a:rPr>
              <a:t>–Vergleich nach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err="1" smtClean="0">
                <a:solidFill>
                  <a:srgbClr val="7030A0"/>
                </a:solidFill>
              </a:rPr>
              <a:t>copy</a:t>
            </a:r>
            <a:r>
              <a:rPr lang="de-DE" altLang="de-DE" sz="2800" b="1" dirty="0" smtClean="0">
                <a:solidFill>
                  <a:srgbClr val="7030A0"/>
                </a:solidFill>
              </a:rPr>
              <a:t> </a:t>
            </a:r>
          </a:p>
        </p:txBody>
      </p:sp>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647377" y="980728"/>
            <a:ext cx="8317111" cy="4247317"/>
          </a:xfrm>
          <a:prstGeom prst="rect">
            <a:avLst/>
          </a:prstGeom>
          <a:noFill/>
        </p:spPr>
        <p:txBody>
          <a:bodyPr wrap="square" rtlCol="0">
            <a:spAutoFit/>
          </a:bodyPr>
          <a:lstStyle/>
          <a:p>
            <a:r>
              <a:rPr lang="de-DE" b="1" dirty="0" err="1" smtClean="0"/>
              <a:t>Realm</a:t>
            </a:r>
            <a:r>
              <a:rPr lang="de-DE" b="1" dirty="0" smtClean="0"/>
              <a:t> / </a:t>
            </a:r>
            <a:r>
              <a:rPr lang="de-DE" b="1" dirty="0" err="1" smtClean="0"/>
              <a:t>grid</a:t>
            </a:r>
            <a:r>
              <a:rPr lang="de-DE" b="1" dirty="0" smtClean="0"/>
              <a:t> </a:t>
            </a:r>
            <a:r>
              <a:rPr lang="de-DE" b="1" dirty="0" err="1" smtClean="0">
                <a:solidFill>
                  <a:srgbClr val="FF9900"/>
                </a:solidFill>
              </a:rPr>
              <a:t>atmos</a:t>
            </a:r>
            <a:r>
              <a:rPr lang="de-DE" b="1" dirty="0" smtClean="0"/>
              <a:t>:</a:t>
            </a:r>
          </a:p>
          <a:p>
            <a:pPr marL="342900" indent="-342900">
              <a:buFont typeface="+mj-lt"/>
              <a:buAutoNum type="arabicPeriod"/>
            </a:pPr>
            <a:r>
              <a:rPr lang="de-DE" dirty="0" err="1" smtClean="0"/>
              <a:t>Vertical</a:t>
            </a:r>
            <a:r>
              <a:rPr lang="de-DE" dirty="0" smtClean="0"/>
              <a:t> </a:t>
            </a:r>
            <a:r>
              <a:rPr lang="de-DE" dirty="0" err="1" smtClean="0"/>
              <a:t>coordinate</a:t>
            </a:r>
            <a:r>
              <a:rPr lang="de-DE" dirty="0" smtClean="0"/>
              <a:t>			</a:t>
            </a:r>
          </a:p>
          <a:p>
            <a:pPr marL="800100" lvl="1" indent="-342900">
              <a:buFont typeface="+mj-lt"/>
              <a:buAutoNum type="alphaLcPeriod"/>
            </a:pPr>
            <a:r>
              <a:rPr lang="de-DE" dirty="0" err="1" smtClean="0"/>
              <a:t>lev:standard_name</a:t>
            </a:r>
            <a:r>
              <a:rPr lang="de-DE" dirty="0" smtClean="0"/>
              <a:t> verloren</a:t>
            </a:r>
          </a:p>
          <a:p>
            <a:pPr marL="800100" lvl="1" indent="-342900">
              <a:buFont typeface="+mj-lt"/>
              <a:buAutoNum type="alphaLcPeriod"/>
            </a:pPr>
            <a:r>
              <a:rPr lang="de-DE" dirty="0" err="1" smtClean="0"/>
              <a:t>lev:formula</a:t>
            </a:r>
            <a:r>
              <a:rPr lang="de-DE" dirty="0" smtClean="0"/>
              <a:t> </a:t>
            </a:r>
            <a:r>
              <a:rPr lang="de-DE" dirty="0"/>
              <a:t>= "p = </a:t>
            </a:r>
            <a:r>
              <a:rPr lang="de-DE" dirty="0" err="1"/>
              <a:t>ap</a:t>
            </a:r>
            <a:r>
              <a:rPr lang="de-DE" dirty="0"/>
              <a:t> + b*</a:t>
            </a:r>
            <a:r>
              <a:rPr lang="de-DE" dirty="0" err="1"/>
              <a:t>ps</a:t>
            </a:r>
            <a:r>
              <a:rPr lang="de-DE" dirty="0"/>
              <a:t>" ;</a:t>
            </a:r>
          </a:p>
          <a:p>
            <a:pPr marL="800100" lvl="1" indent="-342900">
              <a:buFont typeface="+mj-lt"/>
              <a:buAutoNum type="alphaLcPeriod"/>
            </a:pPr>
            <a:r>
              <a:rPr lang="de-DE" dirty="0" err="1" smtClean="0"/>
              <a:t>lev:formula_terms</a:t>
            </a:r>
            <a:r>
              <a:rPr lang="de-DE" dirty="0" smtClean="0"/>
              <a:t> </a:t>
            </a:r>
            <a:r>
              <a:rPr lang="de-DE" dirty="0"/>
              <a:t>= "</a:t>
            </a:r>
            <a:r>
              <a:rPr lang="de-DE" dirty="0" err="1"/>
              <a:t>ap</a:t>
            </a:r>
            <a:r>
              <a:rPr lang="de-DE" dirty="0"/>
              <a:t>: </a:t>
            </a:r>
            <a:r>
              <a:rPr lang="de-DE" dirty="0" err="1"/>
              <a:t>ap</a:t>
            </a:r>
            <a:r>
              <a:rPr lang="de-DE" dirty="0"/>
              <a:t> b: b </a:t>
            </a:r>
            <a:r>
              <a:rPr lang="de-DE" dirty="0" err="1"/>
              <a:t>ps</a:t>
            </a:r>
            <a:r>
              <a:rPr lang="de-DE" dirty="0"/>
              <a:t>: </a:t>
            </a:r>
            <a:r>
              <a:rPr lang="de-DE" dirty="0" err="1"/>
              <a:t>ps</a:t>
            </a:r>
            <a:r>
              <a:rPr lang="de-DE" dirty="0"/>
              <a:t>" ;</a:t>
            </a:r>
            <a:endParaRPr lang="de-DE" dirty="0" smtClean="0"/>
          </a:p>
          <a:p>
            <a:pPr marL="800100" lvl="1" indent="-342900">
              <a:buFont typeface="+mj-lt"/>
              <a:buAutoNum type="alphaLcPeriod"/>
            </a:pPr>
            <a:r>
              <a:rPr lang="de-DE" dirty="0" err="1" smtClean="0"/>
              <a:t>lev_bnds:formula</a:t>
            </a:r>
            <a:endParaRPr lang="de-DE" dirty="0" smtClean="0"/>
          </a:p>
          <a:p>
            <a:pPr marL="800100" lvl="1" indent="-342900">
              <a:buFont typeface="+mj-lt"/>
              <a:buAutoNum type="alphaLcPeriod"/>
            </a:pPr>
            <a:r>
              <a:rPr lang="de-DE" dirty="0" err="1" smtClean="0"/>
              <a:t>lev_bnds:formula_terms</a:t>
            </a:r>
            <a:r>
              <a:rPr lang="de-DE" dirty="0" smtClean="0"/>
              <a:t>=</a:t>
            </a:r>
            <a:r>
              <a:rPr lang="en-GB" dirty="0"/>
              <a:t>"</a:t>
            </a:r>
            <a:r>
              <a:rPr lang="en-GB" dirty="0" err="1"/>
              <a:t>ap</a:t>
            </a:r>
            <a:r>
              <a:rPr lang="en-GB" dirty="0"/>
              <a:t>: </a:t>
            </a:r>
            <a:r>
              <a:rPr lang="en-GB" dirty="0" err="1"/>
              <a:t>ap_bnds</a:t>
            </a:r>
            <a:r>
              <a:rPr lang="en-GB" dirty="0"/>
              <a:t> b: </a:t>
            </a:r>
            <a:r>
              <a:rPr lang="en-GB" dirty="0" err="1"/>
              <a:t>b_bnds</a:t>
            </a:r>
            <a:r>
              <a:rPr lang="en-GB" dirty="0"/>
              <a:t> </a:t>
            </a:r>
            <a:r>
              <a:rPr lang="en-GB" dirty="0" err="1"/>
              <a:t>ps</a:t>
            </a:r>
            <a:r>
              <a:rPr lang="en-GB" dirty="0"/>
              <a:t>: </a:t>
            </a:r>
            <a:r>
              <a:rPr lang="en-GB" dirty="0" err="1"/>
              <a:t>ps</a:t>
            </a:r>
            <a:r>
              <a:rPr lang="en-GB" dirty="0"/>
              <a:t>" </a:t>
            </a:r>
            <a:endParaRPr lang="de-DE" dirty="0" smtClean="0"/>
          </a:p>
          <a:p>
            <a:pPr marL="800100" lvl="1" indent="-342900">
              <a:buFont typeface="+mj-lt"/>
              <a:buAutoNum type="alphaLcPeriod"/>
            </a:pPr>
            <a:r>
              <a:rPr lang="de-DE" dirty="0" err="1" smtClean="0"/>
              <a:t>lev_bnds:standard_name</a:t>
            </a:r>
            <a:r>
              <a:rPr lang="de-DE" dirty="0" smtClean="0"/>
              <a:t> verloren </a:t>
            </a:r>
            <a:r>
              <a:rPr lang="de-DE" dirty="0" err="1" smtClean="0"/>
              <a:t>lev_bnds:units</a:t>
            </a:r>
            <a:r>
              <a:rPr lang="de-DE" dirty="0" smtClean="0"/>
              <a:t> </a:t>
            </a:r>
          </a:p>
          <a:p>
            <a:pPr marL="800100" lvl="1" indent="-342900">
              <a:buFont typeface="+mj-lt"/>
              <a:buAutoNum type="alphaLcPeriod"/>
            </a:pPr>
            <a:r>
              <a:rPr lang="de-DE" dirty="0" smtClean="0"/>
              <a:t>double [</a:t>
            </a:r>
            <a:r>
              <a:rPr lang="de-DE" dirty="0" err="1" smtClean="0"/>
              <a:t>ap|b</a:t>
            </a:r>
            <a:r>
              <a:rPr lang="de-DE" dirty="0" smtClean="0"/>
              <a:t>](</a:t>
            </a:r>
            <a:r>
              <a:rPr lang="de-DE" dirty="0" err="1" smtClean="0"/>
              <a:t>lev</a:t>
            </a:r>
            <a:r>
              <a:rPr lang="de-DE" dirty="0" smtClean="0"/>
              <a:t>) verloren</a:t>
            </a:r>
          </a:p>
          <a:p>
            <a:pPr marL="800100" lvl="1" indent="-342900">
              <a:buFont typeface="+mj-lt"/>
              <a:buAutoNum type="alphaLcPeriod"/>
            </a:pPr>
            <a:r>
              <a:rPr lang="de-DE" dirty="0" smtClean="0"/>
              <a:t>[</a:t>
            </a:r>
            <a:r>
              <a:rPr lang="de-DE" dirty="0" err="1" smtClean="0"/>
              <a:t>ap|b</a:t>
            </a:r>
            <a:r>
              <a:rPr lang="de-DE" dirty="0" smtClean="0"/>
              <a:t>]_</a:t>
            </a:r>
            <a:r>
              <a:rPr lang="de-DE" dirty="0" err="1" smtClean="0"/>
              <a:t>bnds</a:t>
            </a:r>
            <a:r>
              <a:rPr lang="de-DE" dirty="0" smtClean="0"/>
              <a:t>(</a:t>
            </a:r>
            <a:r>
              <a:rPr lang="de-DE" dirty="0" err="1" smtClean="0"/>
              <a:t>lev</a:t>
            </a:r>
            <a:r>
              <a:rPr lang="de-DE" dirty="0"/>
              <a:t>, </a:t>
            </a:r>
            <a:r>
              <a:rPr lang="de-DE" u="sng" dirty="0"/>
              <a:t>x</a:t>
            </a:r>
            <a:r>
              <a:rPr lang="de-DE" dirty="0"/>
              <a:t>); </a:t>
            </a:r>
            <a:r>
              <a:rPr lang="de-DE" dirty="0" err="1"/>
              <a:t>dimension</a:t>
            </a:r>
            <a:r>
              <a:rPr lang="de-DE" dirty="0"/>
              <a:t> x statt  </a:t>
            </a:r>
            <a:r>
              <a:rPr lang="de-DE" dirty="0" err="1" smtClean="0"/>
              <a:t>bnds</a:t>
            </a:r>
            <a:endParaRPr lang="de-DE" dirty="0" smtClean="0"/>
          </a:p>
          <a:p>
            <a:pPr marL="800100" lvl="1" indent="-342900">
              <a:buFont typeface="+mj-lt"/>
              <a:buAutoNum type="alphaLcPeriod"/>
            </a:pPr>
            <a:r>
              <a:rPr lang="de-DE" dirty="0" err="1" smtClean="0"/>
              <a:t>float</a:t>
            </a:r>
            <a:r>
              <a:rPr lang="de-DE" dirty="0" smtClean="0"/>
              <a:t> </a:t>
            </a:r>
            <a:r>
              <a:rPr lang="de-DE" dirty="0" err="1" smtClean="0"/>
              <a:t>ps</a:t>
            </a:r>
            <a:r>
              <a:rPr lang="de-DE" dirty="0" smtClean="0"/>
              <a:t>(time, </a:t>
            </a:r>
            <a:r>
              <a:rPr lang="de-DE" dirty="0" err="1" smtClean="0"/>
              <a:t>lat</a:t>
            </a:r>
            <a:r>
              <a:rPr lang="de-DE" dirty="0" smtClean="0"/>
              <a:t>, </a:t>
            </a:r>
            <a:r>
              <a:rPr lang="de-DE" dirty="0" err="1" smtClean="0"/>
              <a:t>lon</a:t>
            </a:r>
            <a:r>
              <a:rPr lang="de-DE" dirty="0" smtClean="0"/>
              <a:t>) verloren</a:t>
            </a:r>
          </a:p>
          <a:p>
            <a:pPr marL="800100" lvl="1" indent="-342900">
              <a:buFont typeface="+mj-lt"/>
              <a:buAutoNum type="alphaLcPeriod"/>
            </a:pPr>
            <a:r>
              <a:rPr lang="de-DE" dirty="0" err="1" smtClean="0"/>
              <a:t>b_bnds:units</a:t>
            </a:r>
            <a:r>
              <a:rPr lang="de-DE" dirty="0" smtClean="0"/>
              <a:t> </a:t>
            </a:r>
            <a:r>
              <a:rPr lang="de-DE" dirty="0"/>
              <a:t>= „1“ </a:t>
            </a:r>
            <a:br>
              <a:rPr lang="de-DE" dirty="0"/>
            </a:br>
            <a:r>
              <a:rPr lang="de-DE" dirty="0"/>
              <a:t>b:units = „1“   zugefügt; </a:t>
            </a:r>
            <a:r>
              <a:rPr lang="de-DE" b="1" dirty="0">
                <a:solidFill>
                  <a:srgbClr val="008000"/>
                </a:solidFill>
              </a:rPr>
              <a:t> </a:t>
            </a:r>
            <a:r>
              <a:rPr lang="de-DE" b="1" dirty="0" err="1">
                <a:solidFill>
                  <a:srgbClr val="008000"/>
                </a:solidFill>
              </a:rPr>
              <a:t>no</a:t>
            </a:r>
            <a:r>
              <a:rPr lang="de-DE" b="1" dirty="0">
                <a:solidFill>
                  <a:srgbClr val="008000"/>
                </a:solidFill>
              </a:rPr>
              <a:t> </a:t>
            </a:r>
            <a:r>
              <a:rPr lang="de-DE" b="1" dirty="0" err="1">
                <a:solidFill>
                  <a:srgbClr val="008000"/>
                </a:solidFill>
              </a:rPr>
              <a:t>pbl</a:t>
            </a:r>
            <a:r>
              <a:rPr lang="de-DE" b="1" dirty="0">
                <a:solidFill>
                  <a:srgbClr val="008000"/>
                </a:solidFill>
              </a:rPr>
              <a:t>! </a:t>
            </a:r>
            <a:r>
              <a:rPr lang="de-DE" dirty="0"/>
              <a:t>(nicht nötig für CF, aber inkonsequent in CMOR (</a:t>
            </a:r>
            <a:r>
              <a:rPr lang="de-DE" dirty="0" err="1"/>
              <a:t>ap</a:t>
            </a:r>
            <a:r>
              <a:rPr lang="de-DE" dirty="0"/>
              <a:t>/</a:t>
            </a:r>
            <a:r>
              <a:rPr lang="de-DE" dirty="0" err="1"/>
              <a:t>b_bnds</a:t>
            </a:r>
            <a:r>
              <a:rPr lang="de-DE" dirty="0"/>
              <a:t> </a:t>
            </a:r>
            <a:r>
              <a:rPr lang="de-DE" dirty="0" smtClean="0"/>
              <a:t>verschieden behandelt</a:t>
            </a:r>
            <a:r>
              <a:rPr lang="de-DE" dirty="0"/>
              <a:t>)</a:t>
            </a:r>
          </a:p>
          <a:p>
            <a:endParaRPr lang="en-GB" b="1" i="1" dirty="0"/>
          </a:p>
        </p:txBody>
      </p:sp>
      <p:sp>
        <p:nvSpPr>
          <p:cNvPr id="8" name="Rechteck 7"/>
          <p:cNvSpPr/>
          <p:nvPr/>
        </p:nvSpPr>
        <p:spPr>
          <a:xfrm>
            <a:off x="5681885" y="1414517"/>
            <a:ext cx="2886559" cy="1477328"/>
          </a:xfrm>
          <a:prstGeom prst="rect">
            <a:avLst/>
          </a:prstGeom>
          <a:noFill/>
        </p:spPr>
        <p:txBody>
          <a:bodyPr wrap="none" lIns="91440" tIns="45720" rIns="91440" bIns="45720">
            <a:spAutoFit/>
          </a:bodyPr>
          <a:lstStyle/>
          <a:p>
            <a:pPr algn="r"/>
            <a:r>
              <a:rPr lang="de-DE" b="1" cap="none" spc="0" dirty="0" smtClean="0">
                <a:ln w="1905"/>
                <a:solidFill>
                  <a:srgbClr val="008000"/>
                </a:solidFill>
                <a:effectLst>
                  <a:innerShdw blurRad="69850" dist="43180" dir="5400000">
                    <a:srgbClr val="000000">
                      <a:alpha val="65000"/>
                    </a:srgbClr>
                  </a:innerShdw>
                </a:effectLst>
              </a:rPr>
              <a:t>ok!</a:t>
            </a:r>
            <a:r>
              <a:rPr lang="de-DE" b="1" cap="none" spc="0" dirty="0" smtClean="0">
                <a:ln w="1905"/>
                <a:solidFill>
                  <a:srgbClr val="FF0000"/>
                </a:solidFill>
                <a:effectLst>
                  <a:innerShdw blurRad="69850" dist="43180" dir="5400000">
                    <a:srgbClr val="000000">
                      <a:alpha val="65000"/>
                    </a:srgbClr>
                  </a:innerShdw>
                </a:effectLst>
              </a:rPr>
              <a:t> </a:t>
            </a:r>
            <a:r>
              <a:rPr lang="de-DE" dirty="0" smtClean="0">
                <a:solidFill>
                  <a:srgbClr val="000000"/>
                </a:solidFill>
              </a:rPr>
              <a:t>(d.h. die </a:t>
            </a:r>
            <a:r>
              <a:rPr lang="de-DE" dirty="0" err="1" smtClean="0">
                <a:solidFill>
                  <a:srgbClr val="000000"/>
                </a:solidFill>
              </a:rPr>
              <a:t>formulas</a:t>
            </a:r>
            <a:r>
              <a:rPr lang="de-DE" dirty="0" smtClean="0">
                <a:solidFill>
                  <a:srgbClr val="000000"/>
                </a:solidFill>
              </a:rPr>
              <a:t> und</a:t>
            </a:r>
          </a:p>
          <a:p>
            <a:pPr algn="r"/>
            <a:r>
              <a:rPr lang="de-DE" dirty="0" smtClean="0">
                <a:solidFill>
                  <a:srgbClr val="000000"/>
                </a:solidFill>
              </a:rPr>
              <a:t> ihre </a:t>
            </a:r>
            <a:r>
              <a:rPr lang="de-DE" dirty="0" err="1" smtClean="0">
                <a:solidFill>
                  <a:srgbClr val="000000"/>
                </a:solidFill>
              </a:rPr>
              <a:t>koeff</a:t>
            </a:r>
            <a:r>
              <a:rPr lang="de-DE" dirty="0" smtClean="0">
                <a:solidFill>
                  <a:srgbClr val="000000"/>
                </a:solidFill>
              </a:rPr>
              <a:t>. bleiben erhalten; </a:t>
            </a:r>
          </a:p>
          <a:p>
            <a:pPr algn="r"/>
            <a:r>
              <a:rPr lang="de-DE" dirty="0" smtClean="0">
                <a:solidFill>
                  <a:srgbClr val="000000"/>
                </a:solidFill>
              </a:rPr>
              <a:t>sie werden erzeugt </a:t>
            </a:r>
          </a:p>
          <a:p>
            <a:pPr algn="r"/>
            <a:r>
              <a:rPr lang="de-DE" dirty="0" smtClean="0">
                <a:solidFill>
                  <a:srgbClr val="000000"/>
                </a:solidFill>
              </a:rPr>
              <a:t>mit ‚</a:t>
            </a:r>
            <a:r>
              <a:rPr lang="de-DE" dirty="0" err="1" smtClean="0">
                <a:solidFill>
                  <a:srgbClr val="000000"/>
                </a:solidFill>
              </a:rPr>
              <a:t>cdo</a:t>
            </a:r>
            <a:r>
              <a:rPr lang="de-DE" dirty="0" smtClean="0">
                <a:solidFill>
                  <a:srgbClr val="000000"/>
                </a:solidFill>
              </a:rPr>
              <a:t> </a:t>
            </a:r>
            <a:r>
              <a:rPr lang="de-DE" dirty="0" err="1" smtClean="0">
                <a:solidFill>
                  <a:srgbClr val="000000"/>
                </a:solidFill>
              </a:rPr>
              <a:t>cmor</a:t>
            </a:r>
            <a:r>
              <a:rPr lang="de-DE" dirty="0" smtClean="0">
                <a:solidFill>
                  <a:srgbClr val="000000"/>
                </a:solidFill>
              </a:rPr>
              <a:t> ...‘);</a:t>
            </a:r>
          </a:p>
          <a:p>
            <a:pPr algn="r"/>
            <a:endParaRPr lang="en-GB" b="1" cap="none" spc="0" dirty="0">
              <a:ln w="1905"/>
              <a:solidFill>
                <a:srgbClr val="FF0000"/>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2759496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719572" y="476672"/>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a:t>
            </a:r>
            <a:r>
              <a:rPr lang="de-DE" altLang="de-DE" sz="2800" b="1" dirty="0" err="1" smtClean="0">
                <a:solidFill>
                  <a:srgbClr val="0070C0"/>
                </a:solidFill>
              </a:rPr>
              <a:t>header</a:t>
            </a:r>
            <a:r>
              <a:rPr lang="de-DE" altLang="de-DE" sz="2800" b="1" dirty="0" smtClean="0">
                <a:solidFill>
                  <a:srgbClr val="0070C0"/>
                </a:solidFill>
              </a:rPr>
              <a:t>–Vergleich nach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err="1" smtClean="0">
                <a:solidFill>
                  <a:srgbClr val="7030A0"/>
                </a:solidFill>
              </a:rPr>
              <a:t>copy</a:t>
            </a:r>
            <a:r>
              <a:rPr lang="de-DE" altLang="de-DE" sz="2800" b="1" dirty="0" smtClean="0">
                <a:solidFill>
                  <a:srgbClr val="7030A0"/>
                </a:solidFill>
              </a:rPr>
              <a:t> </a:t>
            </a:r>
          </a:p>
        </p:txBody>
      </p:sp>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647377" y="980728"/>
            <a:ext cx="8317111" cy="2646878"/>
          </a:xfrm>
          <a:prstGeom prst="rect">
            <a:avLst/>
          </a:prstGeom>
          <a:noFill/>
        </p:spPr>
        <p:txBody>
          <a:bodyPr wrap="square" rtlCol="0">
            <a:spAutoFit/>
          </a:bodyPr>
          <a:lstStyle/>
          <a:p>
            <a:r>
              <a:rPr lang="de-DE" b="1" dirty="0" err="1" smtClean="0"/>
              <a:t>Realm</a:t>
            </a:r>
            <a:r>
              <a:rPr lang="de-DE" b="1" dirty="0" smtClean="0"/>
              <a:t> / </a:t>
            </a:r>
            <a:r>
              <a:rPr lang="de-DE" b="1" dirty="0" err="1" smtClean="0"/>
              <a:t>grid</a:t>
            </a:r>
            <a:r>
              <a:rPr lang="de-DE" b="1" dirty="0" smtClean="0"/>
              <a:t> </a:t>
            </a:r>
            <a:r>
              <a:rPr lang="de-DE" b="1" dirty="0" err="1" smtClean="0">
                <a:solidFill>
                  <a:srgbClr val="FF9900"/>
                </a:solidFill>
              </a:rPr>
              <a:t>atmos</a:t>
            </a:r>
            <a:r>
              <a:rPr lang="de-DE" b="1" dirty="0" smtClean="0"/>
              <a:t>:</a:t>
            </a:r>
          </a:p>
          <a:p>
            <a:pPr marL="342900" indent="-342900">
              <a:buFont typeface="+mj-lt"/>
              <a:buAutoNum type="arabicPeriod"/>
            </a:pPr>
            <a:r>
              <a:rPr lang="de-DE" dirty="0" err="1" smtClean="0"/>
              <a:t>Vertical</a:t>
            </a:r>
            <a:r>
              <a:rPr lang="de-DE" dirty="0" smtClean="0"/>
              <a:t> </a:t>
            </a:r>
            <a:r>
              <a:rPr lang="de-DE" dirty="0" err="1" smtClean="0"/>
              <a:t>coordinate</a:t>
            </a:r>
            <a:r>
              <a:rPr lang="de-DE" dirty="0" smtClean="0"/>
              <a:t>			</a:t>
            </a:r>
          </a:p>
          <a:p>
            <a:r>
              <a:rPr lang="de-DE" sz="1600" b="1" dirty="0" smtClean="0"/>
              <a:t>Lösung</a:t>
            </a:r>
            <a:r>
              <a:rPr lang="de-DE" sz="1600" dirty="0" smtClean="0"/>
              <a:t>: Die Erzeugung von konformen Variablen auf  Modellebenen wird mit der Benutzung von </a:t>
            </a:r>
            <a:r>
              <a:rPr lang="de-DE" sz="1600" dirty="0" err="1" smtClean="0"/>
              <a:t>Jörg‘s</a:t>
            </a:r>
            <a:r>
              <a:rPr lang="de-DE" sz="1600" dirty="0" smtClean="0"/>
              <a:t> Programm und der CMOR-Bibliothek realisiert. Darüber hinaus wird die im CMIP5-Standard benutzte Beschreibung von Variablen auf </a:t>
            </a:r>
            <a:r>
              <a:rPr lang="de-DE" sz="1600" dirty="0" err="1" smtClean="0"/>
              <a:t>Modellleveln</a:t>
            </a:r>
            <a:r>
              <a:rPr lang="de-DE" sz="1600" dirty="0" smtClean="0"/>
              <a:t> bei einer Bearbeitung mit den CDOs beibehalten</a:t>
            </a:r>
            <a:br>
              <a:rPr lang="de-DE" sz="1600" dirty="0" smtClean="0"/>
            </a:br>
            <a:r>
              <a:rPr lang="de-DE" sz="1600" dirty="0" smtClean="0"/>
              <a:t>Bemerkung: Die *_</a:t>
            </a:r>
            <a:r>
              <a:rPr lang="de-DE" sz="1600" dirty="0" err="1" smtClean="0"/>
              <a:t>bnds</a:t>
            </a:r>
            <a:r>
              <a:rPr lang="de-DE" sz="1600" dirty="0" smtClean="0"/>
              <a:t>: Attribute müssen für die vertikale Koordinate der Atmosphäre  aufgeführt werden, da die ‚</a:t>
            </a:r>
            <a:r>
              <a:rPr lang="de-DE" sz="1600" dirty="0" err="1" smtClean="0"/>
              <a:t>bounds</a:t>
            </a:r>
            <a:r>
              <a:rPr lang="de-DE" sz="1600" dirty="0" smtClean="0"/>
              <a:t>‘ entgegen der für den NetCDF-Standard  verwendeten Annahme eine eigene Form für ‚</a:t>
            </a:r>
            <a:r>
              <a:rPr lang="de-DE" sz="1600" dirty="0" err="1" smtClean="0"/>
              <a:t>formula</a:t>
            </a:r>
            <a:r>
              <a:rPr lang="de-DE" sz="1600" dirty="0" smtClean="0"/>
              <a:t>-terms‘ haben; </a:t>
            </a:r>
            <a:endParaRPr lang="de-DE" sz="1600" dirty="0"/>
          </a:p>
          <a:p>
            <a:endParaRPr lang="en-GB" b="1" i="1" dirty="0"/>
          </a:p>
        </p:txBody>
      </p:sp>
    </p:spTree>
    <p:extLst>
      <p:ext uri="{BB962C8B-B14F-4D97-AF65-F5344CB8AC3E}">
        <p14:creationId xmlns:p14="http://schemas.microsoft.com/office/powerpoint/2010/main" val="28700788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151620" y="656692"/>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CMIP[5,6</a:t>
            </a:r>
            <a:r>
              <a:rPr lang="de-DE" altLang="de-DE" sz="2800" b="1" dirty="0">
                <a:solidFill>
                  <a:srgbClr val="0070C0"/>
                </a:solidFill>
              </a:rPr>
              <a:t>,...] und CDOs: </a:t>
            </a:r>
            <a:r>
              <a:rPr lang="de-DE" altLang="de-DE" sz="2800" b="1" dirty="0" smtClean="0">
                <a:solidFill>
                  <a:srgbClr val="0070C0"/>
                </a:solidFill>
              </a:rPr>
              <a:t>Zeitplan</a:t>
            </a:r>
            <a:endParaRPr lang="de-DE" altLang="de-DE" sz="2800" b="1" dirty="0">
              <a:solidFill>
                <a:srgbClr val="0070C0"/>
              </a:solidFill>
            </a:endParaRPr>
          </a:p>
        </p:txBody>
      </p:sp>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251521" y="1340768"/>
            <a:ext cx="8605142" cy="4524315"/>
          </a:xfrm>
          <a:prstGeom prst="rect">
            <a:avLst/>
          </a:prstGeom>
          <a:noFill/>
        </p:spPr>
        <p:txBody>
          <a:bodyPr wrap="square" rtlCol="0">
            <a:spAutoFit/>
          </a:bodyPr>
          <a:lstStyle/>
          <a:p>
            <a:pPr marL="342900" lvl="0" indent="-342900">
              <a:buFont typeface="+mj-lt"/>
              <a:buAutoNum type="alphaUcPeriod"/>
            </a:pPr>
            <a:r>
              <a:rPr lang="de-DE" sz="1600" b="1" dirty="0" smtClean="0">
                <a:solidFill>
                  <a:srgbClr val="000000"/>
                </a:solidFill>
              </a:rPr>
              <a:t>Konforme Formatierung </a:t>
            </a:r>
            <a:r>
              <a:rPr lang="de-DE" sz="1600" dirty="0" smtClean="0">
                <a:solidFill>
                  <a:srgbClr val="000000"/>
                </a:solidFill>
              </a:rPr>
              <a:t>mit den CDOs sollte mit den aufgelisteten Funktionalitäten möglich sein, wenn die Verarbeitung der CMIP6-Projektergebnisse beginnt. Also nach dem derzeitigen Stand </a:t>
            </a:r>
            <a:r>
              <a:rPr lang="de-DE" sz="1600" dirty="0" smtClean="0">
                <a:solidFill>
                  <a:srgbClr val="000000"/>
                </a:solidFill>
              </a:rPr>
              <a:t>September </a:t>
            </a:r>
            <a:r>
              <a:rPr lang="de-DE" sz="1600" dirty="0" smtClean="0">
                <a:solidFill>
                  <a:srgbClr val="000000"/>
                </a:solidFill>
              </a:rPr>
              <a:t>2016.</a:t>
            </a:r>
          </a:p>
          <a:p>
            <a:pPr lvl="0"/>
            <a:r>
              <a:rPr lang="de-DE" sz="1600" dirty="0" smtClean="0">
                <a:solidFill>
                  <a:srgbClr val="000000"/>
                </a:solidFill>
              </a:rPr>
              <a:t/>
            </a:r>
            <a:br>
              <a:rPr lang="de-DE" sz="1600" dirty="0" smtClean="0">
                <a:solidFill>
                  <a:srgbClr val="000000"/>
                </a:solidFill>
              </a:rPr>
            </a:br>
            <a:r>
              <a:rPr lang="de-DE" sz="1600" dirty="0" smtClean="0">
                <a:solidFill>
                  <a:srgbClr val="000000"/>
                </a:solidFill>
              </a:rPr>
              <a:t>Das BMBF-Projekt </a:t>
            </a:r>
            <a:r>
              <a:rPr lang="de-DE" sz="1600" dirty="0">
                <a:solidFill>
                  <a:srgbClr val="000000"/>
                </a:solidFill>
              </a:rPr>
              <a:t>ist Juli 2016 </a:t>
            </a:r>
            <a:r>
              <a:rPr lang="de-DE" sz="1600" dirty="0" smtClean="0">
                <a:solidFill>
                  <a:srgbClr val="000000"/>
                </a:solidFill>
              </a:rPr>
              <a:t>gestartet. Zu der Zeit wurde </a:t>
            </a:r>
            <a:r>
              <a:rPr lang="de-DE" sz="1600" dirty="0" smtClean="0">
                <a:solidFill>
                  <a:srgbClr val="000000"/>
                </a:solidFill>
              </a:rPr>
              <a:t>mit der Entwicklung des CDO-Operators ‚</a:t>
            </a:r>
            <a:r>
              <a:rPr lang="de-DE" sz="1600" dirty="0" err="1" smtClean="0">
                <a:solidFill>
                  <a:srgbClr val="000000"/>
                </a:solidFill>
              </a:rPr>
              <a:t>cmor</a:t>
            </a:r>
            <a:r>
              <a:rPr lang="de-DE" sz="1600" dirty="0" smtClean="0">
                <a:solidFill>
                  <a:srgbClr val="000000"/>
                </a:solidFill>
              </a:rPr>
              <a:t>‘ in </a:t>
            </a:r>
            <a:r>
              <a:rPr lang="de-DE" sz="1600" dirty="0" smtClean="0">
                <a:solidFill>
                  <a:srgbClr val="000000"/>
                </a:solidFill>
              </a:rPr>
              <a:t>Richtung ‚letzte Ausbaustufe‘ </a:t>
            </a:r>
            <a:r>
              <a:rPr lang="de-DE" sz="1600" dirty="0" smtClean="0">
                <a:solidFill>
                  <a:srgbClr val="000000"/>
                </a:solidFill>
              </a:rPr>
              <a:t> (s.u.) begonnen</a:t>
            </a:r>
            <a:r>
              <a:rPr lang="de-DE" sz="1600" dirty="0" smtClean="0">
                <a:solidFill>
                  <a:srgbClr val="000000"/>
                </a:solidFill>
              </a:rPr>
              <a:t>. </a:t>
            </a:r>
            <a:r>
              <a:rPr lang="de-DE" sz="1600" dirty="0" smtClean="0">
                <a:solidFill>
                  <a:srgbClr val="000000"/>
                </a:solidFill>
              </a:rPr>
              <a:t>Die Entscheidung, wie </a:t>
            </a:r>
            <a:r>
              <a:rPr lang="de-DE" sz="1600" dirty="0" smtClean="0">
                <a:solidFill>
                  <a:srgbClr val="000000"/>
                </a:solidFill>
              </a:rPr>
              <a:t>viele Stufen es dazwischen gibt, und ob sie ‚</a:t>
            </a:r>
            <a:r>
              <a:rPr lang="de-DE" sz="1600" dirty="0" err="1" smtClean="0">
                <a:solidFill>
                  <a:srgbClr val="000000"/>
                </a:solidFill>
              </a:rPr>
              <a:t>released</a:t>
            </a:r>
            <a:r>
              <a:rPr lang="de-DE" sz="1600" dirty="0" smtClean="0">
                <a:solidFill>
                  <a:srgbClr val="000000"/>
                </a:solidFill>
              </a:rPr>
              <a:t>‘ werden, bleibt </a:t>
            </a:r>
            <a:r>
              <a:rPr lang="de-DE" sz="1600" dirty="0" smtClean="0">
                <a:solidFill>
                  <a:srgbClr val="000000"/>
                </a:solidFill>
              </a:rPr>
              <a:t>dem Projekt </a:t>
            </a:r>
            <a:r>
              <a:rPr lang="de-DE" sz="1600" dirty="0" smtClean="0">
                <a:solidFill>
                  <a:srgbClr val="000000"/>
                </a:solidFill>
              </a:rPr>
              <a:t>vorbehalten. Alle Stufen nach der ersten sollten aber für den Nutzer transparent </a:t>
            </a:r>
            <a:r>
              <a:rPr lang="de-DE" sz="1600" dirty="0" smtClean="0">
                <a:solidFill>
                  <a:srgbClr val="000000"/>
                </a:solidFill>
              </a:rPr>
              <a:t>bleiben.</a:t>
            </a:r>
            <a:br>
              <a:rPr lang="de-DE" sz="1600" dirty="0" smtClean="0">
                <a:solidFill>
                  <a:srgbClr val="000000"/>
                </a:solidFill>
              </a:rPr>
            </a:br>
            <a:r>
              <a:rPr lang="de-DE" sz="1600" dirty="0" smtClean="0">
                <a:solidFill>
                  <a:srgbClr val="000000"/>
                </a:solidFill>
              </a:rPr>
              <a:t>Rückfalllösung </a:t>
            </a:r>
            <a:r>
              <a:rPr lang="de-DE" sz="1600" dirty="0" smtClean="0">
                <a:solidFill>
                  <a:srgbClr val="000000"/>
                </a:solidFill>
              </a:rPr>
              <a:t>für </a:t>
            </a:r>
            <a:r>
              <a:rPr lang="de-DE" sz="1600" dirty="0" smtClean="0">
                <a:solidFill>
                  <a:srgbClr val="000000"/>
                </a:solidFill>
              </a:rPr>
              <a:t>CMIP5/6</a:t>
            </a:r>
            <a:r>
              <a:rPr lang="de-DE" sz="1600" dirty="0" smtClean="0">
                <a:solidFill>
                  <a:srgbClr val="000000"/>
                </a:solidFill>
              </a:rPr>
              <a:t>: </a:t>
            </a:r>
            <a:r>
              <a:rPr lang="de-DE" sz="1600" dirty="0" err="1" smtClean="0">
                <a:solidFill>
                  <a:srgbClr val="000000"/>
                </a:solidFill>
              </a:rPr>
              <a:t>Jörg‘s</a:t>
            </a:r>
            <a:r>
              <a:rPr lang="de-DE" sz="1600" dirty="0" smtClean="0">
                <a:solidFill>
                  <a:srgbClr val="000000"/>
                </a:solidFill>
              </a:rPr>
              <a:t> FORTRAN-Programm mit </a:t>
            </a:r>
            <a:r>
              <a:rPr lang="de-DE" sz="1600" dirty="0" smtClean="0">
                <a:solidFill>
                  <a:srgbClr val="000000"/>
                </a:solidFill>
              </a:rPr>
              <a:t>DKRZ-Wrapper.</a:t>
            </a:r>
          </a:p>
          <a:p>
            <a:pPr marL="342900" lvl="0" indent="-342900">
              <a:buFont typeface="+mj-lt"/>
              <a:buAutoNum type="alphaUcPeriod"/>
            </a:pPr>
            <a:endParaRPr lang="de-DE" sz="1600" b="1" dirty="0">
              <a:solidFill>
                <a:srgbClr val="000000"/>
              </a:solidFill>
            </a:endParaRPr>
          </a:p>
          <a:p>
            <a:pPr marL="342900" lvl="0" indent="-342900">
              <a:buFont typeface="+mj-lt"/>
              <a:buAutoNum type="alphaUcPeriod"/>
            </a:pPr>
            <a:r>
              <a:rPr lang="de-DE" sz="1600" b="1" dirty="0" smtClean="0">
                <a:solidFill>
                  <a:srgbClr val="000000"/>
                </a:solidFill>
              </a:rPr>
              <a:t>Konforme </a:t>
            </a:r>
            <a:r>
              <a:rPr lang="de-DE" sz="1600" b="1" dirty="0" smtClean="0">
                <a:solidFill>
                  <a:srgbClr val="000000"/>
                </a:solidFill>
              </a:rPr>
              <a:t>CDOs </a:t>
            </a:r>
            <a:r>
              <a:rPr lang="de-DE" sz="1600" dirty="0" smtClean="0">
                <a:solidFill>
                  <a:srgbClr val="000000"/>
                </a:solidFill>
              </a:rPr>
              <a:t>ist A</a:t>
            </a:r>
            <a:r>
              <a:rPr lang="de-DE" sz="1600" dirty="0">
                <a:solidFill>
                  <a:srgbClr val="000000"/>
                </a:solidFill>
              </a:rPr>
              <a:t>ufgabe des </a:t>
            </a:r>
            <a:r>
              <a:rPr lang="de-DE" sz="1600" dirty="0" smtClean="0">
                <a:solidFill>
                  <a:srgbClr val="000000"/>
                </a:solidFill>
              </a:rPr>
              <a:t>Projekts und des </a:t>
            </a:r>
            <a:r>
              <a:rPr lang="de-DE" sz="1600" dirty="0" smtClean="0">
                <a:solidFill>
                  <a:srgbClr val="000000"/>
                </a:solidFill>
              </a:rPr>
              <a:t>MPI-Ms.</a:t>
            </a:r>
          </a:p>
          <a:p>
            <a:pPr lvl="0"/>
            <a:r>
              <a:rPr lang="de-DE" sz="1600" dirty="0" smtClean="0">
                <a:solidFill>
                  <a:srgbClr val="000000"/>
                </a:solidFill>
              </a:rPr>
              <a:t/>
            </a:r>
            <a:br>
              <a:rPr lang="de-DE" sz="1600" dirty="0" smtClean="0">
                <a:solidFill>
                  <a:srgbClr val="000000"/>
                </a:solidFill>
              </a:rPr>
            </a:br>
            <a:r>
              <a:rPr lang="de-DE" sz="1600" dirty="0" smtClean="0">
                <a:solidFill>
                  <a:srgbClr val="000000"/>
                </a:solidFill>
              </a:rPr>
              <a:t>Die </a:t>
            </a:r>
            <a:r>
              <a:rPr lang="de-DE" sz="1600" dirty="0">
                <a:solidFill>
                  <a:srgbClr val="000000"/>
                </a:solidFill>
              </a:rPr>
              <a:t>folgenden Seiten befassen sich zunächst mit der konformen Formatierung, d.h. der Entwicklung eines ‚</a:t>
            </a:r>
            <a:r>
              <a:rPr lang="de-DE" sz="1600" dirty="0" err="1">
                <a:solidFill>
                  <a:srgbClr val="000000"/>
                </a:solidFill>
              </a:rPr>
              <a:t>cdo</a:t>
            </a:r>
            <a:r>
              <a:rPr lang="de-DE" sz="1600" dirty="0">
                <a:solidFill>
                  <a:srgbClr val="000000"/>
                </a:solidFill>
              </a:rPr>
              <a:t> </a:t>
            </a:r>
            <a:r>
              <a:rPr lang="de-DE" sz="1600" dirty="0" err="1">
                <a:solidFill>
                  <a:srgbClr val="000000"/>
                </a:solidFill>
              </a:rPr>
              <a:t>cmor</a:t>
            </a:r>
            <a:r>
              <a:rPr lang="de-DE" sz="1600" dirty="0">
                <a:solidFill>
                  <a:srgbClr val="000000"/>
                </a:solidFill>
              </a:rPr>
              <a:t> </a:t>
            </a:r>
            <a:r>
              <a:rPr lang="de-DE" sz="1600" dirty="0" smtClean="0">
                <a:solidFill>
                  <a:srgbClr val="000000"/>
                </a:solidFill>
              </a:rPr>
              <a:t>...‘-Operators</a:t>
            </a:r>
            <a:r>
              <a:rPr lang="de-DE" sz="1600" dirty="0">
                <a:solidFill>
                  <a:srgbClr val="000000"/>
                </a:solidFill>
              </a:rPr>
              <a:t>. </a:t>
            </a:r>
            <a:r>
              <a:rPr lang="de-DE" sz="1600" dirty="0" smtClean="0">
                <a:solidFill>
                  <a:srgbClr val="000000"/>
                </a:solidFill>
              </a:rPr>
              <a:t>Im </a:t>
            </a:r>
            <a:r>
              <a:rPr lang="de-DE" sz="1600" dirty="0">
                <a:solidFill>
                  <a:srgbClr val="000000"/>
                </a:solidFill>
              </a:rPr>
              <a:t>Folgenden wird dann der Aspekt der ‚konformen CDOs‘ betrachtet. Grundsätzlich besteht die Möglichkeit, dass der CDO-Operator </a:t>
            </a:r>
            <a:r>
              <a:rPr lang="de-DE" sz="1600" dirty="0" smtClean="0">
                <a:solidFill>
                  <a:srgbClr val="000000"/>
                </a:solidFill>
              </a:rPr>
              <a:t>‚</a:t>
            </a:r>
            <a:r>
              <a:rPr lang="de-DE" sz="1600" dirty="0" err="1" smtClean="0">
                <a:solidFill>
                  <a:srgbClr val="000000"/>
                </a:solidFill>
              </a:rPr>
              <a:t>cdo</a:t>
            </a:r>
            <a:r>
              <a:rPr lang="de-DE" sz="1600" dirty="0" smtClean="0">
                <a:solidFill>
                  <a:srgbClr val="000000"/>
                </a:solidFill>
              </a:rPr>
              <a:t> </a:t>
            </a:r>
            <a:r>
              <a:rPr lang="de-DE" sz="1600" dirty="0" err="1" smtClean="0">
                <a:solidFill>
                  <a:srgbClr val="000000"/>
                </a:solidFill>
              </a:rPr>
              <a:t>cmor</a:t>
            </a:r>
            <a:r>
              <a:rPr lang="de-DE" sz="1600" dirty="0" smtClean="0">
                <a:solidFill>
                  <a:srgbClr val="000000"/>
                </a:solidFill>
              </a:rPr>
              <a:t>,...‘ </a:t>
            </a:r>
            <a:r>
              <a:rPr lang="de-DE" sz="1600" dirty="0">
                <a:solidFill>
                  <a:srgbClr val="000000"/>
                </a:solidFill>
              </a:rPr>
              <a:t>überflüssig wird, nämlich dann, wenn die konformen CDOs vollständig CMIP-konforme Dateien liefert. Bis dahin ist aber noch ein weiter Weg ... </a:t>
            </a:r>
            <a:endParaRPr lang="de-DE" sz="1600" b="1" i="1" dirty="0">
              <a:solidFill>
                <a:srgbClr val="000000"/>
              </a:solidFill>
            </a:endParaRPr>
          </a:p>
          <a:p>
            <a:endParaRPr lang="de-DE" sz="1600" dirty="0" smtClean="0"/>
          </a:p>
        </p:txBody>
      </p:sp>
    </p:spTree>
    <p:extLst>
      <p:ext uri="{BB962C8B-B14F-4D97-AF65-F5344CB8AC3E}">
        <p14:creationId xmlns:p14="http://schemas.microsoft.com/office/powerpoint/2010/main" val="13110818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539552" y="1376772"/>
            <a:ext cx="8317111" cy="3416320"/>
          </a:xfrm>
          <a:prstGeom prst="rect">
            <a:avLst/>
          </a:prstGeom>
          <a:noFill/>
        </p:spPr>
        <p:txBody>
          <a:bodyPr wrap="square" rtlCol="0">
            <a:spAutoFit/>
          </a:bodyPr>
          <a:lstStyle/>
          <a:p>
            <a:r>
              <a:rPr lang="de-DE" b="1" dirty="0" err="1" smtClean="0"/>
              <a:t>Realm</a:t>
            </a:r>
            <a:r>
              <a:rPr lang="de-DE" b="1" dirty="0" smtClean="0"/>
              <a:t> / </a:t>
            </a:r>
            <a:r>
              <a:rPr lang="de-DE" b="1" dirty="0" err="1" smtClean="0"/>
              <a:t>grid</a:t>
            </a:r>
            <a:r>
              <a:rPr lang="de-DE" b="1" dirty="0" smtClean="0"/>
              <a:t> </a:t>
            </a:r>
            <a:r>
              <a:rPr lang="de-DE" b="1" dirty="0" err="1" smtClean="0">
                <a:solidFill>
                  <a:srgbClr val="FF9900"/>
                </a:solidFill>
              </a:rPr>
              <a:t>land</a:t>
            </a:r>
            <a:r>
              <a:rPr lang="de-DE" b="1" dirty="0" smtClean="0"/>
              <a:t>:</a:t>
            </a:r>
            <a:endParaRPr lang="de-DE" dirty="0" smtClean="0"/>
          </a:p>
          <a:p>
            <a:pPr marL="342900" indent="-342900">
              <a:buFont typeface="+mj-lt"/>
              <a:buAutoNum type="arabicPeriod"/>
            </a:pPr>
            <a:r>
              <a:rPr lang="de-DE" dirty="0">
                <a:solidFill>
                  <a:srgbClr val="0070C0"/>
                </a:solidFill>
              </a:rPr>
              <a:t>Surface </a:t>
            </a:r>
            <a:r>
              <a:rPr lang="de-DE" dirty="0" smtClean="0">
                <a:solidFill>
                  <a:srgbClr val="0070C0"/>
                </a:solidFill>
              </a:rPr>
              <a:t>type </a:t>
            </a:r>
            <a:r>
              <a:rPr lang="de-DE" dirty="0" err="1" smtClean="0">
                <a:solidFill>
                  <a:srgbClr val="0070C0"/>
                </a:solidFill>
              </a:rPr>
              <a:t>coordinates</a:t>
            </a:r>
            <a:r>
              <a:rPr lang="de-DE" dirty="0" smtClean="0">
                <a:solidFill>
                  <a:srgbClr val="0070C0"/>
                </a:solidFill>
              </a:rPr>
              <a:t>/</a:t>
            </a:r>
            <a:r>
              <a:rPr lang="de-DE" dirty="0" err="1" smtClean="0">
                <a:solidFill>
                  <a:srgbClr val="0070C0"/>
                </a:solidFill>
              </a:rPr>
              <a:t>single</a:t>
            </a:r>
            <a:r>
              <a:rPr lang="de-DE" dirty="0" smtClean="0">
                <a:solidFill>
                  <a:srgbClr val="0070C0"/>
                </a:solidFill>
              </a:rPr>
              <a:t> </a:t>
            </a:r>
            <a:r>
              <a:rPr lang="de-DE" dirty="0" err="1" smtClean="0">
                <a:solidFill>
                  <a:srgbClr val="0070C0"/>
                </a:solidFill>
              </a:rPr>
              <a:t>value</a:t>
            </a:r>
            <a:r>
              <a:rPr lang="de-DE" dirty="0" smtClean="0">
                <a:solidFill>
                  <a:srgbClr val="0070C0"/>
                </a:solidFill>
              </a:rPr>
              <a:t> </a:t>
            </a:r>
            <a:r>
              <a:rPr lang="en-GB" dirty="0" smtClean="0">
                <a:solidFill>
                  <a:srgbClr val="0070C0"/>
                </a:solidFill>
              </a:rPr>
              <a:t>dimension</a:t>
            </a:r>
            <a:r>
              <a:rPr lang="en-GB" dirty="0" smtClean="0"/>
              <a:t> </a:t>
            </a:r>
            <a:br>
              <a:rPr lang="en-GB" dirty="0" smtClean="0"/>
            </a:br>
            <a:r>
              <a:rPr lang="de-DE" dirty="0" err="1" smtClean="0"/>
              <a:t>float</a:t>
            </a:r>
            <a:r>
              <a:rPr lang="de-DE" dirty="0" smtClean="0"/>
              <a:t> baresoilFrac,</a:t>
            </a:r>
            <a:r>
              <a:rPr lang="de-DE" dirty="0" smtClean="0">
                <a:solidFill>
                  <a:srgbClr val="0070C0"/>
                </a:solidFill>
              </a:rPr>
              <a:t>c3ftFrac,c4ftFrac</a:t>
            </a:r>
            <a:r>
              <a:rPr lang="de-DE" dirty="0" smtClean="0"/>
              <a:t>(time, </a:t>
            </a:r>
            <a:r>
              <a:rPr lang="de-DE" dirty="0" err="1" smtClean="0"/>
              <a:t>lat</a:t>
            </a:r>
            <a:r>
              <a:rPr lang="de-DE" dirty="0" smtClean="0"/>
              <a:t>, </a:t>
            </a:r>
            <a:r>
              <a:rPr lang="de-DE" dirty="0" err="1" smtClean="0"/>
              <a:t>lon</a:t>
            </a:r>
            <a:r>
              <a:rPr lang="de-DE" dirty="0" smtClean="0"/>
              <a:t>) ;</a:t>
            </a:r>
            <a:br>
              <a:rPr lang="de-DE" dirty="0" smtClean="0"/>
            </a:br>
            <a:r>
              <a:rPr lang="de-DE" dirty="0" smtClean="0"/>
              <a:t>c3PftFrac</a:t>
            </a:r>
            <a:r>
              <a:rPr lang="de-DE" dirty="0" smtClean="0">
                <a:solidFill>
                  <a:srgbClr val="0070C0"/>
                </a:solidFill>
              </a:rPr>
              <a:t>: </a:t>
            </a:r>
            <a:r>
              <a:rPr lang="de-DE" dirty="0" err="1" smtClean="0">
                <a:solidFill>
                  <a:schemeClr val="accent6">
                    <a:lumMod val="75000"/>
                  </a:schemeClr>
                </a:solidFill>
              </a:rPr>
              <a:t>coordinates</a:t>
            </a:r>
            <a:r>
              <a:rPr lang="de-DE" dirty="0" smtClean="0">
                <a:solidFill>
                  <a:schemeClr val="accent6">
                    <a:lumMod val="75000"/>
                  </a:schemeClr>
                </a:solidFill>
              </a:rPr>
              <a:t> </a:t>
            </a:r>
            <a:r>
              <a:rPr lang="de-DE" dirty="0" smtClean="0"/>
              <a:t>= „type“ ;</a:t>
            </a:r>
            <a:br>
              <a:rPr lang="de-DE" dirty="0" smtClean="0"/>
            </a:br>
            <a:r>
              <a:rPr lang="de-DE" dirty="0" smtClean="0"/>
              <a:t>c4PftFrac</a:t>
            </a:r>
            <a:r>
              <a:rPr lang="de-DE" dirty="0" smtClean="0">
                <a:solidFill>
                  <a:srgbClr val="0070C0"/>
                </a:solidFill>
              </a:rPr>
              <a:t>: </a:t>
            </a:r>
            <a:r>
              <a:rPr lang="de-DE" dirty="0" err="1" smtClean="0">
                <a:solidFill>
                  <a:schemeClr val="accent6">
                    <a:lumMod val="75000"/>
                  </a:schemeClr>
                </a:solidFill>
              </a:rPr>
              <a:t>coordinates</a:t>
            </a:r>
            <a:r>
              <a:rPr lang="de-DE" dirty="0" smtClean="0">
                <a:solidFill>
                  <a:schemeClr val="accent6">
                    <a:lumMod val="75000"/>
                  </a:schemeClr>
                </a:solidFill>
              </a:rPr>
              <a:t> </a:t>
            </a:r>
            <a:r>
              <a:rPr lang="de-DE" dirty="0" smtClean="0"/>
              <a:t>= „type“ ;</a:t>
            </a:r>
            <a:r>
              <a:rPr lang="de-DE" b="1" dirty="0" smtClean="0">
                <a:solidFill>
                  <a:srgbClr val="FF0000"/>
                </a:solidFill>
              </a:rPr>
              <a:t/>
            </a:r>
            <a:br>
              <a:rPr lang="de-DE" b="1" dirty="0" smtClean="0">
                <a:solidFill>
                  <a:srgbClr val="FF0000"/>
                </a:solidFill>
              </a:rPr>
            </a:br>
            <a:r>
              <a:rPr lang="en-GB" dirty="0" smtClean="0"/>
              <a:t>char type(</a:t>
            </a:r>
            <a:r>
              <a:rPr lang="en-GB" dirty="0" err="1" smtClean="0"/>
              <a:t>strlen</a:t>
            </a:r>
            <a:r>
              <a:rPr lang="en-GB" dirty="0" smtClean="0"/>
              <a:t>) ; </a:t>
            </a:r>
            <a:br>
              <a:rPr lang="en-GB" dirty="0" smtClean="0"/>
            </a:br>
            <a:r>
              <a:rPr lang="en-GB" dirty="0" smtClean="0"/>
              <a:t>	</a:t>
            </a:r>
            <a:r>
              <a:rPr lang="en-GB" dirty="0" err="1" smtClean="0"/>
              <a:t>type:long_name</a:t>
            </a:r>
            <a:r>
              <a:rPr lang="en-GB" dirty="0" smtClean="0"/>
              <a:t> = "surface type"</a:t>
            </a:r>
          </a:p>
          <a:p>
            <a:pPr lvl="1"/>
            <a:r>
              <a:rPr lang="en-GB" dirty="0" smtClean="0"/>
              <a:t>	</a:t>
            </a:r>
            <a:r>
              <a:rPr lang="en-GB" dirty="0" err="1" smtClean="0"/>
              <a:t>type:standard_name</a:t>
            </a:r>
            <a:r>
              <a:rPr lang="en-GB" dirty="0" smtClean="0"/>
              <a:t> </a:t>
            </a:r>
            <a:r>
              <a:rPr lang="en-GB" dirty="0"/>
              <a:t>= "</a:t>
            </a:r>
            <a:r>
              <a:rPr lang="en-GB" dirty="0" err="1"/>
              <a:t>area_type</a:t>
            </a:r>
            <a:r>
              <a:rPr lang="en-GB" dirty="0"/>
              <a:t>" </a:t>
            </a:r>
            <a:r>
              <a:rPr lang="en-GB" dirty="0" smtClean="0"/>
              <a:t>;</a:t>
            </a:r>
            <a:br>
              <a:rPr lang="en-GB" dirty="0" smtClean="0"/>
            </a:br>
            <a:endParaRPr lang="en-GB" dirty="0" smtClean="0"/>
          </a:p>
          <a:p>
            <a:pPr lvl="1"/>
            <a:r>
              <a:rPr lang="de-DE" dirty="0" err="1" smtClean="0"/>
              <a:t>data</a:t>
            </a:r>
            <a:r>
              <a:rPr lang="de-DE" dirty="0"/>
              <a:t>: type = "</a:t>
            </a:r>
            <a:r>
              <a:rPr lang="de-DE" dirty="0" err="1"/>
              <a:t>bare_ground</a:t>
            </a:r>
            <a:r>
              <a:rPr lang="de-DE" dirty="0"/>
              <a:t>" ;</a:t>
            </a:r>
          </a:p>
          <a:p>
            <a:pPr marL="0" lvl="1"/>
            <a:r>
              <a:rPr lang="de-DE" dirty="0"/>
              <a:t>         </a:t>
            </a:r>
            <a:r>
              <a:rPr lang="de-DE" dirty="0" err="1"/>
              <a:t>data</a:t>
            </a:r>
            <a:r>
              <a:rPr lang="de-DE" dirty="0"/>
              <a:t>: type = </a:t>
            </a:r>
            <a:r>
              <a:rPr lang="de-DE" dirty="0" smtClean="0"/>
              <a:t>"" ;</a:t>
            </a:r>
          </a:p>
          <a:p>
            <a:endParaRPr lang="de-DE" dirty="0" smtClean="0"/>
          </a:p>
        </p:txBody>
      </p:sp>
      <p:sp>
        <p:nvSpPr>
          <p:cNvPr id="12" name="Text Box 4"/>
          <p:cNvSpPr txBox="1">
            <a:spLocks noChangeArrowheads="1"/>
          </p:cNvSpPr>
          <p:nvPr/>
        </p:nvSpPr>
        <p:spPr bwMode="auto">
          <a:xfrm>
            <a:off x="719385" y="476672"/>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a:t>
            </a:r>
            <a:r>
              <a:rPr lang="de-DE" altLang="de-DE" sz="2800" b="1" dirty="0" err="1" smtClean="0">
                <a:solidFill>
                  <a:srgbClr val="0070C0"/>
                </a:solidFill>
              </a:rPr>
              <a:t>header</a:t>
            </a:r>
            <a:r>
              <a:rPr lang="de-DE" altLang="de-DE" sz="2800" b="1" dirty="0" smtClean="0">
                <a:solidFill>
                  <a:srgbClr val="0070C0"/>
                </a:solidFill>
              </a:rPr>
              <a:t>–Vergleich nach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err="1" smtClean="0">
                <a:solidFill>
                  <a:srgbClr val="7030A0"/>
                </a:solidFill>
              </a:rPr>
              <a:t>copy</a:t>
            </a:r>
            <a:r>
              <a:rPr lang="de-DE" altLang="de-DE" sz="2800" b="1" dirty="0" smtClean="0">
                <a:solidFill>
                  <a:srgbClr val="7030A0"/>
                </a:solidFill>
              </a:rPr>
              <a:t> </a:t>
            </a:r>
          </a:p>
        </p:txBody>
      </p:sp>
      <p:grpSp>
        <p:nvGrpSpPr>
          <p:cNvPr id="6" name="Gruppieren 5"/>
          <p:cNvGrpSpPr/>
          <p:nvPr/>
        </p:nvGrpSpPr>
        <p:grpSpPr>
          <a:xfrm>
            <a:off x="5148064" y="2348880"/>
            <a:ext cx="3204352" cy="1800200"/>
            <a:chOff x="4824029" y="1988840"/>
            <a:chExt cx="1875897" cy="1575175"/>
          </a:xfrm>
        </p:grpSpPr>
        <p:sp>
          <p:nvSpPr>
            <p:cNvPr id="2" name="Geschweifte Klammer rechts 1"/>
            <p:cNvSpPr/>
            <p:nvPr/>
          </p:nvSpPr>
          <p:spPr bwMode="auto">
            <a:xfrm>
              <a:off x="4824029" y="1988840"/>
              <a:ext cx="188021" cy="1575175"/>
            </a:xfrm>
            <a:prstGeom prst="rightBrace">
              <a:avLst>
                <a:gd name="adj1" fmla="val 56338"/>
                <a:gd name="adj2" fmla="val 50898"/>
              </a:avLst>
            </a:prstGeom>
            <a:noFill/>
            <a:ln w="38100" cap="flat" cmpd="sng" algn="ctr">
              <a:solidFill>
                <a:srgbClr val="00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4" name="Textfeld 3"/>
            <p:cNvSpPr txBox="1"/>
            <p:nvPr/>
          </p:nvSpPr>
          <p:spPr>
            <a:xfrm>
              <a:off x="5004211" y="2303875"/>
              <a:ext cx="1695715" cy="323166"/>
            </a:xfrm>
            <a:prstGeom prst="rect">
              <a:avLst/>
            </a:prstGeom>
            <a:noFill/>
          </p:spPr>
          <p:txBody>
            <a:bodyPr wrap="square" rtlCol="0">
              <a:spAutoFit/>
            </a:bodyPr>
            <a:lstStyle/>
            <a:p>
              <a:r>
                <a:rPr lang="de-DE" i="1" dirty="0" smtClean="0"/>
                <a:t>geht verloren (s.o.) </a:t>
              </a:r>
              <a:r>
                <a:rPr lang="de-DE" b="1" dirty="0">
                  <a:solidFill>
                    <a:srgbClr val="FF0000"/>
                  </a:solidFill>
                </a:rPr>
                <a:t>Action!</a:t>
              </a:r>
              <a:endParaRPr lang="en-GB" i="1" dirty="0"/>
            </a:p>
          </p:txBody>
        </p:sp>
      </p:grpSp>
    </p:spTree>
    <p:extLst>
      <p:ext uri="{BB962C8B-B14F-4D97-AF65-F5344CB8AC3E}">
        <p14:creationId xmlns:p14="http://schemas.microsoft.com/office/powerpoint/2010/main" val="16096580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539552" y="1052736"/>
            <a:ext cx="8317111" cy="4985980"/>
          </a:xfrm>
          <a:prstGeom prst="rect">
            <a:avLst/>
          </a:prstGeom>
          <a:noFill/>
        </p:spPr>
        <p:txBody>
          <a:bodyPr wrap="square" rtlCol="0">
            <a:spAutoFit/>
          </a:bodyPr>
          <a:lstStyle/>
          <a:p>
            <a:r>
              <a:rPr lang="de-DE" b="1" dirty="0" err="1" smtClean="0"/>
              <a:t>Realm</a:t>
            </a:r>
            <a:r>
              <a:rPr lang="de-DE" b="1" dirty="0" smtClean="0"/>
              <a:t> / </a:t>
            </a:r>
            <a:r>
              <a:rPr lang="de-DE" b="1" dirty="0" err="1" smtClean="0"/>
              <a:t>grid</a:t>
            </a:r>
            <a:r>
              <a:rPr lang="de-DE" b="1" dirty="0" smtClean="0"/>
              <a:t> </a:t>
            </a:r>
            <a:r>
              <a:rPr lang="de-DE" b="1" dirty="0" err="1" smtClean="0">
                <a:solidFill>
                  <a:srgbClr val="FF9900"/>
                </a:solidFill>
              </a:rPr>
              <a:t>land</a:t>
            </a:r>
            <a:r>
              <a:rPr lang="de-DE" b="1" dirty="0" smtClean="0"/>
              <a:t>:</a:t>
            </a:r>
            <a:endParaRPr lang="de-DE" dirty="0" smtClean="0"/>
          </a:p>
          <a:p>
            <a:pPr marL="342900" lvl="1" indent="-342900">
              <a:buFont typeface="+mj-lt"/>
              <a:buAutoNum type="arabicPeriod"/>
            </a:pPr>
            <a:r>
              <a:rPr lang="en-GB" dirty="0" smtClean="0">
                <a:solidFill>
                  <a:srgbClr val="0070C0"/>
                </a:solidFill>
              </a:rPr>
              <a:t>Coordinates besides </a:t>
            </a:r>
            <a:r>
              <a:rPr lang="en-GB" dirty="0" err="1" smtClean="0">
                <a:solidFill>
                  <a:srgbClr val="0070C0"/>
                </a:solidFill>
              </a:rPr>
              <a:t>x,y,z,t</a:t>
            </a:r>
            <a:r>
              <a:rPr lang="en-GB" dirty="0" smtClean="0">
                <a:solidFill>
                  <a:srgbClr val="0070C0"/>
                </a:solidFill>
              </a:rPr>
              <a:t/>
            </a:r>
            <a:br>
              <a:rPr lang="en-GB" dirty="0" smtClean="0">
                <a:solidFill>
                  <a:srgbClr val="0070C0"/>
                </a:solidFill>
              </a:rPr>
            </a:br>
            <a:r>
              <a:rPr lang="de-DE" dirty="0"/>
              <a:t>Dimension </a:t>
            </a:r>
            <a:r>
              <a:rPr lang="de-DE" b="1" dirty="0">
                <a:solidFill>
                  <a:srgbClr val="0070C0"/>
                </a:solidFill>
              </a:rPr>
              <a:t>type = 13 =&gt; </a:t>
            </a:r>
            <a:r>
              <a:rPr lang="de-DE" b="1" dirty="0" err="1">
                <a:solidFill>
                  <a:srgbClr val="0070C0"/>
                </a:solidFill>
              </a:rPr>
              <a:t>lev</a:t>
            </a:r>
            <a:r>
              <a:rPr lang="de-DE" b="1" dirty="0">
                <a:solidFill>
                  <a:srgbClr val="0070C0"/>
                </a:solidFill>
              </a:rPr>
              <a:t> = </a:t>
            </a:r>
            <a:r>
              <a:rPr lang="de-DE" b="1" dirty="0" smtClean="0">
                <a:solidFill>
                  <a:srgbClr val="0070C0"/>
                </a:solidFill>
              </a:rPr>
              <a:t>13</a:t>
            </a:r>
            <a:br>
              <a:rPr lang="de-DE" b="1" dirty="0" smtClean="0">
                <a:solidFill>
                  <a:srgbClr val="0070C0"/>
                </a:solidFill>
              </a:rPr>
            </a:br>
            <a:r>
              <a:rPr lang="de-DE" sz="1400" b="1" dirty="0" err="1" smtClean="0"/>
              <a:t>strlen</a:t>
            </a:r>
            <a:r>
              <a:rPr lang="de-DE" sz="1400" b="1" dirty="0" smtClean="0"/>
              <a:t> = 34;</a:t>
            </a:r>
            <a:r>
              <a:rPr lang="en-GB" sz="1400" b="1" dirty="0" smtClean="0">
                <a:solidFill>
                  <a:srgbClr val="0070C0"/>
                </a:solidFill>
              </a:rPr>
              <a:t/>
            </a:r>
            <a:br>
              <a:rPr lang="en-GB" sz="1400" b="1" dirty="0" smtClean="0">
                <a:solidFill>
                  <a:srgbClr val="0070C0"/>
                </a:solidFill>
              </a:rPr>
            </a:br>
            <a:r>
              <a:rPr lang="en-GB" sz="1400" b="1" dirty="0" smtClean="0"/>
              <a:t>float </a:t>
            </a:r>
            <a:r>
              <a:rPr lang="en-GB" sz="1400" b="1" dirty="0" err="1" smtClean="0"/>
              <a:t>landCoverFrac</a:t>
            </a:r>
            <a:r>
              <a:rPr lang="en-GB" sz="1400" b="1" dirty="0" smtClean="0"/>
              <a:t>(time, type, </a:t>
            </a:r>
            <a:r>
              <a:rPr lang="en-GB" sz="1400" b="1" dirty="0" err="1" smtClean="0"/>
              <a:t>lat</a:t>
            </a:r>
            <a:r>
              <a:rPr lang="en-GB" sz="1400" b="1" dirty="0" smtClean="0"/>
              <a:t>, </a:t>
            </a:r>
            <a:r>
              <a:rPr lang="en-GB" sz="1400" b="1" dirty="0" err="1" smtClean="0"/>
              <a:t>lon</a:t>
            </a:r>
            <a:r>
              <a:rPr lang="en-GB" sz="1400" b="1" dirty="0" smtClean="0"/>
              <a:t>)</a:t>
            </a:r>
            <a:br>
              <a:rPr lang="en-GB" sz="1400" b="1" dirty="0" smtClean="0"/>
            </a:br>
            <a:r>
              <a:rPr lang="en-GB" sz="1400" b="1" dirty="0" smtClean="0"/>
              <a:t>	</a:t>
            </a:r>
            <a:r>
              <a:rPr lang="de-DE" sz="1400" b="1" dirty="0" err="1" smtClean="0">
                <a:solidFill>
                  <a:srgbClr val="FF0000"/>
                </a:solidFill>
              </a:rPr>
              <a:t>landCoverFrac:coordinates</a:t>
            </a:r>
            <a:r>
              <a:rPr lang="de-DE" sz="1400" b="1" dirty="0" smtClean="0">
                <a:solidFill>
                  <a:srgbClr val="FF0000"/>
                </a:solidFill>
              </a:rPr>
              <a:t> </a:t>
            </a:r>
            <a:r>
              <a:rPr lang="de-DE" sz="1400" b="1" dirty="0">
                <a:solidFill>
                  <a:srgbClr val="FF0000"/>
                </a:solidFill>
              </a:rPr>
              <a:t>= "</a:t>
            </a:r>
            <a:r>
              <a:rPr lang="de-DE" sz="1400" b="1" dirty="0" err="1">
                <a:solidFill>
                  <a:srgbClr val="FF0000"/>
                </a:solidFill>
              </a:rPr>
              <a:t>type_description</a:t>
            </a:r>
            <a:r>
              <a:rPr lang="de-DE" sz="1400" b="1" dirty="0">
                <a:solidFill>
                  <a:srgbClr val="FF0000"/>
                </a:solidFill>
              </a:rPr>
              <a:t>" </a:t>
            </a:r>
            <a:r>
              <a:rPr lang="de-DE" sz="1400" b="1" dirty="0" smtClean="0">
                <a:solidFill>
                  <a:srgbClr val="FF0000"/>
                </a:solidFill>
              </a:rPr>
              <a:t>;</a:t>
            </a:r>
            <a:br>
              <a:rPr lang="de-DE" sz="1400" b="1" dirty="0" smtClean="0">
                <a:solidFill>
                  <a:srgbClr val="FF0000"/>
                </a:solidFill>
              </a:rPr>
            </a:br>
            <a:r>
              <a:rPr lang="de-DE" sz="1400" b="1" dirty="0" err="1" smtClean="0">
                <a:solidFill>
                  <a:srgbClr val="FF0000"/>
                </a:solidFill>
              </a:rPr>
              <a:t>char</a:t>
            </a:r>
            <a:r>
              <a:rPr lang="de-DE" sz="1400" b="1" dirty="0" smtClean="0">
                <a:solidFill>
                  <a:srgbClr val="FF0000"/>
                </a:solidFill>
              </a:rPr>
              <a:t> </a:t>
            </a:r>
            <a:r>
              <a:rPr lang="de-DE" sz="1400" b="1" dirty="0" err="1" smtClean="0">
                <a:solidFill>
                  <a:srgbClr val="FF0000"/>
                </a:solidFill>
              </a:rPr>
              <a:t>type_description</a:t>
            </a:r>
            <a:r>
              <a:rPr lang="de-DE" sz="1400" b="1" dirty="0" smtClean="0">
                <a:solidFill>
                  <a:srgbClr val="FF0000"/>
                </a:solidFill>
              </a:rPr>
              <a:t>(type, </a:t>
            </a:r>
            <a:r>
              <a:rPr lang="de-DE" sz="1400" b="1" dirty="0" err="1" smtClean="0">
                <a:solidFill>
                  <a:srgbClr val="FF0000"/>
                </a:solidFill>
              </a:rPr>
              <a:t>strlen</a:t>
            </a:r>
            <a:r>
              <a:rPr lang="de-DE" sz="1400" b="1" dirty="0" smtClean="0">
                <a:solidFill>
                  <a:srgbClr val="FF0000"/>
                </a:solidFill>
              </a:rPr>
              <a:t>) ; </a:t>
            </a:r>
          </a:p>
          <a:p>
            <a:r>
              <a:rPr lang="de-DE" sz="1400" b="1" dirty="0" smtClean="0">
                <a:solidFill>
                  <a:srgbClr val="FF0000"/>
                </a:solidFill>
              </a:rPr>
              <a:t>            	 </a:t>
            </a:r>
            <a:r>
              <a:rPr lang="de-DE" sz="1400" b="1" dirty="0" err="1" smtClean="0">
                <a:solidFill>
                  <a:srgbClr val="FF0000"/>
                </a:solidFill>
              </a:rPr>
              <a:t>type_description:long_name</a:t>
            </a:r>
            <a:r>
              <a:rPr lang="de-DE" sz="1400" b="1" dirty="0" smtClean="0">
                <a:solidFill>
                  <a:srgbClr val="FF0000"/>
                </a:solidFill>
              </a:rPr>
              <a:t> </a:t>
            </a:r>
            <a:r>
              <a:rPr lang="de-DE" sz="1400" b="1" dirty="0">
                <a:solidFill>
                  <a:srgbClr val="FF0000"/>
                </a:solidFill>
              </a:rPr>
              <a:t>= "plant </a:t>
            </a:r>
            <a:r>
              <a:rPr lang="de-DE" sz="1400" b="1" dirty="0" err="1">
                <a:solidFill>
                  <a:srgbClr val="FF0000"/>
                </a:solidFill>
              </a:rPr>
              <a:t>functional</a:t>
            </a:r>
            <a:r>
              <a:rPr lang="de-DE" sz="1400" b="1" dirty="0">
                <a:solidFill>
                  <a:srgbClr val="FF0000"/>
                </a:solidFill>
              </a:rPr>
              <a:t> type" ;</a:t>
            </a:r>
          </a:p>
          <a:p>
            <a:r>
              <a:rPr lang="de-DE" sz="1400" b="1" dirty="0">
                <a:solidFill>
                  <a:srgbClr val="FF0000"/>
                </a:solidFill>
              </a:rPr>
              <a:t>           </a:t>
            </a:r>
            <a:r>
              <a:rPr lang="de-DE" sz="1400" b="1" dirty="0" smtClean="0">
                <a:solidFill>
                  <a:srgbClr val="FF0000"/>
                </a:solidFill>
              </a:rPr>
              <a:t>	 </a:t>
            </a:r>
            <a:r>
              <a:rPr lang="de-DE" sz="1400" b="1" dirty="0" err="1" smtClean="0">
                <a:solidFill>
                  <a:srgbClr val="FF0000"/>
                </a:solidFill>
              </a:rPr>
              <a:t>type_description:standard_name</a:t>
            </a:r>
            <a:r>
              <a:rPr lang="de-DE" sz="1400" b="1" dirty="0" smtClean="0">
                <a:solidFill>
                  <a:srgbClr val="FF0000"/>
                </a:solidFill>
              </a:rPr>
              <a:t> </a:t>
            </a:r>
            <a:r>
              <a:rPr lang="de-DE" sz="1400" b="1" dirty="0">
                <a:solidFill>
                  <a:srgbClr val="FF0000"/>
                </a:solidFill>
              </a:rPr>
              <a:t>= "</a:t>
            </a:r>
            <a:r>
              <a:rPr lang="de-DE" sz="1400" b="1" dirty="0" err="1">
                <a:solidFill>
                  <a:srgbClr val="FF0000"/>
                </a:solidFill>
              </a:rPr>
              <a:t>area_type</a:t>
            </a:r>
            <a:r>
              <a:rPr lang="de-DE" sz="1400" b="1" dirty="0">
                <a:solidFill>
                  <a:srgbClr val="FF0000"/>
                </a:solidFill>
              </a:rPr>
              <a:t>" </a:t>
            </a:r>
            <a:r>
              <a:rPr lang="de-DE" sz="1400" b="1" dirty="0" smtClean="0">
                <a:solidFill>
                  <a:srgbClr val="FF0000"/>
                </a:solidFill>
              </a:rPr>
              <a:t>;</a:t>
            </a:r>
          </a:p>
          <a:p>
            <a:endParaRPr lang="de-DE" dirty="0" smtClean="0"/>
          </a:p>
          <a:p>
            <a:endParaRPr lang="de-DE" dirty="0"/>
          </a:p>
          <a:p>
            <a:r>
              <a:rPr lang="de-DE" dirty="0" smtClean="0"/>
              <a:t>	</a:t>
            </a:r>
          </a:p>
          <a:p>
            <a:r>
              <a:rPr lang="de-DE" dirty="0" smtClean="0"/>
              <a:t>	</a:t>
            </a:r>
            <a:endParaRPr lang="de-DE" dirty="0"/>
          </a:p>
          <a:p>
            <a:r>
              <a:rPr lang="de-DE" dirty="0" smtClean="0"/>
              <a:t/>
            </a:r>
            <a:br>
              <a:rPr lang="de-DE" dirty="0" smtClean="0"/>
            </a:br>
            <a:r>
              <a:rPr lang="de-DE" dirty="0" err="1" smtClean="0"/>
              <a:t>data</a:t>
            </a:r>
            <a:r>
              <a:rPr lang="de-DE" dirty="0" smtClean="0"/>
              <a:t>:</a:t>
            </a:r>
          </a:p>
          <a:p>
            <a:r>
              <a:rPr lang="de-DE" dirty="0" err="1" smtClean="0"/>
              <a:t>type_description</a:t>
            </a:r>
            <a:r>
              <a:rPr lang="de-DE" dirty="0" smtClean="0"/>
              <a:t> = </a:t>
            </a:r>
          </a:p>
          <a:p>
            <a:r>
              <a:rPr lang="de-DE" dirty="0" smtClean="0"/>
              <a:t>„glacier    “,</a:t>
            </a:r>
          </a:p>
          <a:p>
            <a:r>
              <a:rPr lang="de-DE" dirty="0" smtClean="0"/>
              <a:t>...;</a:t>
            </a:r>
          </a:p>
          <a:p>
            <a:r>
              <a:rPr lang="de-DE" dirty="0" smtClean="0"/>
              <a:t>mit LES reden;       	 </a:t>
            </a:r>
            <a:endParaRPr lang="en-GB" dirty="0"/>
          </a:p>
        </p:txBody>
      </p:sp>
      <p:sp>
        <p:nvSpPr>
          <p:cNvPr id="12" name="Text Box 4"/>
          <p:cNvSpPr txBox="1">
            <a:spLocks noChangeArrowheads="1"/>
          </p:cNvSpPr>
          <p:nvPr/>
        </p:nvSpPr>
        <p:spPr bwMode="auto">
          <a:xfrm>
            <a:off x="719385" y="476672"/>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a:t>
            </a:r>
            <a:r>
              <a:rPr lang="de-DE" altLang="de-DE" sz="2800" b="1" dirty="0" err="1" smtClean="0">
                <a:solidFill>
                  <a:srgbClr val="0070C0"/>
                </a:solidFill>
              </a:rPr>
              <a:t>header</a:t>
            </a:r>
            <a:r>
              <a:rPr lang="de-DE" altLang="de-DE" sz="2800" b="1" dirty="0" smtClean="0">
                <a:solidFill>
                  <a:srgbClr val="0070C0"/>
                </a:solidFill>
              </a:rPr>
              <a:t>–Vergleich nach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err="1" smtClean="0">
                <a:solidFill>
                  <a:srgbClr val="7030A0"/>
                </a:solidFill>
              </a:rPr>
              <a:t>copy</a:t>
            </a:r>
            <a:r>
              <a:rPr lang="de-DE" altLang="de-DE" sz="2800" b="1" dirty="0" smtClean="0">
                <a:solidFill>
                  <a:srgbClr val="7030A0"/>
                </a:solidFill>
              </a:rPr>
              <a:t> </a:t>
            </a:r>
          </a:p>
        </p:txBody>
      </p:sp>
      <p:grpSp>
        <p:nvGrpSpPr>
          <p:cNvPr id="6" name="Gruppieren 5"/>
          <p:cNvGrpSpPr/>
          <p:nvPr/>
        </p:nvGrpSpPr>
        <p:grpSpPr>
          <a:xfrm>
            <a:off x="6552224" y="1952836"/>
            <a:ext cx="3204352" cy="1368152"/>
            <a:chOff x="4824029" y="1988840"/>
            <a:chExt cx="1875897" cy="1008112"/>
          </a:xfrm>
        </p:grpSpPr>
        <p:sp>
          <p:nvSpPr>
            <p:cNvPr id="2" name="Geschweifte Klammer rechts 1"/>
            <p:cNvSpPr/>
            <p:nvPr/>
          </p:nvSpPr>
          <p:spPr bwMode="auto">
            <a:xfrm>
              <a:off x="4824029" y="1988840"/>
              <a:ext cx="188021" cy="1008112"/>
            </a:xfrm>
            <a:prstGeom prst="rightBrace">
              <a:avLst>
                <a:gd name="adj1" fmla="val 56338"/>
                <a:gd name="adj2" fmla="val 50898"/>
              </a:avLst>
            </a:prstGeom>
            <a:noFill/>
            <a:ln w="38100" cap="flat" cmpd="sng" algn="ctr">
              <a:solidFill>
                <a:srgbClr val="00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4" name="Textfeld 3"/>
            <p:cNvSpPr txBox="1"/>
            <p:nvPr/>
          </p:nvSpPr>
          <p:spPr>
            <a:xfrm>
              <a:off x="5004211" y="2399578"/>
              <a:ext cx="1695715" cy="224811"/>
            </a:xfrm>
            <a:prstGeom prst="rect">
              <a:avLst/>
            </a:prstGeom>
            <a:noFill/>
          </p:spPr>
          <p:txBody>
            <a:bodyPr wrap="square" rtlCol="0">
              <a:spAutoFit/>
            </a:bodyPr>
            <a:lstStyle/>
            <a:p>
              <a:pPr marL="0" lvl="1"/>
              <a:r>
                <a:rPr lang="de-DE" dirty="0" smtClean="0"/>
                <a:t>verloren</a:t>
              </a:r>
              <a:endParaRPr lang="de-DE" dirty="0"/>
            </a:p>
          </p:txBody>
        </p:sp>
      </p:grpSp>
      <p:sp>
        <p:nvSpPr>
          <p:cNvPr id="5" name="Rechteck 4"/>
          <p:cNvSpPr/>
          <p:nvPr/>
        </p:nvSpPr>
        <p:spPr bwMode="auto">
          <a:xfrm>
            <a:off x="899592" y="1952836"/>
            <a:ext cx="5436604" cy="1368152"/>
          </a:xfrm>
          <a:prstGeom prst="rect">
            <a:avLst/>
          </a:prstGeom>
          <a:noFill/>
          <a:ln w="3175" cap="flat" cmpd="sng" algn="ctr">
            <a:solidFill>
              <a:srgbClr val="008000"/>
            </a:solidFill>
            <a:prstDash val="solid"/>
            <a:round/>
            <a:headEnd type="none" w="med" len="med"/>
            <a:tailEnd type="none" w="med" len="med"/>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400" b="1" i="0" u="none" strike="noStrike" cap="none" normalizeH="0" baseline="0" dirty="0" smtClean="0">
              <a:ln>
                <a:noFill/>
              </a:ln>
              <a:solidFill>
                <a:srgbClr val="0070C0"/>
              </a:solidFill>
              <a:effectLst/>
              <a:latin typeface="Comic Sans MS" pitchFamily="66" charset="0"/>
            </a:endParaRPr>
          </a:p>
        </p:txBody>
      </p:sp>
      <p:sp>
        <p:nvSpPr>
          <p:cNvPr id="10" name="Rechteck 9"/>
          <p:cNvSpPr/>
          <p:nvPr/>
        </p:nvSpPr>
        <p:spPr bwMode="auto">
          <a:xfrm>
            <a:off x="899592" y="3465004"/>
            <a:ext cx="5508612" cy="954107"/>
          </a:xfrm>
          <a:prstGeom prst="rect">
            <a:avLst/>
          </a:prstGeom>
          <a:noFill/>
          <a:ln w="3175" cap="flat" cmpd="sng" algn="ctr">
            <a:solidFill>
              <a:srgbClr val="008000"/>
            </a:solidFill>
            <a:prstDash val="solid"/>
            <a:round/>
            <a:headEnd type="none" w="med" len="med"/>
            <a:tailEnd type="none" w="med" len="med"/>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defTabSz="914400" rtl="0" eaLnBrk="0" fontAlgn="base" latinLnBrk="0" hangingPunct="0">
              <a:lnSpc>
                <a:spcPct val="100000"/>
              </a:lnSpc>
              <a:spcBef>
                <a:spcPct val="0"/>
              </a:spcBef>
              <a:spcAft>
                <a:spcPct val="0"/>
              </a:spcAft>
              <a:buClrTx/>
              <a:buSzTx/>
              <a:buFontTx/>
              <a:buNone/>
              <a:tabLst/>
            </a:pPr>
            <a:r>
              <a:rPr kumimoji="0" lang="de-DE" sz="1400" b="1" i="0" u="none" strike="noStrike" cap="none" normalizeH="0" baseline="0" dirty="0" smtClean="0">
                <a:ln>
                  <a:noFill/>
                </a:ln>
                <a:solidFill>
                  <a:srgbClr val="0070C0"/>
                </a:solidFill>
                <a:effectLst/>
                <a:latin typeface="Calibri" panose="020F0502020204030204" pitchFamily="34" charset="0"/>
              </a:rPr>
              <a:t>double </a:t>
            </a:r>
            <a:r>
              <a:rPr kumimoji="0" lang="de-DE" sz="1400" b="1" i="0" u="none" strike="noStrike" cap="none" normalizeH="0" baseline="0" dirty="0" err="1" smtClean="0">
                <a:ln>
                  <a:noFill/>
                </a:ln>
                <a:solidFill>
                  <a:srgbClr val="0070C0"/>
                </a:solidFill>
                <a:effectLst/>
                <a:latin typeface="Calibri" panose="020F0502020204030204" pitchFamily="34" charset="0"/>
              </a:rPr>
              <a:t>lev</a:t>
            </a:r>
            <a:r>
              <a:rPr kumimoji="0" lang="de-DE" sz="1400" b="1" i="0" u="none" strike="noStrike" cap="none" normalizeH="0" baseline="0" dirty="0" smtClean="0">
                <a:ln>
                  <a:noFill/>
                </a:ln>
                <a:solidFill>
                  <a:srgbClr val="0070C0"/>
                </a:solidFill>
                <a:effectLst/>
                <a:latin typeface="Calibri" panose="020F0502020204030204" pitchFamily="34" charset="0"/>
              </a:rPr>
              <a:t>(</a:t>
            </a:r>
            <a:r>
              <a:rPr kumimoji="0" lang="de-DE" sz="1400" b="1" i="0" u="none" strike="noStrike" cap="none" normalizeH="0" baseline="0" dirty="0" err="1" smtClean="0">
                <a:ln>
                  <a:noFill/>
                </a:ln>
                <a:solidFill>
                  <a:srgbClr val="0070C0"/>
                </a:solidFill>
                <a:effectLst/>
                <a:latin typeface="Calibri" panose="020F0502020204030204" pitchFamily="34" charset="0"/>
              </a:rPr>
              <a:t>lev</a:t>
            </a:r>
            <a:r>
              <a:rPr kumimoji="0" lang="de-DE" sz="1400" b="1" i="0" u="none" strike="noStrike" cap="none" normalizeH="0" baseline="0" dirty="0" smtClean="0">
                <a:ln>
                  <a:noFill/>
                </a:ln>
                <a:solidFill>
                  <a:srgbClr val="0070C0"/>
                </a:solidFill>
                <a:effectLst/>
                <a:latin typeface="Calibri" panose="020F0502020204030204" pitchFamily="34" charset="0"/>
              </a:rPr>
              <a:t>)</a:t>
            </a:r>
          </a:p>
          <a:p>
            <a:pPr marL="0" marR="0" indent="0" defTabSz="914400" rtl="0" eaLnBrk="0" fontAlgn="base" latinLnBrk="0" hangingPunct="0">
              <a:lnSpc>
                <a:spcPct val="100000"/>
              </a:lnSpc>
              <a:spcBef>
                <a:spcPct val="0"/>
              </a:spcBef>
              <a:spcAft>
                <a:spcPct val="0"/>
              </a:spcAft>
              <a:buClrTx/>
              <a:buSzTx/>
              <a:buFontTx/>
              <a:buNone/>
              <a:tabLst/>
            </a:pPr>
            <a:r>
              <a:rPr lang="de-DE" sz="1400" b="1" dirty="0" smtClean="0">
                <a:solidFill>
                  <a:srgbClr val="0070C0"/>
                </a:solidFill>
                <a:latin typeface="Calibri" panose="020F0502020204030204" pitchFamily="34" charset="0"/>
              </a:rPr>
              <a:t>	</a:t>
            </a:r>
            <a:r>
              <a:rPr lang="de-DE" sz="1400" b="1" dirty="0" err="1" smtClean="0">
                <a:solidFill>
                  <a:srgbClr val="0070C0"/>
                </a:solidFill>
                <a:latin typeface="Calibri" panose="020F0502020204030204" pitchFamily="34" charset="0"/>
              </a:rPr>
              <a:t>lev:axis</a:t>
            </a:r>
            <a:r>
              <a:rPr lang="de-DE" sz="1400" b="1" dirty="0" smtClean="0">
                <a:solidFill>
                  <a:srgbClr val="0070C0"/>
                </a:solidFill>
                <a:latin typeface="Calibri" panose="020F0502020204030204" pitchFamily="34" charset="0"/>
              </a:rPr>
              <a:t> = „Z“;</a:t>
            </a:r>
          </a:p>
          <a:p>
            <a:pPr marL="0" marR="0" indent="0" defTabSz="914400" rtl="0" eaLnBrk="0" fontAlgn="base" latinLnBrk="0" hangingPunct="0">
              <a:lnSpc>
                <a:spcPct val="100000"/>
              </a:lnSpc>
              <a:spcBef>
                <a:spcPct val="0"/>
              </a:spcBef>
              <a:spcAft>
                <a:spcPct val="0"/>
              </a:spcAft>
              <a:buClrTx/>
              <a:buSzTx/>
              <a:buFontTx/>
              <a:buNone/>
              <a:tabLst/>
            </a:pPr>
            <a:r>
              <a:rPr kumimoji="0" lang="de-DE" sz="1400" b="1" i="0" u="none" strike="noStrike" cap="none" normalizeH="0" baseline="0" dirty="0" smtClean="0">
                <a:ln>
                  <a:noFill/>
                </a:ln>
                <a:solidFill>
                  <a:srgbClr val="0070C0"/>
                </a:solidFill>
                <a:effectLst/>
                <a:latin typeface="Calibri" panose="020F0502020204030204" pitchFamily="34" charset="0"/>
              </a:rPr>
              <a:t>	</a:t>
            </a:r>
            <a:r>
              <a:rPr kumimoji="0" lang="de-DE" sz="1400" b="1" i="0" u="none" strike="noStrike" cap="none" normalizeH="0" baseline="0" dirty="0" err="1" smtClean="0">
                <a:ln>
                  <a:noFill/>
                </a:ln>
                <a:solidFill>
                  <a:srgbClr val="0070C0"/>
                </a:solidFill>
                <a:effectLst/>
                <a:latin typeface="Calibri" panose="020F0502020204030204" pitchFamily="34" charset="0"/>
              </a:rPr>
              <a:t>lev</a:t>
            </a:r>
            <a:r>
              <a:rPr kumimoji="0" lang="de-DE" sz="1400" b="1" i="0" u="none" strike="noStrike" cap="none" normalizeH="0" baseline="0" dirty="0" smtClean="0">
                <a:ln>
                  <a:noFill/>
                </a:ln>
                <a:solidFill>
                  <a:srgbClr val="0070C0"/>
                </a:solidFill>
                <a:effectLst/>
                <a:latin typeface="Calibri" panose="020F0502020204030204" pitchFamily="34" charset="0"/>
              </a:rPr>
              <a:t>: </a:t>
            </a:r>
            <a:r>
              <a:rPr kumimoji="0" lang="de-DE" sz="1400" b="1" i="0" u="none" strike="noStrike" cap="none" normalizeH="0" baseline="0" dirty="0" err="1" smtClean="0">
                <a:ln>
                  <a:noFill/>
                </a:ln>
                <a:solidFill>
                  <a:srgbClr val="0070C0"/>
                </a:solidFill>
                <a:effectLst/>
                <a:latin typeface="Calibri" panose="020F0502020204030204" pitchFamily="34" charset="0"/>
              </a:rPr>
              <a:t>long_name</a:t>
            </a:r>
            <a:r>
              <a:rPr kumimoji="0" lang="de-DE" sz="1400" b="1" i="0" u="none" strike="noStrike" cap="none" normalizeH="0" baseline="0" dirty="0" smtClean="0">
                <a:ln>
                  <a:noFill/>
                </a:ln>
                <a:solidFill>
                  <a:srgbClr val="0070C0"/>
                </a:solidFill>
                <a:effectLst/>
                <a:latin typeface="Calibri" panose="020F0502020204030204" pitchFamily="34" charset="0"/>
              </a:rPr>
              <a:t> = „</a:t>
            </a:r>
            <a:r>
              <a:rPr kumimoji="0" lang="de-DE" sz="1400" b="1" i="0" u="none" strike="noStrike" cap="none" normalizeH="0" baseline="0" dirty="0" err="1" smtClean="0">
                <a:ln>
                  <a:noFill/>
                </a:ln>
                <a:solidFill>
                  <a:srgbClr val="0070C0"/>
                </a:solidFill>
                <a:effectLst/>
                <a:latin typeface="Calibri" panose="020F0502020204030204" pitchFamily="34" charset="0"/>
              </a:rPr>
              <a:t>generic</a:t>
            </a:r>
            <a:r>
              <a:rPr kumimoji="0" lang="de-DE" sz="1400" b="1" i="0" u="none" strike="noStrike" cap="none" normalizeH="0" baseline="0" dirty="0" smtClean="0">
                <a:ln>
                  <a:noFill/>
                </a:ln>
                <a:solidFill>
                  <a:srgbClr val="0070C0"/>
                </a:solidFill>
                <a:effectLst/>
                <a:latin typeface="Calibri" panose="020F0502020204030204" pitchFamily="34" charset="0"/>
              </a:rPr>
              <a:t>“;</a:t>
            </a:r>
          </a:p>
          <a:p>
            <a:pPr marL="0" marR="0" indent="0" defTabSz="914400" rtl="0" eaLnBrk="0" fontAlgn="base" latinLnBrk="0" hangingPunct="0">
              <a:lnSpc>
                <a:spcPct val="100000"/>
              </a:lnSpc>
              <a:spcBef>
                <a:spcPct val="0"/>
              </a:spcBef>
              <a:spcAft>
                <a:spcPct val="0"/>
              </a:spcAft>
              <a:buClrTx/>
              <a:buSzTx/>
              <a:buFontTx/>
              <a:buNone/>
              <a:tabLst/>
            </a:pPr>
            <a:r>
              <a:rPr lang="de-DE" sz="1400" b="1" dirty="0" smtClean="0">
                <a:solidFill>
                  <a:srgbClr val="0070C0"/>
                </a:solidFill>
                <a:latin typeface="Calibri" panose="020F0502020204030204" pitchFamily="34" charset="0"/>
              </a:rPr>
              <a:t>	</a:t>
            </a:r>
            <a:r>
              <a:rPr lang="de-DE" sz="1400" b="1" dirty="0" err="1" smtClean="0">
                <a:solidFill>
                  <a:srgbClr val="0070C0"/>
                </a:solidFill>
                <a:latin typeface="Calibri" panose="020F0502020204030204" pitchFamily="34" charset="0"/>
              </a:rPr>
              <a:t>lev:units</a:t>
            </a:r>
            <a:r>
              <a:rPr lang="de-DE" sz="1400" b="1" dirty="0" smtClean="0">
                <a:solidFill>
                  <a:srgbClr val="0070C0"/>
                </a:solidFill>
                <a:latin typeface="Calibri" panose="020F0502020204030204" pitchFamily="34" charset="0"/>
              </a:rPr>
              <a:t> = „</a:t>
            </a:r>
            <a:r>
              <a:rPr lang="de-DE" sz="1400" b="1" dirty="0" err="1" smtClean="0">
                <a:solidFill>
                  <a:srgbClr val="0070C0"/>
                </a:solidFill>
                <a:latin typeface="Calibri" panose="020F0502020204030204" pitchFamily="34" charset="0"/>
              </a:rPr>
              <a:t>level</a:t>
            </a:r>
            <a:r>
              <a:rPr lang="de-DE" sz="1400" b="1" dirty="0" smtClean="0">
                <a:solidFill>
                  <a:srgbClr val="0070C0"/>
                </a:solidFill>
                <a:latin typeface="Calibri" panose="020F0502020204030204" pitchFamily="34" charset="0"/>
              </a:rPr>
              <a:t>“;</a:t>
            </a:r>
            <a:endParaRPr kumimoji="0" lang="en-GB" sz="1400" b="1" i="0" u="none" strike="noStrike" cap="none" normalizeH="0" baseline="0" dirty="0" smtClean="0">
              <a:ln>
                <a:noFill/>
              </a:ln>
              <a:solidFill>
                <a:srgbClr val="0070C0"/>
              </a:solidFill>
              <a:effectLst/>
              <a:latin typeface="Calibri" panose="020F0502020204030204" pitchFamily="34" charset="0"/>
            </a:endParaRPr>
          </a:p>
        </p:txBody>
      </p:sp>
      <p:grpSp>
        <p:nvGrpSpPr>
          <p:cNvPr id="11" name="Gruppieren 10"/>
          <p:cNvGrpSpPr/>
          <p:nvPr/>
        </p:nvGrpSpPr>
        <p:grpSpPr>
          <a:xfrm>
            <a:off x="6552220" y="3501008"/>
            <a:ext cx="3204352" cy="864096"/>
            <a:chOff x="4824029" y="1988840"/>
            <a:chExt cx="1875897" cy="1008112"/>
          </a:xfrm>
        </p:grpSpPr>
        <p:sp>
          <p:nvSpPr>
            <p:cNvPr id="14" name="Geschweifte Klammer rechts 13"/>
            <p:cNvSpPr/>
            <p:nvPr/>
          </p:nvSpPr>
          <p:spPr bwMode="auto">
            <a:xfrm>
              <a:off x="4824029" y="1988840"/>
              <a:ext cx="188021" cy="1008112"/>
            </a:xfrm>
            <a:prstGeom prst="rightBrace">
              <a:avLst>
                <a:gd name="adj1" fmla="val 56338"/>
                <a:gd name="adj2" fmla="val 50898"/>
              </a:avLst>
            </a:prstGeom>
            <a:noFill/>
            <a:ln w="38100" cap="flat" cmpd="sng" algn="ctr">
              <a:solidFill>
                <a:srgbClr val="00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15" name="Textfeld 14"/>
            <p:cNvSpPr txBox="1"/>
            <p:nvPr/>
          </p:nvSpPr>
          <p:spPr>
            <a:xfrm>
              <a:off x="5004211" y="2303875"/>
              <a:ext cx="1695715" cy="430887"/>
            </a:xfrm>
            <a:prstGeom prst="rect">
              <a:avLst/>
            </a:prstGeom>
            <a:noFill/>
          </p:spPr>
          <p:txBody>
            <a:bodyPr wrap="square" rtlCol="0">
              <a:spAutoFit/>
            </a:bodyPr>
            <a:lstStyle/>
            <a:p>
              <a:pPr marL="0" lvl="1"/>
              <a:r>
                <a:rPr lang="de-DE" dirty="0" smtClean="0"/>
                <a:t>eingefügt   </a:t>
              </a:r>
              <a:r>
                <a:rPr lang="de-DE" b="1" dirty="0" smtClean="0">
                  <a:solidFill>
                    <a:srgbClr val="FF0000"/>
                  </a:solidFill>
                </a:rPr>
                <a:t>Action</a:t>
              </a:r>
              <a:r>
                <a:rPr lang="de-DE" b="1" dirty="0">
                  <a:solidFill>
                    <a:srgbClr val="FF0000"/>
                  </a:solidFill>
                </a:rPr>
                <a:t>!</a:t>
              </a:r>
              <a:endParaRPr lang="en-GB" i="1" dirty="0"/>
            </a:p>
          </p:txBody>
        </p:sp>
      </p:grpSp>
    </p:spTree>
    <p:extLst>
      <p:ext uri="{BB962C8B-B14F-4D97-AF65-F5344CB8AC3E}">
        <p14:creationId xmlns:p14="http://schemas.microsoft.com/office/powerpoint/2010/main" val="30683874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539551" y="1340768"/>
            <a:ext cx="8317111" cy="6463308"/>
          </a:xfrm>
          <a:prstGeom prst="rect">
            <a:avLst/>
          </a:prstGeom>
          <a:noFill/>
        </p:spPr>
        <p:txBody>
          <a:bodyPr wrap="square" rtlCol="0">
            <a:spAutoFit/>
          </a:bodyPr>
          <a:lstStyle/>
          <a:p>
            <a:r>
              <a:rPr lang="de-DE" b="1" dirty="0" err="1"/>
              <a:t>Realm</a:t>
            </a:r>
            <a:r>
              <a:rPr lang="de-DE" b="1" dirty="0"/>
              <a:t> </a:t>
            </a:r>
            <a:r>
              <a:rPr lang="de-DE" b="1" dirty="0" smtClean="0"/>
              <a:t>/ </a:t>
            </a:r>
            <a:r>
              <a:rPr lang="de-DE" b="1" dirty="0" err="1" smtClean="0"/>
              <a:t>grid</a:t>
            </a:r>
            <a:r>
              <a:rPr lang="de-DE" b="1" dirty="0" smtClean="0"/>
              <a:t> </a:t>
            </a:r>
            <a:r>
              <a:rPr lang="de-DE" b="1" dirty="0" err="1" smtClean="0">
                <a:solidFill>
                  <a:srgbClr val="FF9900"/>
                </a:solidFill>
              </a:rPr>
              <a:t>seaIce</a:t>
            </a:r>
            <a:r>
              <a:rPr lang="de-DE" b="1" dirty="0" smtClean="0">
                <a:solidFill>
                  <a:srgbClr val="FF9900"/>
                </a:solidFill>
              </a:rPr>
              <a:t> </a:t>
            </a:r>
            <a:r>
              <a:rPr lang="de-DE" b="1" dirty="0" smtClean="0"/>
              <a:t>:</a:t>
            </a:r>
            <a:endParaRPr lang="de-DE" dirty="0" smtClean="0"/>
          </a:p>
          <a:p>
            <a:pPr marL="342900" indent="-342900">
              <a:buFont typeface="+mj-lt"/>
              <a:buAutoNum type="arabicPeriod"/>
            </a:pPr>
            <a:r>
              <a:rPr lang="de-DE" dirty="0" err="1"/>
              <a:t>var:cell_measures</a:t>
            </a:r>
            <a:r>
              <a:rPr lang="de-DE" dirty="0"/>
              <a:t> = “</a:t>
            </a:r>
            <a:r>
              <a:rPr lang="de-DE" dirty="0" err="1"/>
              <a:t>area</a:t>
            </a:r>
            <a:r>
              <a:rPr lang="de-DE" dirty="0"/>
              <a:t>: </a:t>
            </a:r>
            <a:r>
              <a:rPr lang="de-DE" dirty="0" err="1"/>
              <a:t>areacello</a:t>
            </a:r>
            <a:r>
              <a:rPr lang="de-DE" dirty="0"/>
              <a:t>“ geht </a:t>
            </a:r>
            <a:r>
              <a:rPr lang="de-DE" dirty="0" smtClean="0"/>
              <a:t>verloren </a:t>
            </a:r>
            <a:br>
              <a:rPr lang="de-DE" dirty="0" smtClean="0"/>
            </a:br>
            <a:r>
              <a:rPr lang="de-DE" dirty="0" err="1" smtClean="0"/>
              <a:t>var:associated_files</a:t>
            </a:r>
            <a:r>
              <a:rPr lang="de-DE" dirty="0" smtClean="0"/>
              <a:t> </a:t>
            </a:r>
            <a:r>
              <a:rPr lang="de-DE" dirty="0"/>
              <a:t>= "</a:t>
            </a:r>
            <a:r>
              <a:rPr lang="de-DE" dirty="0" err="1"/>
              <a:t>baseURL</a:t>
            </a:r>
            <a:r>
              <a:rPr lang="de-DE" dirty="0"/>
              <a:t>: </a:t>
            </a:r>
            <a:r>
              <a:rPr lang="de-DE" dirty="0">
                <a:hlinkClick r:id="" invalidUrl="http://......%E2%80%9C(s.o.)"/>
              </a:rPr>
              <a:t>http://......“(s.o</a:t>
            </a:r>
            <a:r>
              <a:rPr lang="de-DE" dirty="0" smtClean="0">
                <a:hlinkClick r:id="" invalidUrl="http://......%E2%80%9C(s.o.)"/>
              </a:rPr>
              <a:t>.)</a:t>
            </a:r>
            <a:r>
              <a:rPr lang="de-DE" dirty="0" smtClean="0"/>
              <a:t> </a:t>
            </a:r>
            <a:r>
              <a:rPr lang="de-DE" dirty="0"/>
              <a:t> </a:t>
            </a:r>
            <a:r>
              <a:rPr lang="de-DE" dirty="0" smtClean="0"/>
              <a:t>(</a:t>
            </a:r>
            <a:r>
              <a:rPr lang="de-DE" dirty="0" err="1" smtClean="0"/>
              <a:t>location</a:t>
            </a:r>
            <a:r>
              <a:rPr lang="de-DE" dirty="0" smtClean="0"/>
              <a:t> </a:t>
            </a:r>
            <a:r>
              <a:rPr lang="de-DE" dirty="0"/>
              <a:t>von </a:t>
            </a:r>
            <a:r>
              <a:rPr lang="de-DE" dirty="0" err="1"/>
              <a:t>areacello</a:t>
            </a:r>
            <a:r>
              <a:rPr lang="de-DE" dirty="0"/>
              <a:t> </a:t>
            </a:r>
            <a:r>
              <a:rPr lang="de-DE" dirty="0" smtClean="0"/>
              <a:t>) </a:t>
            </a:r>
            <a:r>
              <a:rPr lang="de-DE" b="1" dirty="0" smtClean="0">
                <a:ln w="1905"/>
                <a:solidFill>
                  <a:srgbClr val="008000"/>
                </a:solidFill>
                <a:effectLst>
                  <a:innerShdw blurRad="69850" dist="43180" dir="5400000">
                    <a:srgbClr val="000000">
                      <a:alpha val="65000"/>
                    </a:srgbClr>
                  </a:innerShdw>
                </a:effectLst>
              </a:rPr>
              <a:t>ok ! </a:t>
            </a:r>
          </a:p>
          <a:p>
            <a:pPr marL="342900" indent="-342900">
              <a:buFont typeface="+mj-lt"/>
              <a:buAutoNum type="arabicPeriod"/>
            </a:pPr>
            <a:r>
              <a:rPr lang="de-DE" dirty="0" smtClean="0"/>
              <a:t>nv4 = 4 ;    statt  </a:t>
            </a:r>
            <a:r>
              <a:rPr lang="de-DE" dirty="0" err="1" smtClean="0"/>
              <a:t>vertices</a:t>
            </a:r>
            <a:r>
              <a:rPr lang="de-DE" dirty="0" smtClean="0"/>
              <a:t> = 4 ; </a:t>
            </a:r>
          </a:p>
          <a:p>
            <a:pPr marL="342900" indent="-342900">
              <a:buFont typeface="+mj-lt"/>
              <a:buAutoNum type="arabicPeriod"/>
            </a:pPr>
            <a:r>
              <a:rPr lang="de-DE" dirty="0" smtClean="0"/>
              <a:t>x = 256 statt i = 256 ;</a:t>
            </a:r>
            <a:r>
              <a:rPr lang="de-DE" dirty="0"/>
              <a:t> </a:t>
            </a:r>
            <a:endParaRPr lang="de-DE" dirty="0" smtClean="0"/>
          </a:p>
          <a:p>
            <a:pPr marL="342900" indent="-342900">
              <a:buFont typeface="+mj-lt"/>
              <a:buAutoNum type="arabicPeriod"/>
            </a:pPr>
            <a:r>
              <a:rPr lang="de-DE" dirty="0" smtClean="0"/>
              <a:t>y </a:t>
            </a:r>
            <a:r>
              <a:rPr lang="de-DE" dirty="0"/>
              <a:t>= </a:t>
            </a:r>
            <a:r>
              <a:rPr lang="de-DE" dirty="0" smtClean="0"/>
              <a:t>220 </a:t>
            </a:r>
            <a:r>
              <a:rPr lang="de-DE" dirty="0"/>
              <a:t>statt </a:t>
            </a:r>
            <a:r>
              <a:rPr lang="de-DE" dirty="0" smtClean="0"/>
              <a:t>j </a:t>
            </a:r>
            <a:r>
              <a:rPr lang="de-DE" dirty="0"/>
              <a:t>= </a:t>
            </a:r>
            <a:r>
              <a:rPr lang="de-DE" dirty="0" smtClean="0"/>
              <a:t>220 ;</a:t>
            </a:r>
            <a:r>
              <a:rPr lang="de-DE" b="1" dirty="0">
                <a:ln w="1905"/>
                <a:solidFill>
                  <a:srgbClr val="FF0000"/>
                </a:solidFill>
                <a:effectLst>
                  <a:innerShdw blurRad="69850" dist="43180" dir="5400000">
                    <a:srgbClr val="000000">
                      <a:alpha val="65000"/>
                    </a:srgbClr>
                  </a:innerShdw>
                </a:effectLst>
              </a:rPr>
              <a:t> Action </a:t>
            </a:r>
            <a:r>
              <a:rPr lang="de-DE" b="1" dirty="0" smtClean="0">
                <a:ln w="1905"/>
                <a:solidFill>
                  <a:srgbClr val="FF0000"/>
                </a:solidFill>
                <a:effectLst>
                  <a:innerShdw blurRad="69850" dist="43180" dir="5400000">
                    <a:srgbClr val="000000">
                      <a:alpha val="65000"/>
                    </a:srgbClr>
                  </a:innerShdw>
                </a:effectLst>
              </a:rPr>
              <a:t>!</a:t>
            </a:r>
            <a:endParaRPr lang="de-DE" dirty="0" smtClean="0">
              <a:ln w="1905"/>
              <a:effectLst>
                <a:innerShdw blurRad="69850" dist="43180" dir="5400000">
                  <a:srgbClr val="000000">
                    <a:alpha val="65000"/>
                  </a:srgbClr>
                </a:innerShdw>
              </a:effectLst>
            </a:endParaRPr>
          </a:p>
          <a:p>
            <a:pPr marL="342900" indent="-342900">
              <a:buFont typeface="+mj-lt"/>
              <a:buAutoNum type="arabicPeriod"/>
            </a:pPr>
            <a:r>
              <a:rPr lang="de-DE" dirty="0" err="1" smtClean="0">
                <a:ln w="1905"/>
                <a:effectLst>
                  <a:innerShdw blurRad="69850" dist="43180" dir="5400000">
                    <a:srgbClr val="000000">
                      <a:alpha val="65000"/>
                    </a:srgbClr>
                  </a:innerShdw>
                </a:effectLst>
              </a:rPr>
              <a:t>int</a:t>
            </a:r>
            <a:r>
              <a:rPr lang="de-DE" dirty="0" smtClean="0">
                <a:ln w="1905"/>
                <a:effectLst>
                  <a:innerShdw blurRad="69850" dist="43180" dir="5400000">
                    <a:srgbClr val="000000">
                      <a:alpha val="65000"/>
                    </a:srgbClr>
                  </a:innerShdw>
                </a:effectLst>
              </a:rPr>
              <a:t> i(i)  fehlt  </a:t>
            </a:r>
            <a:r>
              <a:rPr lang="de-DE" b="1" dirty="0">
                <a:ln w="1905"/>
                <a:solidFill>
                  <a:srgbClr val="FF0000"/>
                </a:solidFill>
                <a:effectLst>
                  <a:innerShdw blurRad="69850" dist="43180" dir="5400000">
                    <a:srgbClr val="000000">
                      <a:alpha val="65000"/>
                    </a:srgbClr>
                  </a:innerShdw>
                </a:effectLst>
              </a:rPr>
              <a:t>Action ! </a:t>
            </a:r>
            <a:endParaRPr lang="de-DE" dirty="0">
              <a:ln w="1905"/>
              <a:effectLst>
                <a:innerShdw blurRad="69850" dist="43180" dir="5400000">
                  <a:srgbClr val="000000">
                    <a:alpha val="65000"/>
                  </a:srgbClr>
                </a:innerShdw>
              </a:effectLst>
            </a:endParaRPr>
          </a:p>
          <a:p>
            <a:pPr lvl="1"/>
            <a:r>
              <a:rPr lang="en-GB" dirty="0" smtClean="0">
                <a:ln w="1905"/>
                <a:effectLst>
                  <a:innerShdw blurRad="69850" dist="43180" dir="5400000">
                    <a:srgbClr val="000000">
                      <a:alpha val="65000"/>
                    </a:srgbClr>
                  </a:innerShdw>
                </a:effectLst>
              </a:rPr>
              <a:t>i:units </a:t>
            </a:r>
            <a:r>
              <a:rPr lang="en-GB" dirty="0">
                <a:ln w="1905"/>
                <a:effectLst>
                  <a:innerShdw blurRad="69850" dist="43180" dir="5400000">
                    <a:srgbClr val="000000">
                      <a:alpha val="65000"/>
                    </a:srgbClr>
                  </a:innerShdw>
                </a:effectLst>
              </a:rPr>
              <a:t>= "1" ;</a:t>
            </a:r>
          </a:p>
          <a:p>
            <a:pPr lvl="1"/>
            <a:r>
              <a:rPr lang="en-GB" dirty="0" smtClean="0">
                <a:ln w="1905"/>
                <a:effectLst>
                  <a:innerShdw blurRad="69850" dist="43180" dir="5400000">
                    <a:srgbClr val="000000">
                      <a:alpha val="65000"/>
                    </a:srgbClr>
                  </a:innerShdw>
                </a:effectLst>
              </a:rPr>
              <a:t>i:long_name </a:t>
            </a:r>
            <a:r>
              <a:rPr lang="en-GB" dirty="0">
                <a:ln w="1905"/>
                <a:effectLst>
                  <a:innerShdw blurRad="69850" dist="43180" dir="5400000">
                    <a:srgbClr val="000000">
                      <a:alpha val="65000"/>
                    </a:srgbClr>
                  </a:innerShdw>
                </a:effectLst>
              </a:rPr>
              <a:t>= "cell index along first dimension" </a:t>
            </a:r>
            <a:r>
              <a:rPr lang="en-GB" dirty="0" smtClean="0">
                <a:ln w="1905"/>
                <a:effectLst>
                  <a:innerShdw blurRad="69850" dist="43180" dir="5400000">
                    <a:srgbClr val="000000">
                      <a:alpha val="65000"/>
                    </a:srgbClr>
                  </a:innerShdw>
                </a:effectLst>
              </a:rPr>
              <a:t>;</a:t>
            </a:r>
          </a:p>
          <a:p>
            <a:pPr marL="342900" indent="-342900">
              <a:buFont typeface="+mj-lt"/>
              <a:buAutoNum type="arabicPeriod"/>
            </a:pPr>
            <a:r>
              <a:rPr lang="de-DE" dirty="0" err="1">
                <a:ln w="1905"/>
                <a:effectLst>
                  <a:innerShdw blurRad="69850" dist="43180" dir="5400000">
                    <a:srgbClr val="000000">
                      <a:alpha val="65000"/>
                    </a:srgbClr>
                  </a:innerShdw>
                </a:effectLst>
              </a:rPr>
              <a:t>int</a:t>
            </a:r>
            <a:r>
              <a:rPr lang="de-DE" dirty="0">
                <a:ln w="1905"/>
                <a:effectLst>
                  <a:innerShdw blurRad="69850" dist="43180" dir="5400000">
                    <a:srgbClr val="000000">
                      <a:alpha val="65000"/>
                    </a:srgbClr>
                  </a:innerShdw>
                </a:effectLst>
              </a:rPr>
              <a:t> </a:t>
            </a:r>
            <a:r>
              <a:rPr lang="de-DE" dirty="0" smtClean="0">
                <a:ln w="1905"/>
                <a:effectLst>
                  <a:innerShdw blurRad="69850" dist="43180" dir="5400000">
                    <a:srgbClr val="000000">
                      <a:alpha val="65000"/>
                    </a:srgbClr>
                  </a:innerShdw>
                </a:effectLst>
              </a:rPr>
              <a:t>j(j)  </a:t>
            </a:r>
            <a:r>
              <a:rPr lang="de-DE" dirty="0">
                <a:ln w="1905"/>
                <a:effectLst>
                  <a:innerShdw blurRad="69850" dist="43180" dir="5400000">
                    <a:srgbClr val="000000">
                      <a:alpha val="65000"/>
                    </a:srgbClr>
                  </a:innerShdw>
                </a:effectLst>
              </a:rPr>
              <a:t>fehlt  </a:t>
            </a:r>
            <a:r>
              <a:rPr lang="de-DE" b="1" dirty="0">
                <a:ln w="1905"/>
                <a:solidFill>
                  <a:srgbClr val="FF0000"/>
                </a:solidFill>
                <a:effectLst>
                  <a:innerShdw blurRad="69850" dist="43180" dir="5400000">
                    <a:srgbClr val="000000">
                      <a:alpha val="65000"/>
                    </a:srgbClr>
                  </a:innerShdw>
                </a:effectLst>
              </a:rPr>
              <a:t>Action ! </a:t>
            </a:r>
            <a:endParaRPr lang="de-DE" dirty="0">
              <a:ln w="1905"/>
              <a:effectLst>
                <a:innerShdw blurRad="69850" dist="43180" dir="5400000">
                  <a:srgbClr val="000000">
                    <a:alpha val="65000"/>
                  </a:srgbClr>
                </a:innerShdw>
              </a:effectLst>
            </a:endParaRPr>
          </a:p>
          <a:p>
            <a:pPr lvl="1"/>
            <a:r>
              <a:rPr lang="en-GB" dirty="0" smtClean="0">
                <a:ln w="1905"/>
                <a:effectLst>
                  <a:innerShdw blurRad="69850" dist="43180" dir="5400000">
                    <a:srgbClr val="000000">
                      <a:alpha val="65000"/>
                    </a:srgbClr>
                  </a:innerShdw>
                </a:effectLst>
              </a:rPr>
              <a:t>j:units </a:t>
            </a:r>
            <a:r>
              <a:rPr lang="en-GB" dirty="0">
                <a:ln w="1905"/>
                <a:effectLst>
                  <a:innerShdw blurRad="69850" dist="43180" dir="5400000">
                    <a:srgbClr val="000000">
                      <a:alpha val="65000"/>
                    </a:srgbClr>
                  </a:innerShdw>
                </a:effectLst>
              </a:rPr>
              <a:t>= "1" ;</a:t>
            </a:r>
          </a:p>
          <a:p>
            <a:pPr lvl="1"/>
            <a:r>
              <a:rPr lang="en-GB" dirty="0" smtClean="0">
                <a:ln w="1905"/>
                <a:effectLst>
                  <a:innerShdw blurRad="69850" dist="43180" dir="5400000">
                    <a:srgbClr val="000000">
                      <a:alpha val="65000"/>
                    </a:srgbClr>
                  </a:innerShdw>
                </a:effectLst>
              </a:rPr>
              <a:t>j:long_name </a:t>
            </a:r>
            <a:r>
              <a:rPr lang="en-GB" dirty="0">
                <a:ln w="1905"/>
                <a:effectLst>
                  <a:innerShdw blurRad="69850" dist="43180" dir="5400000">
                    <a:srgbClr val="000000">
                      <a:alpha val="65000"/>
                    </a:srgbClr>
                  </a:innerShdw>
                </a:effectLst>
              </a:rPr>
              <a:t>= "cell index along </a:t>
            </a:r>
            <a:r>
              <a:rPr lang="en-GB" dirty="0" smtClean="0">
                <a:ln w="1905"/>
                <a:effectLst>
                  <a:innerShdw blurRad="69850" dist="43180" dir="5400000">
                    <a:srgbClr val="000000">
                      <a:alpha val="65000"/>
                    </a:srgbClr>
                  </a:innerShdw>
                </a:effectLst>
              </a:rPr>
              <a:t>second dimension</a:t>
            </a:r>
            <a:r>
              <a:rPr lang="en-GB" dirty="0">
                <a:ln w="1905"/>
                <a:effectLst>
                  <a:innerShdw blurRad="69850" dist="43180" dir="5400000">
                    <a:srgbClr val="000000">
                      <a:alpha val="65000"/>
                    </a:srgbClr>
                  </a:innerShdw>
                </a:effectLst>
              </a:rPr>
              <a:t>" </a:t>
            </a:r>
            <a:r>
              <a:rPr lang="en-GB" dirty="0" smtClean="0">
                <a:ln w="1905"/>
                <a:effectLst>
                  <a:innerShdw blurRad="69850" dist="43180" dir="5400000">
                    <a:srgbClr val="000000">
                      <a:alpha val="65000"/>
                    </a:srgbClr>
                  </a:innerShdw>
                </a:effectLst>
              </a:rPr>
              <a:t>;</a:t>
            </a:r>
            <a:endParaRPr lang="de-DE" dirty="0" smtClean="0">
              <a:ln w="1905"/>
              <a:effectLst>
                <a:innerShdw blurRad="69850" dist="43180" dir="5400000">
                  <a:srgbClr val="000000">
                    <a:alpha val="65000"/>
                  </a:srgbClr>
                </a:innerShdw>
              </a:effectLst>
            </a:endParaRPr>
          </a:p>
          <a:p>
            <a:pPr marL="342900" indent="-342900">
              <a:buFont typeface="+mj-lt"/>
              <a:buAutoNum type="arabicPeriod"/>
            </a:pPr>
            <a:r>
              <a:rPr lang="de-DE" dirty="0" smtClean="0"/>
              <a:t>[</a:t>
            </a:r>
            <a:r>
              <a:rPr lang="de-DE" dirty="0" err="1" smtClean="0"/>
              <a:t>lat|lon</a:t>
            </a:r>
            <a:r>
              <a:rPr lang="de-DE" dirty="0" smtClean="0"/>
              <a:t>]_</a:t>
            </a:r>
            <a:r>
              <a:rPr lang="de-DE" dirty="0" err="1" smtClean="0">
                <a:solidFill>
                  <a:srgbClr val="7030A0"/>
                </a:solidFill>
              </a:rPr>
              <a:t>bnds</a:t>
            </a:r>
            <a:r>
              <a:rPr lang="de-DE" dirty="0" smtClean="0">
                <a:solidFill>
                  <a:srgbClr val="7030A0"/>
                </a:solidFill>
              </a:rPr>
              <a:t> </a:t>
            </a:r>
            <a:r>
              <a:rPr lang="de-DE" dirty="0" smtClean="0"/>
              <a:t>statt [</a:t>
            </a:r>
            <a:r>
              <a:rPr lang="de-DE" dirty="0" err="1" smtClean="0"/>
              <a:t>lat|lon</a:t>
            </a:r>
            <a:r>
              <a:rPr lang="de-DE" dirty="0" smtClean="0"/>
              <a:t>]_</a:t>
            </a:r>
            <a:r>
              <a:rPr lang="de-DE" dirty="0" err="1" smtClean="0"/>
              <a:t>vertices</a:t>
            </a:r>
            <a:r>
              <a:rPr lang="de-DE" dirty="0" smtClean="0"/>
              <a:t> </a:t>
            </a:r>
            <a:r>
              <a:rPr lang="de-DE" b="1" dirty="0" smtClean="0">
                <a:ln w="1905"/>
                <a:solidFill>
                  <a:srgbClr val="FF0000"/>
                </a:solidFill>
                <a:effectLst>
                  <a:innerShdw blurRad="69850" dist="43180" dir="5400000">
                    <a:srgbClr val="000000">
                      <a:alpha val="65000"/>
                    </a:srgbClr>
                  </a:innerShdw>
                </a:effectLst>
              </a:rPr>
              <a:t>angefragt! (keine Antwort) Warum ‚angefragt‘?</a:t>
            </a:r>
            <a:endParaRPr lang="de-DE" dirty="0"/>
          </a:p>
          <a:p>
            <a:pPr marL="342900" indent="-342900">
              <a:buFont typeface="+mj-lt"/>
              <a:buAutoNum type="arabicPeriod"/>
            </a:pPr>
            <a:r>
              <a:rPr lang="de-DE" dirty="0" err="1" smtClean="0"/>
              <a:t>coordinates</a:t>
            </a:r>
            <a:r>
              <a:rPr lang="de-DE" dirty="0"/>
              <a:t> </a:t>
            </a:r>
            <a:r>
              <a:rPr lang="de-DE" dirty="0" smtClean="0"/>
              <a:t>= „</a:t>
            </a:r>
            <a:r>
              <a:rPr lang="de-DE" dirty="0" err="1" smtClean="0"/>
              <a:t>lon</a:t>
            </a:r>
            <a:r>
              <a:rPr lang="de-DE" dirty="0" smtClean="0"/>
              <a:t> </a:t>
            </a:r>
            <a:r>
              <a:rPr lang="de-DE" dirty="0" err="1" smtClean="0"/>
              <a:t>lat</a:t>
            </a:r>
            <a:r>
              <a:rPr lang="de-DE" dirty="0" smtClean="0"/>
              <a:t>“ statt „</a:t>
            </a:r>
            <a:r>
              <a:rPr lang="de-DE" dirty="0" err="1" smtClean="0"/>
              <a:t>lat</a:t>
            </a:r>
            <a:r>
              <a:rPr lang="de-DE" dirty="0" smtClean="0"/>
              <a:t> </a:t>
            </a:r>
            <a:r>
              <a:rPr lang="de-DE" dirty="0" err="1" smtClean="0"/>
              <a:t>lon</a:t>
            </a:r>
            <a:r>
              <a:rPr lang="de-DE" dirty="0" smtClean="0"/>
              <a:t>“   </a:t>
            </a:r>
            <a:r>
              <a:rPr lang="de-DE" b="1" dirty="0" smtClean="0">
                <a:solidFill>
                  <a:srgbClr val="008000"/>
                </a:solidFill>
              </a:rPr>
              <a:t>ok</a:t>
            </a:r>
            <a:r>
              <a:rPr lang="de-DE" b="1" dirty="0" smtClean="0">
                <a:ln w="1905"/>
                <a:solidFill>
                  <a:srgbClr val="008000"/>
                </a:solidFill>
                <a:effectLst>
                  <a:innerShdw blurRad="69850" dist="43180" dir="5400000">
                    <a:srgbClr val="000000">
                      <a:alpha val="65000"/>
                    </a:srgbClr>
                  </a:innerShdw>
                </a:effectLst>
              </a:rPr>
              <a:t>!</a:t>
            </a:r>
            <a:r>
              <a:rPr lang="de-DE" b="1" dirty="0" smtClean="0">
                <a:ln w="1905"/>
                <a:solidFill>
                  <a:srgbClr val="FF0000"/>
                </a:solidFill>
                <a:effectLst>
                  <a:innerShdw blurRad="69850" dist="43180" dir="5400000">
                    <a:srgbClr val="000000">
                      <a:alpha val="65000"/>
                    </a:srgbClr>
                  </a:innerShdw>
                </a:effectLst>
              </a:rPr>
              <a:t> </a:t>
            </a:r>
            <a:endParaRPr lang="de-DE" b="1" dirty="0">
              <a:ln w="1905"/>
              <a:solidFill>
                <a:srgbClr val="FF0000"/>
              </a:solidFill>
              <a:effectLst>
                <a:innerShdw blurRad="69850" dist="43180" dir="5400000">
                  <a:srgbClr val="000000">
                    <a:alpha val="65000"/>
                  </a:srgbClr>
                </a:innerShdw>
              </a:effectLst>
            </a:endParaRPr>
          </a:p>
          <a:p>
            <a:endParaRPr lang="de-DE" dirty="0" smtClean="0"/>
          </a:p>
          <a:p>
            <a:pPr marL="342900" indent="-342900">
              <a:buFont typeface="+mj-lt"/>
              <a:buAutoNum type="arabicPeriod" startAt="5"/>
            </a:pPr>
            <a:endParaRPr lang="de-DE" dirty="0"/>
          </a:p>
          <a:p>
            <a:pPr marL="342900" indent="-342900">
              <a:buFont typeface="+mj-lt"/>
              <a:buAutoNum type="arabicPeriod" startAt="5"/>
            </a:pPr>
            <a:endParaRPr lang="en-GB" dirty="0"/>
          </a:p>
          <a:p>
            <a:pPr marL="342900" indent="-342900">
              <a:buFont typeface="+mj-lt"/>
              <a:buAutoNum type="arabicPeriod" startAt="5"/>
            </a:pPr>
            <a:endParaRPr lang="de-DE" dirty="0" smtClean="0"/>
          </a:p>
          <a:p>
            <a:pPr marL="342900" indent="-342900">
              <a:buFont typeface="+mj-lt"/>
              <a:buAutoNum type="arabicPeriod"/>
            </a:pPr>
            <a:endParaRPr lang="de-DE" dirty="0"/>
          </a:p>
          <a:p>
            <a:pPr lvl="1"/>
            <a:endParaRPr lang="de-DE" dirty="0"/>
          </a:p>
          <a:p>
            <a:r>
              <a:rPr lang="de-DE" dirty="0"/>
              <a:t/>
            </a:r>
            <a:br>
              <a:rPr lang="de-DE" dirty="0"/>
            </a:br>
            <a:endParaRPr lang="en-GB" b="1" i="1" dirty="0"/>
          </a:p>
        </p:txBody>
      </p:sp>
      <p:sp>
        <p:nvSpPr>
          <p:cNvPr id="7" name="Rechteck 6"/>
          <p:cNvSpPr/>
          <p:nvPr/>
        </p:nvSpPr>
        <p:spPr>
          <a:xfrm>
            <a:off x="3671900" y="2168860"/>
            <a:ext cx="984564" cy="369332"/>
          </a:xfrm>
          <a:prstGeom prst="rect">
            <a:avLst/>
          </a:prstGeom>
          <a:noFill/>
        </p:spPr>
        <p:txBody>
          <a:bodyPr wrap="none" lIns="91440" tIns="45720" rIns="91440" bIns="45720">
            <a:spAutoFit/>
          </a:bodyPr>
          <a:lstStyle/>
          <a:p>
            <a:pPr algn="ctr"/>
            <a:r>
              <a:rPr lang="de-DE" b="1" cap="none" spc="0" dirty="0" smtClean="0">
                <a:ln w="1905"/>
                <a:solidFill>
                  <a:srgbClr val="FF0000"/>
                </a:solidFill>
                <a:effectLst>
                  <a:innerShdw blurRad="69850" dist="43180" dir="5400000">
                    <a:srgbClr val="000000">
                      <a:alpha val="65000"/>
                    </a:srgbClr>
                  </a:innerShdw>
                </a:effectLst>
              </a:rPr>
              <a:t>Action ! </a:t>
            </a:r>
            <a:endParaRPr lang="en-GB" cap="none" spc="0" dirty="0">
              <a:ln w="1905"/>
              <a:effectLst>
                <a:innerShdw blurRad="69850" dist="43180" dir="5400000">
                  <a:srgbClr val="000000">
                    <a:alpha val="65000"/>
                  </a:srgbClr>
                </a:innerShdw>
              </a:effectLst>
            </a:endParaRPr>
          </a:p>
        </p:txBody>
      </p:sp>
      <p:sp>
        <p:nvSpPr>
          <p:cNvPr id="8" name="Rechteck 7"/>
          <p:cNvSpPr/>
          <p:nvPr/>
        </p:nvSpPr>
        <p:spPr>
          <a:xfrm>
            <a:off x="2843808" y="2456892"/>
            <a:ext cx="931665" cy="369332"/>
          </a:xfrm>
          <a:prstGeom prst="rect">
            <a:avLst/>
          </a:prstGeom>
          <a:noFill/>
        </p:spPr>
        <p:txBody>
          <a:bodyPr wrap="none" lIns="91440" tIns="45720" rIns="91440" bIns="45720">
            <a:spAutoFit/>
          </a:bodyPr>
          <a:lstStyle/>
          <a:p>
            <a:pPr algn="ctr"/>
            <a:r>
              <a:rPr lang="de-DE" b="1" cap="none" spc="0" dirty="0" smtClean="0">
                <a:ln w="1905"/>
                <a:solidFill>
                  <a:srgbClr val="FF0000"/>
                </a:solidFill>
                <a:effectLst>
                  <a:innerShdw blurRad="69850" dist="43180" dir="5400000">
                    <a:srgbClr val="000000">
                      <a:alpha val="65000"/>
                    </a:srgbClr>
                  </a:innerShdw>
                </a:effectLst>
              </a:rPr>
              <a:t>Action !</a:t>
            </a:r>
            <a:endParaRPr lang="en-GB" cap="none" spc="0" dirty="0">
              <a:ln w="1905"/>
              <a:effectLst>
                <a:innerShdw blurRad="69850" dist="43180" dir="5400000">
                  <a:srgbClr val="000000">
                    <a:alpha val="65000"/>
                  </a:srgbClr>
                </a:innerShdw>
              </a:effectLst>
            </a:endParaRPr>
          </a:p>
        </p:txBody>
      </p:sp>
      <p:sp>
        <p:nvSpPr>
          <p:cNvPr id="12" name="Text Box 4"/>
          <p:cNvSpPr txBox="1">
            <a:spLocks noChangeArrowheads="1"/>
          </p:cNvSpPr>
          <p:nvPr/>
        </p:nvSpPr>
        <p:spPr bwMode="auto">
          <a:xfrm>
            <a:off x="719385" y="476672"/>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a:t>
            </a:r>
            <a:r>
              <a:rPr lang="de-DE" altLang="de-DE" sz="2800" b="1" dirty="0" err="1" smtClean="0">
                <a:solidFill>
                  <a:srgbClr val="0070C0"/>
                </a:solidFill>
              </a:rPr>
              <a:t>header</a:t>
            </a:r>
            <a:r>
              <a:rPr lang="de-DE" altLang="de-DE" sz="2800" b="1" dirty="0" smtClean="0">
                <a:solidFill>
                  <a:srgbClr val="0070C0"/>
                </a:solidFill>
              </a:rPr>
              <a:t>–Vergleich nach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err="1" smtClean="0">
                <a:solidFill>
                  <a:srgbClr val="7030A0"/>
                </a:solidFill>
              </a:rPr>
              <a:t>copy</a:t>
            </a:r>
            <a:r>
              <a:rPr lang="de-DE" altLang="de-DE" sz="2800" b="1" dirty="0" smtClean="0">
                <a:solidFill>
                  <a:srgbClr val="7030A0"/>
                </a:solidFill>
              </a:rPr>
              <a:t> </a:t>
            </a:r>
          </a:p>
        </p:txBody>
      </p:sp>
      <p:sp>
        <p:nvSpPr>
          <p:cNvPr id="10" name="Rechteck 9"/>
          <p:cNvSpPr/>
          <p:nvPr/>
        </p:nvSpPr>
        <p:spPr>
          <a:xfrm>
            <a:off x="5940152" y="1628800"/>
            <a:ext cx="984564" cy="369332"/>
          </a:xfrm>
          <a:prstGeom prst="rect">
            <a:avLst/>
          </a:prstGeom>
          <a:noFill/>
        </p:spPr>
        <p:txBody>
          <a:bodyPr wrap="none" lIns="91440" tIns="45720" rIns="91440" bIns="45720">
            <a:spAutoFit/>
          </a:bodyPr>
          <a:lstStyle/>
          <a:p>
            <a:pPr algn="ctr"/>
            <a:r>
              <a:rPr lang="de-DE" b="1" cap="none" spc="0" dirty="0" smtClean="0">
                <a:ln w="1905"/>
                <a:solidFill>
                  <a:srgbClr val="FF0000"/>
                </a:solidFill>
                <a:effectLst>
                  <a:innerShdw blurRad="69850" dist="43180" dir="5400000">
                    <a:srgbClr val="000000">
                      <a:alpha val="65000"/>
                    </a:srgbClr>
                  </a:innerShdw>
                </a:effectLst>
              </a:rPr>
              <a:t>Action ! </a:t>
            </a:r>
            <a:endParaRPr lang="en-GB" cap="none" spc="0" dirty="0">
              <a:ln w="1905"/>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766170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539551" y="1340768"/>
            <a:ext cx="8317111" cy="4247317"/>
          </a:xfrm>
          <a:prstGeom prst="rect">
            <a:avLst/>
          </a:prstGeom>
          <a:noFill/>
        </p:spPr>
        <p:txBody>
          <a:bodyPr wrap="square" rtlCol="0">
            <a:spAutoFit/>
          </a:bodyPr>
          <a:lstStyle/>
          <a:p>
            <a:r>
              <a:rPr lang="de-DE" b="1" dirty="0" err="1"/>
              <a:t>Realm</a:t>
            </a:r>
            <a:r>
              <a:rPr lang="de-DE" b="1" dirty="0"/>
              <a:t> </a:t>
            </a:r>
            <a:r>
              <a:rPr lang="de-DE" b="1" dirty="0" smtClean="0"/>
              <a:t>/ </a:t>
            </a:r>
            <a:r>
              <a:rPr lang="de-DE" b="1" dirty="0" err="1" smtClean="0"/>
              <a:t>grid</a:t>
            </a:r>
            <a:r>
              <a:rPr lang="de-DE" b="1" dirty="0" smtClean="0"/>
              <a:t> </a:t>
            </a:r>
            <a:r>
              <a:rPr lang="de-DE" b="1" dirty="0" err="1" smtClean="0">
                <a:solidFill>
                  <a:srgbClr val="FF9900"/>
                </a:solidFill>
              </a:rPr>
              <a:t>ocean</a:t>
            </a:r>
            <a:r>
              <a:rPr lang="de-DE" b="1" dirty="0" smtClean="0">
                <a:solidFill>
                  <a:srgbClr val="FF9900"/>
                </a:solidFill>
              </a:rPr>
              <a:t> </a:t>
            </a:r>
            <a:r>
              <a:rPr lang="de-DE" b="1" dirty="0" smtClean="0"/>
              <a:t>:</a:t>
            </a:r>
            <a:endParaRPr lang="de-DE" dirty="0" smtClean="0"/>
          </a:p>
          <a:p>
            <a:endParaRPr lang="de-DE" dirty="0" smtClean="0"/>
          </a:p>
          <a:p>
            <a:pPr marL="342900" indent="-342900">
              <a:buFont typeface="+mj-lt"/>
              <a:buAutoNum type="arabicPeriod"/>
            </a:pPr>
            <a:r>
              <a:rPr lang="en-GB" dirty="0">
                <a:solidFill>
                  <a:srgbClr val="0070C0"/>
                </a:solidFill>
              </a:rPr>
              <a:t>Coordinates besides </a:t>
            </a:r>
            <a:r>
              <a:rPr lang="en-GB" dirty="0" err="1" smtClean="0">
                <a:solidFill>
                  <a:srgbClr val="0070C0"/>
                </a:solidFill>
              </a:rPr>
              <a:t>x,y,z,t</a:t>
            </a:r>
            <a:r>
              <a:rPr lang="de-DE" dirty="0" smtClean="0"/>
              <a:t/>
            </a:r>
            <a:br>
              <a:rPr lang="de-DE" dirty="0" smtClean="0"/>
            </a:br>
            <a:r>
              <a:rPr lang="de-DE" dirty="0" err="1" smtClean="0"/>
              <a:t>float</a:t>
            </a:r>
            <a:r>
              <a:rPr lang="de-DE" dirty="0" smtClean="0"/>
              <a:t> </a:t>
            </a:r>
            <a:r>
              <a:rPr lang="de-DE" dirty="0" err="1"/>
              <a:t>mfo</a:t>
            </a:r>
            <a:r>
              <a:rPr lang="de-DE" dirty="0"/>
              <a:t>(time, x) ;   statt   </a:t>
            </a:r>
            <a:r>
              <a:rPr lang="de-DE" dirty="0" err="1"/>
              <a:t>float</a:t>
            </a:r>
            <a:r>
              <a:rPr lang="de-DE" dirty="0"/>
              <a:t> </a:t>
            </a:r>
            <a:r>
              <a:rPr lang="de-DE" dirty="0" err="1"/>
              <a:t>mfo</a:t>
            </a:r>
            <a:r>
              <a:rPr lang="de-DE" dirty="0"/>
              <a:t>(time, </a:t>
            </a:r>
            <a:r>
              <a:rPr lang="de-DE" dirty="0" err="1"/>
              <a:t>line</a:t>
            </a:r>
            <a:r>
              <a:rPr lang="de-DE" dirty="0"/>
              <a:t>) ;</a:t>
            </a:r>
            <a:br>
              <a:rPr lang="de-DE" dirty="0"/>
            </a:br>
            <a:r>
              <a:rPr lang="de-DE" dirty="0" smtClean="0"/>
              <a:t>	</a:t>
            </a:r>
            <a:r>
              <a:rPr lang="de-DE" dirty="0" err="1" smtClean="0"/>
              <a:t>mfo:coordinates</a:t>
            </a:r>
            <a:r>
              <a:rPr lang="de-DE" dirty="0" smtClean="0"/>
              <a:t> = "</a:t>
            </a:r>
            <a:r>
              <a:rPr lang="de-DE" dirty="0" err="1" smtClean="0"/>
              <a:t>passage</a:t>
            </a:r>
            <a:r>
              <a:rPr lang="de-DE" dirty="0" smtClean="0"/>
              <a:t>" ;</a:t>
            </a:r>
            <a:r>
              <a:rPr lang="de-DE" b="1" dirty="0">
                <a:ln w="1905"/>
                <a:solidFill>
                  <a:srgbClr val="FF0000"/>
                </a:solidFill>
                <a:effectLst>
                  <a:innerShdw blurRad="69850" dist="43180" dir="5400000">
                    <a:srgbClr val="000000">
                      <a:alpha val="65000"/>
                    </a:srgbClr>
                  </a:innerShdw>
                </a:effectLst>
              </a:rPr>
              <a:t> </a:t>
            </a:r>
            <a:r>
              <a:rPr lang="de-DE" dirty="0" smtClean="0">
                <a:ln w="1905"/>
                <a:effectLst>
                  <a:innerShdw blurRad="69850" dist="43180" dir="5400000">
                    <a:srgbClr val="000000">
                      <a:alpha val="65000"/>
                    </a:srgbClr>
                  </a:innerShdw>
                </a:effectLst>
              </a:rPr>
              <a:t/>
            </a:r>
            <a:br>
              <a:rPr lang="de-DE" dirty="0" smtClean="0">
                <a:ln w="1905"/>
                <a:effectLst>
                  <a:innerShdw blurRad="69850" dist="43180" dir="5400000">
                    <a:srgbClr val="000000">
                      <a:alpha val="65000"/>
                    </a:srgbClr>
                  </a:innerShdw>
                </a:effectLst>
              </a:rPr>
            </a:br>
            <a:r>
              <a:rPr lang="de-DE" dirty="0" err="1" smtClean="0"/>
              <a:t>char</a:t>
            </a:r>
            <a:r>
              <a:rPr lang="de-DE" dirty="0" smtClean="0"/>
              <a:t> </a:t>
            </a:r>
            <a:r>
              <a:rPr lang="de-DE" dirty="0" err="1"/>
              <a:t>passage</a:t>
            </a:r>
            <a:r>
              <a:rPr lang="de-DE" dirty="0"/>
              <a:t>(</a:t>
            </a:r>
            <a:r>
              <a:rPr lang="de-DE" dirty="0" err="1"/>
              <a:t>line</a:t>
            </a:r>
            <a:r>
              <a:rPr lang="de-DE" dirty="0"/>
              <a:t>, </a:t>
            </a:r>
            <a:r>
              <a:rPr lang="de-DE" dirty="0" err="1"/>
              <a:t>strlen</a:t>
            </a:r>
            <a:r>
              <a:rPr lang="de-DE" dirty="0"/>
              <a:t>) </a:t>
            </a:r>
            <a:r>
              <a:rPr lang="de-DE" dirty="0" smtClean="0"/>
              <a:t>;</a:t>
            </a:r>
            <a:br>
              <a:rPr lang="de-DE" dirty="0" smtClean="0"/>
            </a:br>
            <a:r>
              <a:rPr lang="de-DE" dirty="0" smtClean="0"/>
              <a:t>           </a:t>
            </a:r>
            <a:r>
              <a:rPr lang="de-DE" dirty="0" err="1" smtClean="0"/>
              <a:t>passage:long_name</a:t>
            </a:r>
            <a:r>
              <a:rPr lang="de-DE" dirty="0" smtClean="0"/>
              <a:t> </a:t>
            </a:r>
            <a:r>
              <a:rPr lang="de-DE" dirty="0"/>
              <a:t>= "</a:t>
            </a:r>
            <a:r>
              <a:rPr lang="de-DE" dirty="0" err="1"/>
              <a:t>ocean</a:t>
            </a:r>
            <a:r>
              <a:rPr lang="de-DE" dirty="0"/>
              <a:t> </a:t>
            </a:r>
            <a:r>
              <a:rPr lang="de-DE" dirty="0" err="1"/>
              <a:t>passage</a:t>
            </a:r>
            <a:r>
              <a:rPr lang="de-DE" dirty="0"/>
              <a:t>" </a:t>
            </a:r>
            <a:r>
              <a:rPr lang="de-DE" dirty="0" smtClean="0"/>
              <a:t>; </a:t>
            </a:r>
            <a:br>
              <a:rPr lang="de-DE" dirty="0" smtClean="0"/>
            </a:br>
            <a:r>
              <a:rPr lang="de-DE" dirty="0" smtClean="0"/>
              <a:t>           </a:t>
            </a:r>
            <a:r>
              <a:rPr lang="de-DE" dirty="0" err="1" smtClean="0"/>
              <a:t>passage:standard_name</a:t>
            </a:r>
            <a:r>
              <a:rPr lang="de-DE" dirty="0" smtClean="0"/>
              <a:t> </a:t>
            </a:r>
            <a:r>
              <a:rPr lang="de-DE" dirty="0"/>
              <a:t>= "</a:t>
            </a:r>
            <a:r>
              <a:rPr lang="de-DE" dirty="0" err="1"/>
              <a:t>region</a:t>
            </a:r>
            <a:r>
              <a:rPr lang="de-DE" dirty="0"/>
              <a:t>" </a:t>
            </a:r>
            <a:r>
              <a:rPr lang="de-DE" dirty="0" smtClean="0"/>
              <a:t>; </a:t>
            </a:r>
            <a:br>
              <a:rPr lang="de-DE" dirty="0" smtClean="0"/>
            </a:br>
            <a:endParaRPr lang="de-DE" dirty="0"/>
          </a:p>
          <a:p>
            <a:pPr marL="342900" indent="-342900">
              <a:buFont typeface="+mj-lt"/>
              <a:buAutoNum type="arabicPeriod"/>
            </a:pPr>
            <a:r>
              <a:rPr lang="en-GB" dirty="0">
                <a:solidFill>
                  <a:srgbClr val="0070C0"/>
                </a:solidFill>
              </a:rPr>
              <a:t>Coordinates besides </a:t>
            </a:r>
            <a:r>
              <a:rPr lang="en-GB" dirty="0" err="1" smtClean="0">
                <a:solidFill>
                  <a:srgbClr val="0070C0"/>
                </a:solidFill>
              </a:rPr>
              <a:t>x,y,z,t</a:t>
            </a:r>
            <a:r>
              <a:rPr lang="de-DE" dirty="0" smtClean="0"/>
              <a:t/>
            </a:r>
            <a:br>
              <a:rPr lang="de-DE" dirty="0" smtClean="0"/>
            </a:br>
            <a:r>
              <a:rPr lang="de-DE" dirty="0" err="1" smtClean="0"/>
              <a:t>float</a:t>
            </a:r>
            <a:r>
              <a:rPr lang="de-DE" dirty="0" smtClean="0"/>
              <a:t> </a:t>
            </a:r>
            <a:r>
              <a:rPr lang="de-DE" dirty="0" err="1"/>
              <a:t>msftmyz</a:t>
            </a:r>
            <a:r>
              <a:rPr lang="de-DE" dirty="0"/>
              <a:t>(time, x, </a:t>
            </a:r>
            <a:r>
              <a:rPr lang="de-DE" dirty="0" err="1"/>
              <a:t>lev</a:t>
            </a:r>
            <a:r>
              <a:rPr lang="de-DE" dirty="0"/>
              <a:t>, </a:t>
            </a:r>
            <a:r>
              <a:rPr lang="de-DE" dirty="0" err="1"/>
              <a:t>lat</a:t>
            </a:r>
            <a:r>
              <a:rPr lang="de-DE" dirty="0"/>
              <a:t>) </a:t>
            </a:r>
            <a:r>
              <a:rPr lang="de-DE" dirty="0" smtClean="0"/>
              <a:t>;  statt  </a:t>
            </a:r>
            <a:r>
              <a:rPr lang="de-DE" dirty="0" err="1" smtClean="0"/>
              <a:t>float</a:t>
            </a:r>
            <a:r>
              <a:rPr lang="de-DE" dirty="0" smtClean="0"/>
              <a:t> </a:t>
            </a:r>
            <a:r>
              <a:rPr lang="de-DE" dirty="0" err="1"/>
              <a:t>msftmyz</a:t>
            </a:r>
            <a:r>
              <a:rPr lang="de-DE" dirty="0"/>
              <a:t>(time, </a:t>
            </a:r>
            <a:r>
              <a:rPr lang="de-DE" dirty="0" err="1"/>
              <a:t>basin</a:t>
            </a:r>
            <a:r>
              <a:rPr lang="de-DE" dirty="0"/>
              <a:t>, </a:t>
            </a:r>
            <a:r>
              <a:rPr lang="de-DE" dirty="0" err="1"/>
              <a:t>lev</a:t>
            </a:r>
            <a:r>
              <a:rPr lang="de-DE" dirty="0"/>
              <a:t>, </a:t>
            </a:r>
            <a:r>
              <a:rPr lang="de-DE" dirty="0" err="1" smtClean="0"/>
              <a:t>lat</a:t>
            </a:r>
            <a:r>
              <a:rPr lang="de-DE" dirty="0" smtClean="0"/>
              <a:t>); 	</a:t>
            </a:r>
            <a:r>
              <a:rPr lang="de-DE" dirty="0" err="1" smtClean="0"/>
              <a:t>msftmyz:coordinates</a:t>
            </a:r>
            <a:r>
              <a:rPr lang="de-DE" dirty="0" smtClean="0"/>
              <a:t> </a:t>
            </a:r>
            <a:r>
              <a:rPr lang="de-DE" dirty="0"/>
              <a:t>= "</a:t>
            </a:r>
            <a:r>
              <a:rPr lang="de-DE" dirty="0" err="1"/>
              <a:t>region</a:t>
            </a:r>
            <a:r>
              <a:rPr lang="de-DE" dirty="0"/>
              <a:t>" </a:t>
            </a:r>
            <a:r>
              <a:rPr lang="de-DE" dirty="0" smtClean="0"/>
              <a:t>;</a:t>
            </a:r>
            <a:br>
              <a:rPr lang="de-DE" dirty="0" smtClean="0"/>
            </a:br>
            <a:r>
              <a:rPr lang="de-DE" dirty="0" err="1" smtClean="0"/>
              <a:t>char</a:t>
            </a:r>
            <a:r>
              <a:rPr lang="de-DE" dirty="0" smtClean="0"/>
              <a:t> </a:t>
            </a:r>
            <a:r>
              <a:rPr lang="de-DE" dirty="0" err="1"/>
              <a:t>region</a:t>
            </a:r>
            <a:r>
              <a:rPr lang="de-DE" dirty="0"/>
              <a:t>(</a:t>
            </a:r>
            <a:r>
              <a:rPr lang="de-DE" dirty="0" err="1"/>
              <a:t>basin</a:t>
            </a:r>
            <a:r>
              <a:rPr lang="de-DE" dirty="0"/>
              <a:t>, </a:t>
            </a:r>
            <a:r>
              <a:rPr lang="de-DE" dirty="0" err="1"/>
              <a:t>strlen</a:t>
            </a:r>
            <a:r>
              <a:rPr lang="de-DE" dirty="0"/>
              <a:t>) </a:t>
            </a:r>
            <a:r>
              <a:rPr lang="de-DE" dirty="0" smtClean="0"/>
              <a:t>;</a:t>
            </a:r>
            <a:br>
              <a:rPr lang="de-DE" dirty="0" smtClean="0"/>
            </a:br>
            <a:r>
              <a:rPr lang="de-DE" dirty="0" smtClean="0"/>
              <a:t>	</a:t>
            </a:r>
            <a:r>
              <a:rPr lang="de-DE" dirty="0" err="1" smtClean="0"/>
              <a:t>region:long_name</a:t>
            </a:r>
            <a:r>
              <a:rPr lang="de-DE" dirty="0" smtClean="0"/>
              <a:t> </a:t>
            </a:r>
            <a:r>
              <a:rPr lang="de-DE" dirty="0"/>
              <a:t>= "</a:t>
            </a:r>
            <a:r>
              <a:rPr lang="de-DE" dirty="0" err="1"/>
              <a:t>ocean</a:t>
            </a:r>
            <a:r>
              <a:rPr lang="de-DE" dirty="0"/>
              <a:t> </a:t>
            </a:r>
            <a:r>
              <a:rPr lang="de-DE" dirty="0" err="1"/>
              <a:t>basin</a:t>
            </a:r>
            <a:r>
              <a:rPr lang="de-DE" dirty="0"/>
              <a:t>" </a:t>
            </a:r>
            <a:r>
              <a:rPr lang="de-DE" dirty="0" smtClean="0"/>
              <a:t>;</a:t>
            </a:r>
            <a:br>
              <a:rPr lang="de-DE" dirty="0" smtClean="0"/>
            </a:br>
            <a:r>
              <a:rPr lang="de-DE" dirty="0" smtClean="0"/>
              <a:t>           </a:t>
            </a:r>
            <a:r>
              <a:rPr lang="de-DE" dirty="0" err="1" smtClean="0"/>
              <a:t>region:standard_name</a:t>
            </a:r>
            <a:r>
              <a:rPr lang="de-DE" dirty="0" smtClean="0"/>
              <a:t> </a:t>
            </a:r>
            <a:r>
              <a:rPr lang="de-DE" dirty="0"/>
              <a:t>= "</a:t>
            </a:r>
            <a:r>
              <a:rPr lang="de-DE" dirty="0" err="1"/>
              <a:t>region</a:t>
            </a:r>
            <a:r>
              <a:rPr lang="de-DE" dirty="0"/>
              <a:t>" </a:t>
            </a:r>
            <a:r>
              <a:rPr lang="de-DE" dirty="0" smtClean="0"/>
              <a:t>;</a:t>
            </a:r>
          </a:p>
        </p:txBody>
      </p:sp>
      <p:sp>
        <p:nvSpPr>
          <p:cNvPr id="12" name="Text Box 4"/>
          <p:cNvSpPr txBox="1">
            <a:spLocks noChangeArrowheads="1"/>
          </p:cNvSpPr>
          <p:nvPr/>
        </p:nvSpPr>
        <p:spPr bwMode="auto">
          <a:xfrm>
            <a:off x="719572" y="476672"/>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a:t>
            </a:r>
            <a:r>
              <a:rPr lang="de-DE" altLang="de-DE" sz="2800" b="1" dirty="0" err="1" smtClean="0">
                <a:solidFill>
                  <a:srgbClr val="0070C0"/>
                </a:solidFill>
              </a:rPr>
              <a:t>header</a:t>
            </a:r>
            <a:r>
              <a:rPr lang="de-DE" altLang="de-DE" sz="2800" b="1" dirty="0" smtClean="0">
                <a:solidFill>
                  <a:srgbClr val="0070C0"/>
                </a:solidFill>
              </a:rPr>
              <a:t>–Vergleich nach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err="1" smtClean="0">
                <a:solidFill>
                  <a:srgbClr val="7030A0"/>
                </a:solidFill>
              </a:rPr>
              <a:t>copy</a:t>
            </a:r>
            <a:r>
              <a:rPr lang="de-DE" altLang="de-DE" sz="2800" b="1" dirty="0" smtClean="0">
                <a:solidFill>
                  <a:srgbClr val="7030A0"/>
                </a:solidFill>
              </a:rPr>
              <a:t> </a:t>
            </a:r>
          </a:p>
        </p:txBody>
      </p:sp>
      <p:grpSp>
        <p:nvGrpSpPr>
          <p:cNvPr id="6" name="Gruppieren 5"/>
          <p:cNvGrpSpPr/>
          <p:nvPr/>
        </p:nvGrpSpPr>
        <p:grpSpPr>
          <a:xfrm>
            <a:off x="5328085" y="2204864"/>
            <a:ext cx="3060338" cy="1086915"/>
            <a:chOff x="4824029" y="1988840"/>
            <a:chExt cx="1797949" cy="972108"/>
          </a:xfrm>
        </p:grpSpPr>
        <p:sp>
          <p:nvSpPr>
            <p:cNvPr id="7" name="Geschweifte Klammer rechts 6"/>
            <p:cNvSpPr/>
            <p:nvPr/>
          </p:nvSpPr>
          <p:spPr bwMode="auto">
            <a:xfrm>
              <a:off x="4824029" y="1988840"/>
              <a:ext cx="161161" cy="972108"/>
            </a:xfrm>
            <a:prstGeom prst="rightBrace">
              <a:avLst>
                <a:gd name="adj1" fmla="val 56338"/>
                <a:gd name="adj2" fmla="val 50898"/>
              </a:avLst>
            </a:prstGeom>
            <a:noFill/>
            <a:ln w="38100" cap="flat" cmpd="sng" algn="ctr">
              <a:solidFill>
                <a:srgbClr val="00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8" name="Textfeld 7"/>
            <p:cNvSpPr txBox="1"/>
            <p:nvPr/>
          </p:nvSpPr>
          <p:spPr>
            <a:xfrm>
              <a:off x="4968044" y="2310850"/>
              <a:ext cx="1653934" cy="330321"/>
            </a:xfrm>
            <a:prstGeom prst="rect">
              <a:avLst/>
            </a:prstGeom>
            <a:noFill/>
          </p:spPr>
          <p:txBody>
            <a:bodyPr wrap="square" rtlCol="0">
              <a:spAutoFit/>
            </a:bodyPr>
            <a:lstStyle/>
            <a:p>
              <a:r>
                <a:rPr lang="de-DE" i="1" dirty="0" smtClean="0"/>
                <a:t>geht verloren (s.o.) </a:t>
              </a:r>
              <a:r>
                <a:rPr lang="de-DE" b="1" dirty="0">
                  <a:ln w="1905"/>
                  <a:solidFill>
                    <a:srgbClr val="FF0000"/>
                  </a:solidFill>
                  <a:effectLst>
                    <a:innerShdw blurRad="69850" dist="43180" dir="5400000">
                      <a:srgbClr val="000000">
                        <a:alpha val="65000"/>
                      </a:srgbClr>
                    </a:innerShdw>
                  </a:effectLst>
                </a:rPr>
                <a:t>Action ! </a:t>
              </a:r>
              <a:endParaRPr lang="en-GB" i="1" dirty="0"/>
            </a:p>
          </p:txBody>
        </p:sp>
      </p:grpSp>
      <p:grpSp>
        <p:nvGrpSpPr>
          <p:cNvPr id="9" name="Gruppieren 8"/>
          <p:cNvGrpSpPr/>
          <p:nvPr/>
        </p:nvGrpSpPr>
        <p:grpSpPr>
          <a:xfrm>
            <a:off x="5436096" y="4428278"/>
            <a:ext cx="2950030" cy="1016946"/>
            <a:chOff x="4824028" y="2022079"/>
            <a:chExt cx="1670499" cy="938869"/>
          </a:xfrm>
        </p:grpSpPr>
        <p:sp>
          <p:nvSpPr>
            <p:cNvPr id="10" name="Geschweifte Klammer rechts 9"/>
            <p:cNvSpPr/>
            <p:nvPr/>
          </p:nvSpPr>
          <p:spPr bwMode="auto">
            <a:xfrm>
              <a:off x="4824028" y="2022079"/>
              <a:ext cx="142716" cy="938869"/>
            </a:xfrm>
            <a:prstGeom prst="rightBrace">
              <a:avLst>
                <a:gd name="adj1" fmla="val 56338"/>
                <a:gd name="adj2" fmla="val 50898"/>
              </a:avLst>
            </a:prstGeom>
            <a:noFill/>
            <a:ln w="38100" cap="flat" cmpd="sng" algn="ctr">
              <a:solidFill>
                <a:srgbClr val="00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11" name="Textfeld 10"/>
            <p:cNvSpPr txBox="1"/>
            <p:nvPr/>
          </p:nvSpPr>
          <p:spPr>
            <a:xfrm>
              <a:off x="4946355" y="2273222"/>
              <a:ext cx="1548172" cy="596708"/>
            </a:xfrm>
            <a:prstGeom prst="rect">
              <a:avLst/>
            </a:prstGeom>
            <a:noFill/>
          </p:spPr>
          <p:txBody>
            <a:bodyPr wrap="square" rtlCol="0">
              <a:spAutoFit/>
            </a:bodyPr>
            <a:lstStyle/>
            <a:p>
              <a:pPr algn="r"/>
              <a:r>
                <a:rPr lang="de-DE" i="1" dirty="0" smtClean="0"/>
                <a:t>geht verloren (s.o.) </a:t>
              </a:r>
              <a:r>
                <a:rPr lang="de-DE" b="1" dirty="0">
                  <a:ln w="1905"/>
                  <a:solidFill>
                    <a:srgbClr val="FF0000"/>
                  </a:solidFill>
                  <a:effectLst>
                    <a:innerShdw blurRad="69850" dist="43180" dir="5400000">
                      <a:srgbClr val="000000">
                        <a:alpha val="65000"/>
                      </a:srgbClr>
                    </a:innerShdw>
                  </a:effectLst>
                </a:rPr>
                <a:t>Action ! </a:t>
              </a:r>
              <a:endParaRPr lang="en-GB" i="1" dirty="0"/>
            </a:p>
          </p:txBody>
        </p:sp>
      </p:grpSp>
    </p:spTree>
    <p:extLst>
      <p:ext uri="{BB962C8B-B14F-4D97-AF65-F5344CB8AC3E}">
        <p14:creationId xmlns:p14="http://schemas.microsoft.com/office/powerpoint/2010/main" val="132056010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539551" y="1340768"/>
            <a:ext cx="8317111" cy="2308324"/>
          </a:xfrm>
          <a:prstGeom prst="rect">
            <a:avLst/>
          </a:prstGeom>
          <a:noFill/>
        </p:spPr>
        <p:txBody>
          <a:bodyPr wrap="square" rtlCol="0">
            <a:spAutoFit/>
          </a:bodyPr>
          <a:lstStyle/>
          <a:p>
            <a:r>
              <a:rPr lang="de-DE" b="1" dirty="0" err="1"/>
              <a:t>Realm</a:t>
            </a:r>
            <a:r>
              <a:rPr lang="de-DE" b="1" dirty="0"/>
              <a:t> </a:t>
            </a:r>
            <a:r>
              <a:rPr lang="de-DE" b="1" dirty="0" smtClean="0"/>
              <a:t>/ </a:t>
            </a:r>
            <a:r>
              <a:rPr lang="de-DE" b="1" dirty="0" err="1" smtClean="0"/>
              <a:t>grid</a:t>
            </a:r>
            <a:r>
              <a:rPr lang="de-DE" b="1" dirty="0" smtClean="0"/>
              <a:t> </a:t>
            </a:r>
            <a:r>
              <a:rPr lang="de-DE" b="1" dirty="0" err="1" smtClean="0">
                <a:solidFill>
                  <a:srgbClr val="FF9900"/>
                </a:solidFill>
              </a:rPr>
              <a:t>ocean</a:t>
            </a:r>
            <a:r>
              <a:rPr lang="de-DE" b="1" dirty="0" smtClean="0">
                <a:solidFill>
                  <a:srgbClr val="FF9900"/>
                </a:solidFill>
              </a:rPr>
              <a:t> </a:t>
            </a:r>
            <a:r>
              <a:rPr lang="de-DE" b="1" dirty="0" smtClean="0"/>
              <a:t>:</a:t>
            </a:r>
            <a:endParaRPr lang="de-DE" dirty="0" smtClean="0"/>
          </a:p>
          <a:p>
            <a:endParaRPr lang="de-DE" dirty="0" smtClean="0"/>
          </a:p>
          <a:p>
            <a:pPr marL="342900" indent="-342900">
              <a:buFont typeface="+mj-lt"/>
              <a:buAutoNum type="arabicPeriod"/>
            </a:pPr>
            <a:r>
              <a:rPr lang="en-GB" dirty="0">
                <a:solidFill>
                  <a:srgbClr val="0070C0"/>
                </a:solidFill>
              </a:rPr>
              <a:t>Coordinates besides </a:t>
            </a:r>
            <a:r>
              <a:rPr lang="en-GB" dirty="0" err="1" smtClean="0">
                <a:solidFill>
                  <a:srgbClr val="0070C0"/>
                </a:solidFill>
              </a:rPr>
              <a:t>x,y,z,t</a:t>
            </a:r>
            <a:r>
              <a:rPr lang="de-DE" dirty="0" smtClean="0"/>
              <a:t/>
            </a:r>
            <a:br>
              <a:rPr lang="de-DE" dirty="0" smtClean="0"/>
            </a:br>
            <a:r>
              <a:rPr lang="en-GB" dirty="0" smtClean="0"/>
              <a:t>float </a:t>
            </a:r>
            <a:r>
              <a:rPr lang="en-GB" dirty="0" err="1"/>
              <a:t>msftmyz</a:t>
            </a:r>
            <a:r>
              <a:rPr lang="en-GB" dirty="0"/>
              <a:t>(time, basin, lev, </a:t>
            </a:r>
            <a:r>
              <a:rPr lang="en-GB" dirty="0" err="1"/>
              <a:t>lat</a:t>
            </a:r>
            <a:r>
              <a:rPr lang="en-GB" dirty="0"/>
              <a:t>) </a:t>
            </a:r>
            <a:r>
              <a:rPr lang="en-GB" dirty="0" smtClean="0"/>
              <a:t>;</a:t>
            </a:r>
            <a:r>
              <a:rPr lang="de-DE" dirty="0" smtClean="0"/>
              <a:t> </a:t>
            </a:r>
            <a:r>
              <a:rPr lang="de-DE" b="1" dirty="0" smtClean="0">
                <a:ln w="1905"/>
                <a:solidFill>
                  <a:srgbClr val="FF0000"/>
                </a:solidFill>
                <a:effectLst>
                  <a:innerShdw blurRad="69850" dist="43180" dir="5400000">
                    <a:srgbClr val="000000">
                      <a:alpha val="65000"/>
                    </a:srgbClr>
                  </a:innerShdw>
                </a:effectLst>
              </a:rPr>
              <a:t/>
            </a:r>
            <a:br>
              <a:rPr lang="de-DE" b="1" dirty="0" smtClean="0">
                <a:ln w="1905"/>
                <a:solidFill>
                  <a:srgbClr val="FF0000"/>
                </a:solidFill>
                <a:effectLst>
                  <a:innerShdw blurRad="69850" dist="43180" dir="5400000">
                    <a:srgbClr val="000000">
                      <a:alpha val="65000"/>
                    </a:srgbClr>
                  </a:innerShdw>
                </a:effectLst>
              </a:rPr>
            </a:br>
            <a:r>
              <a:rPr lang="de-DE" dirty="0" smtClean="0"/>
              <a:t>          </a:t>
            </a:r>
            <a:r>
              <a:rPr lang="de-DE" dirty="0" err="1"/>
              <a:t>lat:bounds</a:t>
            </a:r>
            <a:r>
              <a:rPr lang="de-DE" dirty="0"/>
              <a:t> = "</a:t>
            </a:r>
            <a:r>
              <a:rPr lang="de-DE" dirty="0" err="1"/>
              <a:t>lat_bnds</a:t>
            </a:r>
            <a:r>
              <a:rPr lang="de-DE" dirty="0"/>
              <a:t>" </a:t>
            </a:r>
            <a:r>
              <a:rPr lang="de-DE" dirty="0" smtClean="0"/>
              <a:t>; </a:t>
            </a:r>
            <a:br>
              <a:rPr lang="de-DE" dirty="0" smtClean="0"/>
            </a:br>
            <a:r>
              <a:rPr lang="de-DE" dirty="0" smtClean="0"/>
              <a:t>          </a:t>
            </a:r>
            <a:r>
              <a:rPr lang="de-DE" dirty="0" err="1" smtClean="0"/>
              <a:t>lat:standard_name</a:t>
            </a:r>
            <a:r>
              <a:rPr lang="de-DE" dirty="0" smtClean="0"/>
              <a:t> </a:t>
            </a:r>
            <a:r>
              <a:rPr lang="de-DE" dirty="0"/>
              <a:t>= "</a:t>
            </a:r>
            <a:r>
              <a:rPr lang="de-DE" dirty="0" err="1"/>
              <a:t>latitude</a:t>
            </a:r>
            <a:r>
              <a:rPr lang="de-DE" dirty="0"/>
              <a:t>" </a:t>
            </a:r>
            <a:r>
              <a:rPr lang="de-DE" dirty="0" smtClean="0"/>
              <a:t>; </a:t>
            </a:r>
          </a:p>
          <a:p>
            <a:pPr marL="342900" indent="-342900">
              <a:buFont typeface="+mj-lt"/>
              <a:buAutoNum type="arabicPeriod"/>
            </a:pPr>
            <a:endParaRPr lang="de-DE" dirty="0" smtClean="0"/>
          </a:p>
          <a:p>
            <a:pPr marL="342900" indent="-342900">
              <a:buFont typeface="+mj-lt"/>
              <a:buAutoNum type="arabicPeriod"/>
            </a:pPr>
            <a:r>
              <a:rPr lang="de-DE" dirty="0" smtClean="0"/>
              <a:t>Bem. ‚</a:t>
            </a:r>
            <a:r>
              <a:rPr lang="de-DE" dirty="0" err="1" smtClean="0"/>
              <a:t>nbds</a:t>
            </a:r>
            <a:r>
              <a:rPr lang="de-DE" dirty="0" smtClean="0"/>
              <a:t> = 2‘ steht überflüssigerweise in </a:t>
            </a:r>
            <a:r>
              <a:rPr lang="de-DE" dirty="0" err="1" smtClean="0"/>
              <a:t>areacello</a:t>
            </a:r>
            <a:r>
              <a:rPr lang="de-DE" dirty="0" smtClean="0"/>
              <a:t> ; </a:t>
            </a:r>
            <a:r>
              <a:rPr lang="de-DE" b="1" dirty="0" smtClean="0">
                <a:ln w="1905"/>
                <a:solidFill>
                  <a:srgbClr val="008000"/>
                </a:solidFill>
                <a:effectLst>
                  <a:innerShdw blurRad="69850" dist="43180" dir="5400000">
                    <a:srgbClr val="000000">
                      <a:alpha val="65000"/>
                    </a:srgbClr>
                  </a:innerShdw>
                </a:effectLst>
              </a:rPr>
              <a:t>gemeldet! </a:t>
            </a:r>
            <a:r>
              <a:rPr lang="de-DE" b="1" dirty="0" smtClean="0">
                <a:ln w="1905"/>
                <a:effectLst>
                  <a:innerShdw blurRad="69850" dist="43180" dir="5400000">
                    <a:srgbClr val="000000">
                      <a:alpha val="65000"/>
                    </a:srgbClr>
                  </a:innerShdw>
                </a:effectLst>
              </a:rPr>
              <a:t>CD&amp;KT</a:t>
            </a:r>
            <a:endParaRPr lang="de-DE" dirty="0"/>
          </a:p>
        </p:txBody>
      </p:sp>
      <p:sp>
        <p:nvSpPr>
          <p:cNvPr id="12" name="Text Box 4"/>
          <p:cNvSpPr txBox="1">
            <a:spLocks noChangeArrowheads="1"/>
          </p:cNvSpPr>
          <p:nvPr/>
        </p:nvSpPr>
        <p:spPr bwMode="auto">
          <a:xfrm>
            <a:off x="719572" y="476672"/>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a:t>
            </a:r>
            <a:r>
              <a:rPr lang="de-DE" altLang="de-DE" sz="2800" b="1" dirty="0" err="1" smtClean="0">
                <a:solidFill>
                  <a:srgbClr val="0070C0"/>
                </a:solidFill>
              </a:rPr>
              <a:t>header</a:t>
            </a:r>
            <a:r>
              <a:rPr lang="de-DE" altLang="de-DE" sz="2800" b="1" dirty="0" smtClean="0">
                <a:solidFill>
                  <a:srgbClr val="0070C0"/>
                </a:solidFill>
              </a:rPr>
              <a:t>–Vergleich nach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err="1" smtClean="0">
                <a:solidFill>
                  <a:srgbClr val="7030A0"/>
                </a:solidFill>
              </a:rPr>
              <a:t>copy</a:t>
            </a:r>
            <a:r>
              <a:rPr lang="de-DE" altLang="de-DE" sz="2800" b="1" dirty="0" smtClean="0">
                <a:solidFill>
                  <a:srgbClr val="7030A0"/>
                </a:solidFill>
              </a:rPr>
              <a:t> </a:t>
            </a:r>
          </a:p>
        </p:txBody>
      </p:sp>
      <p:grpSp>
        <p:nvGrpSpPr>
          <p:cNvPr id="6" name="Gruppieren 5"/>
          <p:cNvGrpSpPr/>
          <p:nvPr/>
        </p:nvGrpSpPr>
        <p:grpSpPr>
          <a:xfrm>
            <a:off x="4247963" y="2276874"/>
            <a:ext cx="3063403" cy="540060"/>
            <a:chOff x="4769442" y="1979583"/>
            <a:chExt cx="1548172" cy="920031"/>
          </a:xfrm>
        </p:grpSpPr>
        <p:sp>
          <p:nvSpPr>
            <p:cNvPr id="7" name="Geschweifte Klammer rechts 6"/>
            <p:cNvSpPr/>
            <p:nvPr/>
          </p:nvSpPr>
          <p:spPr bwMode="auto">
            <a:xfrm>
              <a:off x="4842224" y="1979583"/>
              <a:ext cx="109173" cy="920031"/>
            </a:xfrm>
            <a:prstGeom prst="rightBrace">
              <a:avLst>
                <a:gd name="adj1" fmla="val 56338"/>
                <a:gd name="adj2" fmla="val 49312"/>
              </a:avLst>
            </a:prstGeom>
            <a:noFill/>
            <a:ln w="38100" cap="flat" cmpd="sng" algn="ctr">
              <a:solidFill>
                <a:srgbClr val="00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8" name="Textfeld 7"/>
            <p:cNvSpPr txBox="1"/>
            <p:nvPr/>
          </p:nvSpPr>
          <p:spPr>
            <a:xfrm>
              <a:off x="4769442" y="2106145"/>
              <a:ext cx="1548172" cy="486789"/>
            </a:xfrm>
            <a:prstGeom prst="rect">
              <a:avLst/>
            </a:prstGeom>
            <a:noFill/>
          </p:spPr>
          <p:txBody>
            <a:bodyPr wrap="square" rtlCol="0">
              <a:spAutoFit/>
            </a:bodyPr>
            <a:lstStyle/>
            <a:p>
              <a:pPr algn="r"/>
              <a:r>
                <a:rPr lang="de-DE" i="1" dirty="0" smtClean="0"/>
                <a:t>geht verloren (s.o.)</a:t>
              </a:r>
              <a:r>
                <a:rPr lang="de-DE" b="1" dirty="0">
                  <a:ln w="1905"/>
                  <a:solidFill>
                    <a:srgbClr val="FF0000"/>
                  </a:solidFill>
                  <a:effectLst>
                    <a:innerShdw blurRad="69850" dist="43180" dir="5400000">
                      <a:srgbClr val="000000">
                        <a:alpha val="65000"/>
                      </a:srgbClr>
                    </a:innerShdw>
                  </a:effectLst>
                </a:rPr>
                <a:t> Action !</a:t>
              </a:r>
              <a:endParaRPr lang="en-GB" i="1" dirty="0"/>
            </a:p>
          </p:txBody>
        </p:sp>
      </p:grpSp>
    </p:spTree>
    <p:extLst>
      <p:ext uri="{BB962C8B-B14F-4D97-AF65-F5344CB8AC3E}">
        <p14:creationId xmlns:p14="http://schemas.microsoft.com/office/powerpoint/2010/main" val="339259924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539552" y="1304764"/>
            <a:ext cx="8317111" cy="4524315"/>
          </a:xfrm>
          <a:prstGeom prst="rect">
            <a:avLst/>
          </a:prstGeom>
          <a:noFill/>
        </p:spPr>
        <p:txBody>
          <a:bodyPr wrap="square" rtlCol="0">
            <a:spAutoFit/>
          </a:bodyPr>
          <a:lstStyle/>
          <a:p>
            <a:r>
              <a:rPr lang="de-DE" b="1" dirty="0" err="1"/>
              <a:t>Realm</a:t>
            </a:r>
            <a:r>
              <a:rPr lang="de-DE" b="1" dirty="0"/>
              <a:t> </a:t>
            </a:r>
            <a:r>
              <a:rPr lang="de-DE" b="1" dirty="0" smtClean="0"/>
              <a:t>/ </a:t>
            </a:r>
            <a:r>
              <a:rPr lang="de-DE" b="1" dirty="0" err="1" smtClean="0"/>
              <a:t>grid</a:t>
            </a:r>
            <a:r>
              <a:rPr lang="de-DE" b="1" dirty="0" smtClean="0"/>
              <a:t> </a:t>
            </a:r>
            <a:r>
              <a:rPr lang="de-DE" b="1" dirty="0" err="1" smtClean="0">
                <a:solidFill>
                  <a:srgbClr val="FF9900"/>
                </a:solidFill>
              </a:rPr>
              <a:t>ocnBgchem</a:t>
            </a:r>
            <a:r>
              <a:rPr lang="de-DE" b="1" dirty="0" smtClean="0"/>
              <a:t>:</a:t>
            </a:r>
            <a:endParaRPr lang="de-DE" dirty="0" smtClean="0"/>
          </a:p>
          <a:p>
            <a:endParaRPr lang="de-DE" dirty="0" smtClean="0"/>
          </a:p>
          <a:p>
            <a:pPr marL="342900" indent="-342900">
              <a:buFont typeface="+mj-lt"/>
              <a:buAutoNum type="arabicPeriod"/>
            </a:pPr>
            <a:r>
              <a:rPr lang="de-DE" dirty="0" err="1" smtClean="0">
                <a:solidFill>
                  <a:srgbClr val="0070C0"/>
                </a:solidFill>
              </a:rPr>
              <a:t>single</a:t>
            </a:r>
            <a:r>
              <a:rPr lang="de-DE" dirty="0" smtClean="0">
                <a:solidFill>
                  <a:srgbClr val="0070C0"/>
                </a:solidFill>
              </a:rPr>
              <a:t> </a:t>
            </a:r>
            <a:r>
              <a:rPr lang="de-DE" dirty="0" err="1" smtClean="0">
                <a:solidFill>
                  <a:srgbClr val="0070C0"/>
                </a:solidFill>
              </a:rPr>
              <a:t>value</a:t>
            </a:r>
            <a:r>
              <a:rPr lang="de-DE" dirty="0" smtClean="0">
                <a:solidFill>
                  <a:srgbClr val="0070C0"/>
                </a:solidFill>
              </a:rPr>
              <a:t> </a:t>
            </a:r>
            <a:r>
              <a:rPr lang="de-DE" dirty="0" err="1" smtClean="0">
                <a:solidFill>
                  <a:srgbClr val="0070C0"/>
                </a:solidFill>
              </a:rPr>
              <a:t>dimension</a:t>
            </a:r>
            <a:r>
              <a:rPr lang="de-DE" dirty="0" smtClean="0">
                <a:solidFill>
                  <a:srgbClr val="0070C0"/>
                </a:solidFill>
              </a:rPr>
              <a:t> </a:t>
            </a:r>
            <a:r>
              <a:rPr lang="de-DE" dirty="0" smtClean="0"/>
              <a:t>: </a:t>
            </a:r>
            <a:r>
              <a:rPr lang="de-DE" dirty="0" err="1" smtClean="0"/>
              <a:t>bfe:coordinates</a:t>
            </a:r>
            <a:r>
              <a:rPr lang="de-DE" dirty="0" smtClean="0"/>
              <a:t> </a:t>
            </a:r>
            <a:r>
              <a:rPr lang="de-DE" dirty="0"/>
              <a:t>= "</a:t>
            </a:r>
            <a:r>
              <a:rPr lang="de-DE" dirty="0" err="1"/>
              <a:t>lat</a:t>
            </a:r>
            <a:r>
              <a:rPr lang="de-DE" dirty="0"/>
              <a:t> </a:t>
            </a:r>
            <a:r>
              <a:rPr lang="de-DE" dirty="0" err="1"/>
              <a:t>lon</a:t>
            </a:r>
            <a:r>
              <a:rPr lang="de-DE" dirty="0"/>
              <a:t>" </a:t>
            </a:r>
            <a:r>
              <a:rPr lang="de-DE" dirty="0" smtClean="0"/>
              <a:t>;   statt</a:t>
            </a:r>
            <a:r>
              <a:rPr lang="de-DE" dirty="0"/>
              <a:t/>
            </a:r>
            <a:br>
              <a:rPr lang="de-DE" dirty="0"/>
            </a:br>
            <a:r>
              <a:rPr lang="de-DE" dirty="0" smtClean="0"/>
              <a:t>	</a:t>
            </a:r>
            <a:r>
              <a:rPr lang="de-DE" dirty="0"/>
              <a:t> </a:t>
            </a:r>
            <a:r>
              <a:rPr lang="de-DE" dirty="0" err="1" smtClean="0"/>
              <a:t>bfe:coordinates</a:t>
            </a:r>
            <a:r>
              <a:rPr lang="de-DE" dirty="0" smtClean="0"/>
              <a:t> </a:t>
            </a:r>
            <a:r>
              <a:rPr lang="de-DE" dirty="0"/>
              <a:t>= "</a:t>
            </a:r>
            <a:r>
              <a:rPr lang="de-DE" dirty="0" err="1"/>
              <a:t>depth</a:t>
            </a:r>
            <a:r>
              <a:rPr lang="de-DE" dirty="0"/>
              <a:t> </a:t>
            </a:r>
            <a:r>
              <a:rPr lang="de-DE" dirty="0" err="1"/>
              <a:t>lat</a:t>
            </a:r>
            <a:r>
              <a:rPr lang="de-DE" dirty="0"/>
              <a:t> </a:t>
            </a:r>
            <a:r>
              <a:rPr lang="de-DE" dirty="0" err="1"/>
              <a:t>lon</a:t>
            </a:r>
            <a:r>
              <a:rPr lang="de-DE" dirty="0"/>
              <a:t>" </a:t>
            </a:r>
            <a:r>
              <a:rPr lang="de-DE" dirty="0" smtClean="0"/>
              <a:t>;</a:t>
            </a:r>
            <a:br>
              <a:rPr lang="de-DE" dirty="0" smtClean="0"/>
            </a:br>
            <a:r>
              <a:rPr lang="de-DE" dirty="0" smtClean="0"/>
              <a:t>double </a:t>
            </a:r>
            <a:r>
              <a:rPr lang="de-DE" dirty="0" err="1"/>
              <a:t>depth</a:t>
            </a:r>
            <a:r>
              <a:rPr lang="de-DE" dirty="0"/>
              <a:t> </a:t>
            </a:r>
            <a:r>
              <a:rPr lang="de-DE" dirty="0" smtClean="0"/>
              <a:t>;</a:t>
            </a:r>
            <a:br>
              <a:rPr lang="de-DE" dirty="0" smtClean="0"/>
            </a:br>
            <a:r>
              <a:rPr lang="de-DE" dirty="0" smtClean="0"/>
              <a:t>	</a:t>
            </a:r>
            <a:r>
              <a:rPr lang="de-DE" dirty="0" err="1" smtClean="0"/>
              <a:t>depth:axis</a:t>
            </a:r>
            <a:r>
              <a:rPr lang="de-DE" dirty="0" smtClean="0"/>
              <a:t> </a:t>
            </a:r>
            <a:r>
              <a:rPr lang="de-DE" dirty="0"/>
              <a:t>= "Z" </a:t>
            </a:r>
            <a:r>
              <a:rPr lang="de-DE" dirty="0" smtClean="0"/>
              <a:t>;</a:t>
            </a:r>
            <a:br>
              <a:rPr lang="de-DE" dirty="0" smtClean="0"/>
            </a:br>
            <a:r>
              <a:rPr lang="de-DE" dirty="0" smtClean="0"/>
              <a:t>	</a:t>
            </a:r>
            <a:r>
              <a:rPr lang="de-DE" dirty="0" err="1" smtClean="0"/>
              <a:t>depth:long_name</a:t>
            </a:r>
            <a:r>
              <a:rPr lang="de-DE" dirty="0" smtClean="0"/>
              <a:t> </a:t>
            </a:r>
            <a:r>
              <a:rPr lang="de-DE" dirty="0"/>
              <a:t>= "</a:t>
            </a:r>
            <a:r>
              <a:rPr lang="de-DE" dirty="0" err="1"/>
              <a:t>depth</a:t>
            </a:r>
            <a:r>
              <a:rPr lang="de-DE" dirty="0"/>
              <a:t>" </a:t>
            </a:r>
            <a:r>
              <a:rPr lang="de-DE" dirty="0" smtClean="0"/>
              <a:t>;</a:t>
            </a:r>
            <a:br>
              <a:rPr lang="de-DE" dirty="0" smtClean="0"/>
            </a:br>
            <a:r>
              <a:rPr lang="de-DE" dirty="0" smtClean="0"/>
              <a:t>           </a:t>
            </a:r>
            <a:r>
              <a:rPr lang="de-DE" dirty="0" err="1"/>
              <a:t>depth:positive</a:t>
            </a:r>
            <a:r>
              <a:rPr lang="de-DE" dirty="0"/>
              <a:t> = "down" </a:t>
            </a:r>
            <a:r>
              <a:rPr lang="de-DE" dirty="0" smtClean="0"/>
              <a:t>;</a:t>
            </a:r>
            <a:br>
              <a:rPr lang="de-DE" dirty="0" smtClean="0"/>
            </a:br>
            <a:r>
              <a:rPr lang="de-DE" dirty="0" smtClean="0"/>
              <a:t>           </a:t>
            </a:r>
            <a:r>
              <a:rPr lang="de-DE" dirty="0" err="1" smtClean="0"/>
              <a:t>depth:standard_name</a:t>
            </a:r>
            <a:r>
              <a:rPr lang="de-DE" dirty="0" smtClean="0"/>
              <a:t> </a:t>
            </a:r>
            <a:r>
              <a:rPr lang="de-DE" dirty="0"/>
              <a:t>= "</a:t>
            </a:r>
            <a:r>
              <a:rPr lang="de-DE" dirty="0" err="1"/>
              <a:t>depth</a:t>
            </a:r>
            <a:r>
              <a:rPr lang="de-DE" dirty="0"/>
              <a:t>" </a:t>
            </a:r>
            <a:r>
              <a:rPr lang="de-DE" dirty="0" smtClean="0"/>
              <a:t>;</a:t>
            </a:r>
            <a:br>
              <a:rPr lang="de-DE" dirty="0" smtClean="0"/>
            </a:br>
            <a:r>
              <a:rPr lang="de-DE" dirty="0" smtClean="0"/>
              <a:t>           </a:t>
            </a:r>
            <a:r>
              <a:rPr lang="de-DE" dirty="0" err="1" smtClean="0"/>
              <a:t>depth:units</a:t>
            </a:r>
            <a:r>
              <a:rPr lang="de-DE" dirty="0" smtClean="0"/>
              <a:t> </a:t>
            </a:r>
            <a:r>
              <a:rPr lang="de-DE" dirty="0"/>
              <a:t>= "m" </a:t>
            </a:r>
            <a:r>
              <a:rPr lang="de-DE" dirty="0" smtClean="0"/>
              <a:t>;</a:t>
            </a:r>
            <a:br>
              <a:rPr lang="de-DE" dirty="0" smtClean="0"/>
            </a:br>
            <a:r>
              <a:rPr lang="de-DE" dirty="0" err="1"/>
              <a:t>data</a:t>
            </a:r>
            <a:r>
              <a:rPr lang="de-DE" dirty="0" smtClean="0"/>
              <a:t>:       </a:t>
            </a:r>
            <a:r>
              <a:rPr lang="de-DE" dirty="0" err="1" smtClean="0"/>
              <a:t>depth</a:t>
            </a:r>
            <a:r>
              <a:rPr lang="de-DE" dirty="0" smtClean="0"/>
              <a:t> </a:t>
            </a:r>
            <a:r>
              <a:rPr lang="de-DE" dirty="0"/>
              <a:t>= 0 </a:t>
            </a:r>
            <a:r>
              <a:rPr lang="de-DE" dirty="0" smtClean="0"/>
              <a:t>;</a:t>
            </a:r>
            <a:br>
              <a:rPr lang="de-DE" dirty="0" smtClean="0"/>
            </a:br>
            <a:endParaRPr lang="de-DE" dirty="0" smtClean="0"/>
          </a:p>
          <a:p>
            <a:pPr marL="342900" indent="-342900">
              <a:buFont typeface="+mj-lt"/>
              <a:buAutoNum type="arabicPeriod"/>
            </a:pPr>
            <a:r>
              <a:rPr lang="de-DE" dirty="0" err="1" smtClean="0"/>
              <a:t>fddtalk</a:t>
            </a:r>
            <a:r>
              <a:rPr lang="de-DE" dirty="0"/>
              <a:t>, </a:t>
            </a:r>
            <a:r>
              <a:rPr lang="de-DE" dirty="0" err="1"/>
              <a:t>fddtdic</a:t>
            </a:r>
            <a:r>
              <a:rPr lang="de-DE" dirty="0"/>
              <a:t>, </a:t>
            </a:r>
            <a:r>
              <a:rPr lang="de-DE" dirty="0" err="1"/>
              <a:t>fddtdife</a:t>
            </a:r>
            <a:r>
              <a:rPr lang="de-DE" dirty="0"/>
              <a:t>, </a:t>
            </a:r>
            <a:r>
              <a:rPr lang="de-DE" dirty="0" err="1"/>
              <a:t>fddtdin</a:t>
            </a:r>
            <a:r>
              <a:rPr lang="de-DE" dirty="0"/>
              <a:t>, </a:t>
            </a:r>
            <a:r>
              <a:rPr lang="de-DE" dirty="0" err="1"/>
              <a:t>fddtdip</a:t>
            </a:r>
            <a:r>
              <a:rPr lang="de-DE" dirty="0"/>
              <a:t>, </a:t>
            </a:r>
            <a:r>
              <a:rPr lang="de-DE" dirty="0" err="1" smtClean="0"/>
              <a:t>fddtdisi</a:t>
            </a:r>
            <a:r>
              <a:rPr lang="de-DE" dirty="0" smtClean="0"/>
              <a:t>:</a:t>
            </a:r>
            <a:r>
              <a:rPr lang="de-DE" dirty="0"/>
              <a:t/>
            </a:r>
            <a:br>
              <a:rPr lang="de-DE" dirty="0"/>
            </a:br>
            <a:r>
              <a:rPr lang="de-DE" dirty="0" smtClean="0"/>
              <a:t>	</a:t>
            </a:r>
            <a:r>
              <a:rPr lang="de-DE" dirty="0" err="1" smtClean="0"/>
              <a:t>depth:bnds</a:t>
            </a:r>
            <a:r>
              <a:rPr lang="de-DE" dirty="0" smtClean="0"/>
              <a:t>  = „</a:t>
            </a:r>
            <a:r>
              <a:rPr lang="de-DE" dirty="0" err="1" smtClean="0"/>
              <a:t>depth_bnds</a:t>
            </a:r>
            <a:r>
              <a:rPr lang="de-DE" dirty="0" smtClean="0"/>
              <a:t>“ ;</a:t>
            </a:r>
            <a:br>
              <a:rPr lang="de-DE" dirty="0" smtClean="0"/>
            </a:br>
            <a:r>
              <a:rPr lang="de-DE" dirty="0" smtClean="0"/>
              <a:t>double </a:t>
            </a:r>
            <a:r>
              <a:rPr lang="de-DE" dirty="0" err="1" smtClean="0"/>
              <a:t>depth_bnds</a:t>
            </a:r>
            <a:r>
              <a:rPr lang="de-DE" dirty="0" smtClean="0"/>
              <a:t>(</a:t>
            </a:r>
            <a:r>
              <a:rPr lang="de-DE" dirty="0" err="1" smtClean="0"/>
              <a:t>bnds</a:t>
            </a:r>
            <a:r>
              <a:rPr lang="de-DE" dirty="0" smtClean="0"/>
              <a:t>) ;</a:t>
            </a:r>
          </a:p>
          <a:p>
            <a:endParaRPr lang="de-DE" dirty="0"/>
          </a:p>
        </p:txBody>
      </p:sp>
      <p:sp>
        <p:nvSpPr>
          <p:cNvPr id="12" name="Text Box 4"/>
          <p:cNvSpPr txBox="1">
            <a:spLocks noChangeArrowheads="1"/>
          </p:cNvSpPr>
          <p:nvPr/>
        </p:nvSpPr>
        <p:spPr bwMode="auto">
          <a:xfrm>
            <a:off x="719572" y="476672"/>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a:t>
            </a:r>
            <a:r>
              <a:rPr lang="de-DE" altLang="de-DE" sz="2800" b="1" dirty="0" err="1" smtClean="0">
                <a:solidFill>
                  <a:srgbClr val="0070C0"/>
                </a:solidFill>
              </a:rPr>
              <a:t>header</a:t>
            </a:r>
            <a:r>
              <a:rPr lang="de-DE" altLang="de-DE" sz="2800" b="1" dirty="0" smtClean="0">
                <a:solidFill>
                  <a:srgbClr val="0070C0"/>
                </a:solidFill>
              </a:rPr>
              <a:t>–Vergleich nach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err="1" smtClean="0">
                <a:solidFill>
                  <a:srgbClr val="7030A0"/>
                </a:solidFill>
              </a:rPr>
              <a:t>copy</a:t>
            </a:r>
            <a:r>
              <a:rPr lang="de-DE" altLang="de-DE" sz="2800" b="1" dirty="0" smtClean="0">
                <a:solidFill>
                  <a:srgbClr val="7030A0"/>
                </a:solidFill>
              </a:rPr>
              <a:t> </a:t>
            </a:r>
          </a:p>
        </p:txBody>
      </p:sp>
      <p:grpSp>
        <p:nvGrpSpPr>
          <p:cNvPr id="6" name="Gruppieren 5"/>
          <p:cNvGrpSpPr/>
          <p:nvPr/>
        </p:nvGrpSpPr>
        <p:grpSpPr>
          <a:xfrm>
            <a:off x="4676950" y="2276874"/>
            <a:ext cx="3063403" cy="2304254"/>
            <a:chOff x="4824029" y="1979583"/>
            <a:chExt cx="1548172" cy="920031"/>
          </a:xfrm>
        </p:grpSpPr>
        <p:sp>
          <p:nvSpPr>
            <p:cNvPr id="7" name="Geschweifte Klammer rechts 6"/>
            <p:cNvSpPr/>
            <p:nvPr/>
          </p:nvSpPr>
          <p:spPr bwMode="auto">
            <a:xfrm>
              <a:off x="4842224" y="1979583"/>
              <a:ext cx="165309" cy="920031"/>
            </a:xfrm>
            <a:prstGeom prst="rightBrace">
              <a:avLst>
                <a:gd name="adj1" fmla="val 122765"/>
                <a:gd name="adj2" fmla="val 49312"/>
              </a:avLst>
            </a:prstGeom>
            <a:noFill/>
            <a:ln w="38100" cap="flat" cmpd="sng" algn="ctr">
              <a:solidFill>
                <a:srgbClr val="00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8" name="Textfeld 7"/>
            <p:cNvSpPr txBox="1"/>
            <p:nvPr/>
          </p:nvSpPr>
          <p:spPr>
            <a:xfrm>
              <a:off x="4824029" y="2351490"/>
              <a:ext cx="1548172" cy="147465"/>
            </a:xfrm>
            <a:prstGeom prst="rect">
              <a:avLst/>
            </a:prstGeom>
            <a:noFill/>
          </p:spPr>
          <p:txBody>
            <a:bodyPr wrap="square" rtlCol="0">
              <a:spAutoFit/>
            </a:bodyPr>
            <a:lstStyle/>
            <a:p>
              <a:pPr algn="r"/>
              <a:r>
                <a:rPr lang="de-DE" i="1" dirty="0" smtClean="0"/>
                <a:t>geht verloren (s.o.)</a:t>
              </a:r>
              <a:r>
                <a:rPr lang="de-DE" b="1" dirty="0">
                  <a:ln w="1905"/>
                  <a:effectLst>
                    <a:innerShdw blurRad="69850" dist="43180" dir="5400000">
                      <a:srgbClr val="000000">
                        <a:alpha val="65000"/>
                      </a:srgbClr>
                    </a:innerShdw>
                  </a:effectLst>
                </a:rPr>
                <a:t> </a:t>
              </a:r>
              <a:r>
                <a:rPr lang="de-DE" b="1" dirty="0" smtClean="0">
                  <a:ln w="1905"/>
                  <a:solidFill>
                    <a:srgbClr val="008000"/>
                  </a:solidFill>
                  <a:effectLst>
                    <a:innerShdw blurRad="69850" dist="43180" dir="5400000">
                      <a:srgbClr val="000000">
                        <a:alpha val="65000"/>
                      </a:srgbClr>
                    </a:innerShdw>
                  </a:effectLst>
                </a:rPr>
                <a:t>ok!</a:t>
              </a:r>
              <a:endParaRPr lang="en-GB" i="1" dirty="0">
                <a:solidFill>
                  <a:srgbClr val="008000"/>
                </a:solidFill>
              </a:endParaRPr>
            </a:p>
          </p:txBody>
        </p:sp>
      </p:grpSp>
      <p:grpSp>
        <p:nvGrpSpPr>
          <p:cNvPr id="10" name="Gruppieren 9"/>
          <p:cNvGrpSpPr/>
          <p:nvPr/>
        </p:nvGrpSpPr>
        <p:grpSpPr>
          <a:xfrm>
            <a:off x="4211959" y="4941168"/>
            <a:ext cx="3096344" cy="720080"/>
            <a:chOff x="4824030" y="2071587"/>
            <a:chExt cx="1564820" cy="920031"/>
          </a:xfrm>
        </p:grpSpPr>
        <p:sp>
          <p:nvSpPr>
            <p:cNvPr id="11" name="Geschweifte Klammer rechts 10"/>
            <p:cNvSpPr/>
            <p:nvPr/>
          </p:nvSpPr>
          <p:spPr bwMode="auto">
            <a:xfrm>
              <a:off x="4880163" y="2071587"/>
              <a:ext cx="71235" cy="920031"/>
            </a:xfrm>
            <a:prstGeom prst="rightBrace">
              <a:avLst>
                <a:gd name="adj1" fmla="val 122765"/>
                <a:gd name="adj2" fmla="val 52232"/>
              </a:avLst>
            </a:prstGeom>
            <a:noFill/>
            <a:ln w="38100" cap="flat" cmpd="sng" algn="ctr">
              <a:solidFill>
                <a:srgbClr val="00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
          <p:nvSpPr>
            <p:cNvPr id="13" name="Textfeld 12"/>
            <p:cNvSpPr txBox="1"/>
            <p:nvPr/>
          </p:nvSpPr>
          <p:spPr>
            <a:xfrm>
              <a:off x="4824030" y="2351489"/>
              <a:ext cx="1564820" cy="486789"/>
            </a:xfrm>
            <a:prstGeom prst="rect">
              <a:avLst/>
            </a:prstGeom>
            <a:noFill/>
          </p:spPr>
          <p:txBody>
            <a:bodyPr wrap="square" rtlCol="0">
              <a:spAutoFit/>
            </a:bodyPr>
            <a:lstStyle/>
            <a:p>
              <a:pPr algn="r"/>
              <a:r>
                <a:rPr lang="de-DE" i="1" dirty="0" smtClean="0"/>
                <a:t>  geht verloren (s.o.)</a:t>
              </a:r>
              <a:r>
                <a:rPr lang="de-DE" b="1" dirty="0">
                  <a:ln w="1905"/>
                  <a:solidFill>
                    <a:srgbClr val="FF0000"/>
                  </a:solidFill>
                  <a:effectLst>
                    <a:innerShdw blurRad="69850" dist="43180" dir="5400000">
                      <a:srgbClr val="000000">
                        <a:alpha val="65000"/>
                      </a:srgbClr>
                    </a:innerShdw>
                  </a:effectLst>
                </a:rPr>
                <a:t> Action !</a:t>
              </a:r>
              <a:endParaRPr lang="en-GB" i="1" dirty="0"/>
            </a:p>
          </p:txBody>
        </p:sp>
      </p:grpSp>
    </p:spTree>
    <p:extLst>
      <p:ext uri="{BB962C8B-B14F-4D97-AF65-F5344CB8AC3E}">
        <p14:creationId xmlns:p14="http://schemas.microsoft.com/office/powerpoint/2010/main" val="129134840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4"/>
          <p:cNvSpPr txBox="1">
            <a:spLocks noChangeArrowheads="1"/>
          </p:cNvSpPr>
          <p:nvPr/>
        </p:nvSpPr>
        <p:spPr bwMode="auto">
          <a:xfrm>
            <a:off x="719572" y="817548"/>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a:solidFill>
                  <a:srgbClr val="0070C0"/>
                </a:solidFill>
              </a:rPr>
              <a:t>A</a:t>
            </a:r>
            <a:r>
              <a:rPr lang="de-DE" altLang="de-DE" sz="2800" b="1" dirty="0" smtClean="0">
                <a:solidFill>
                  <a:srgbClr val="0070C0"/>
                </a:solidFill>
              </a:rPr>
              <a:t>. single-</a:t>
            </a:r>
            <a:r>
              <a:rPr lang="de-DE" altLang="de-DE" sz="2800" b="1" dirty="0" err="1" smtClean="0">
                <a:solidFill>
                  <a:srgbClr val="0070C0"/>
                </a:solidFill>
              </a:rPr>
              <a:t>value</a:t>
            </a:r>
            <a:r>
              <a:rPr lang="de-DE" altLang="de-DE" sz="2800" b="1" dirty="0" smtClean="0">
                <a:solidFill>
                  <a:srgbClr val="0070C0"/>
                </a:solidFill>
              </a:rPr>
              <a:t> </a:t>
            </a:r>
            <a:r>
              <a:rPr lang="de-DE" altLang="de-DE" sz="2800" b="1" dirty="0" err="1" smtClean="0">
                <a:solidFill>
                  <a:srgbClr val="0070C0"/>
                </a:solidFill>
              </a:rPr>
              <a:t>dimension</a:t>
            </a:r>
            <a:r>
              <a:rPr lang="de-DE" altLang="de-DE" sz="2800" b="1" dirty="0" smtClean="0">
                <a:solidFill>
                  <a:srgbClr val="0070C0"/>
                </a:solidFill>
              </a:rPr>
              <a:t>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err="1" smtClean="0">
                <a:solidFill>
                  <a:srgbClr val="0070C0"/>
                </a:solidFill>
              </a:rPr>
              <a:t>operator</a:t>
            </a:r>
            <a:endParaRPr lang="de-DE" altLang="de-DE" sz="2800" b="1" dirty="0" smtClean="0">
              <a:solidFill>
                <a:srgbClr val="7030A0"/>
              </a:solidFill>
            </a:endParaRPr>
          </a:p>
        </p:txBody>
      </p:sp>
      <p:sp>
        <p:nvSpPr>
          <p:cNvPr id="2" name="Textfeld 1"/>
          <p:cNvSpPr txBox="1"/>
          <p:nvPr/>
        </p:nvSpPr>
        <p:spPr>
          <a:xfrm>
            <a:off x="755576" y="1751905"/>
            <a:ext cx="7776864" cy="4247317"/>
          </a:xfrm>
          <a:prstGeom prst="rect">
            <a:avLst/>
          </a:prstGeom>
          <a:noFill/>
        </p:spPr>
        <p:txBody>
          <a:bodyPr wrap="square" rtlCol="0">
            <a:spAutoFit/>
          </a:bodyPr>
          <a:lstStyle/>
          <a:p>
            <a:r>
              <a:rPr lang="de-DE" dirty="0" smtClean="0"/>
              <a:t>Es gibt eine CMOR variable/</a:t>
            </a:r>
            <a:r>
              <a:rPr lang="de-DE" dirty="0" err="1" smtClean="0"/>
              <a:t>ccoordinate</a:t>
            </a:r>
            <a:r>
              <a:rPr lang="de-DE" dirty="0" smtClean="0"/>
              <a:t> „height2m“ mit</a:t>
            </a:r>
          </a:p>
          <a:p>
            <a:pPr marL="742950" lvl="1" indent="-285750">
              <a:buFont typeface="Arial" panose="020B0604020202020204" pitchFamily="34" charset="0"/>
              <a:buChar char="•"/>
            </a:pPr>
            <a:r>
              <a:rPr lang="de-DE" dirty="0" err="1" smtClean="0"/>
              <a:t>valid_min</a:t>
            </a:r>
            <a:r>
              <a:rPr lang="de-DE" dirty="0" smtClean="0"/>
              <a:t>=1.0</a:t>
            </a:r>
          </a:p>
          <a:p>
            <a:pPr marL="742950" lvl="1" indent="-285750">
              <a:buFont typeface="Arial" panose="020B0604020202020204" pitchFamily="34" charset="0"/>
              <a:buChar char="•"/>
            </a:pPr>
            <a:r>
              <a:rPr lang="de-DE" dirty="0" err="1" smtClean="0"/>
              <a:t>valid_max</a:t>
            </a:r>
            <a:r>
              <a:rPr lang="de-DE" dirty="0" smtClean="0"/>
              <a:t>=10.0</a:t>
            </a:r>
          </a:p>
          <a:p>
            <a:pPr marL="742950" lvl="1" indent="-285750">
              <a:buFont typeface="Arial" panose="020B0604020202020204" pitchFamily="34" charset="0"/>
              <a:buChar char="•"/>
            </a:pPr>
            <a:r>
              <a:rPr lang="de-DE" dirty="0" err="1" smtClean="0"/>
              <a:t>default</a:t>
            </a:r>
            <a:r>
              <a:rPr lang="de-DE" dirty="0" smtClean="0"/>
              <a:t>=2.0</a:t>
            </a:r>
          </a:p>
          <a:p>
            <a:r>
              <a:rPr lang="de-DE" dirty="0" smtClean="0"/>
              <a:t>CMOR3-Doku: </a:t>
            </a:r>
          </a:p>
          <a:p>
            <a:pPr marL="742950" lvl="1" indent="-285750">
              <a:buFont typeface="Arial" panose="020B0604020202020204" pitchFamily="34" charset="0"/>
              <a:buChar char="•"/>
            </a:pPr>
            <a:r>
              <a:rPr lang="de-DE" dirty="0" smtClean="0"/>
              <a:t>„ ... </a:t>
            </a:r>
            <a:r>
              <a:rPr lang="de-DE" dirty="0" err="1" smtClean="0"/>
              <a:t>overwrite</a:t>
            </a:r>
            <a:r>
              <a:rPr lang="de-DE" dirty="0" smtClean="0"/>
              <a:t> the MIP </a:t>
            </a:r>
            <a:r>
              <a:rPr lang="de-DE" dirty="0" err="1" smtClean="0"/>
              <a:t>table</a:t>
            </a:r>
            <a:r>
              <a:rPr lang="de-DE" dirty="0" smtClean="0"/>
              <a:t> </a:t>
            </a:r>
            <a:r>
              <a:rPr lang="de-DE" dirty="0" err="1" smtClean="0"/>
              <a:t>specification</a:t>
            </a:r>
            <a:r>
              <a:rPr lang="de-DE" dirty="0" smtClean="0"/>
              <a:t> ...“</a:t>
            </a:r>
          </a:p>
          <a:p>
            <a:pPr marL="742950" lvl="1" indent="-285750">
              <a:buFont typeface="Arial" panose="020B0604020202020204" pitchFamily="34" charset="0"/>
              <a:buChar char="•"/>
            </a:pPr>
            <a:r>
              <a:rPr lang="de-DE" dirty="0" smtClean="0"/>
              <a:t>„ ... </a:t>
            </a:r>
            <a:r>
              <a:rPr lang="de-DE" dirty="0" err="1" smtClean="0"/>
              <a:t>there</a:t>
            </a:r>
            <a:r>
              <a:rPr lang="de-DE" dirty="0" smtClean="0"/>
              <a:t> </a:t>
            </a:r>
            <a:r>
              <a:rPr lang="de-DE" dirty="0" err="1" smtClean="0"/>
              <a:t>normally</a:t>
            </a:r>
            <a:r>
              <a:rPr lang="de-DE" dirty="0" smtClean="0"/>
              <a:t> </a:t>
            </a:r>
            <a:r>
              <a:rPr lang="de-DE" dirty="0" err="1" smtClean="0"/>
              <a:t>is</a:t>
            </a:r>
            <a:r>
              <a:rPr lang="de-DE" dirty="0" smtClean="0"/>
              <a:t> </a:t>
            </a:r>
            <a:r>
              <a:rPr lang="de-DE" dirty="0" err="1" smtClean="0"/>
              <a:t>no</a:t>
            </a:r>
            <a:r>
              <a:rPr lang="de-DE" dirty="0" smtClean="0"/>
              <a:t> </a:t>
            </a:r>
            <a:r>
              <a:rPr lang="de-DE" dirty="0" err="1" smtClean="0"/>
              <a:t>nedd</a:t>
            </a:r>
            <a:r>
              <a:rPr lang="de-DE" dirty="0" smtClean="0"/>
              <a:t> </a:t>
            </a:r>
            <a:r>
              <a:rPr lang="de-DE" dirty="0" err="1" smtClean="0"/>
              <a:t>to</a:t>
            </a:r>
            <a:r>
              <a:rPr lang="de-DE" dirty="0" smtClean="0"/>
              <a:t> </a:t>
            </a:r>
            <a:r>
              <a:rPr lang="de-DE" dirty="0" err="1" smtClean="0"/>
              <a:t>call</a:t>
            </a:r>
            <a:r>
              <a:rPr lang="de-DE" dirty="0" smtClean="0"/>
              <a:t> </a:t>
            </a:r>
            <a:r>
              <a:rPr lang="de-DE" dirty="0" err="1" smtClean="0"/>
              <a:t>cmor_axis</a:t>
            </a:r>
            <a:r>
              <a:rPr lang="de-DE" dirty="0" smtClean="0"/>
              <a:t> in the </a:t>
            </a:r>
            <a:r>
              <a:rPr lang="de-DE" dirty="0" err="1" smtClean="0"/>
              <a:t>case</a:t>
            </a:r>
            <a:r>
              <a:rPr lang="de-DE" dirty="0" smtClean="0"/>
              <a:t> of a singleton </a:t>
            </a:r>
            <a:r>
              <a:rPr lang="de-DE" dirty="0" err="1" smtClean="0"/>
              <a:t>dimension</a:t>
            </a:r>
            <a:r>
              <a:rPr lang="de-DE" dirty="0" smtClean="0"/>
              <a:t> </a:t>
            </a:r>
            <a:r>
              <a:rPr lang="de-DE" dirty="0" err="1" smtClean="0"/>
              <a:t>unless</a:t>
            </a:r>
            <a:r>
              <a:rPr lang="de-DE" dirty="0" smtClean="0"/>
              <a:t> the MIP </a:t>
            </a:r>
            <a:r>
              <a:rPr lang="de-DE" dirty="0" err="1" smtClean="0"/>
              <a:t>recommended</a:t>
            </a:r>
            <a:r>
              <a:rPr lang="de-DE" dirty="0" smtClean="0"/>
              <a:t> </a:t>
            </a:r>
            <a:r>
              <a:rPr lang="de-DE" dirty="0" err="1" smtClean="0"/>
              <a:t>coordinate</a:t>
            </a:r>
            <a:r>
              <a:rPr lang="de-DE" dirty="0" smtClean="0"/>
              <a:t> </a:t>
            </a:r>
            <a:r>
              <a:rPr lang="de-DE" dirty="0" err="1" smtClean="0"/>
              <a:t>value</a:t>
            </a:r>
            <a:r>
              <a:rPr lang="de-DE" dirty="0" smtClean="0"/>
              <a:t> </a:t>
            </a:r>
            <a:r>
              <a:rPr lang="de-DE" dirty="0" err="1" smtClean="0"/>
              <a:t>is</a:t>
            </a:r>
            <a:r>
              <a:rPr lang="de-DE" dirty="0" smtClean="0"/>
              <a:t> </a:t>
            </a:r>
            <a:r>
              <a:rPr lang="de-DE" dirty="0" err="1" smtClean="0"/>
              <a:t>inconsistent</a:t>
            </a:r>
            <a:r>
              <a:rPr lang="de-DE" dirty="0" smtClean="0"/>
              <a:t> </a:t>
            </a:r>
            <a:r>
              <a:rPr lang="de-DE" dirty="0" err="1" smtClean="0"/>
              <a:t>with</a:t>
            </a:r>
            <a:r>
              <a:rPr lang="de-DE" dirty="0" smtClean="0"/>
              <a:t> </a:t>
            </a:r>
            <a:r>
              <a:rPr lang="de-DE" dirty="0" err="1" smtClean="0"/>
              <a:t>what</a:t>
            </a:r>
            <a:r>
              <a:rPr lang="de-DE" dirty="0" smtClean="0"/>
              <a:t> the </a:t>
            </a:r>
            <a:r>
              <a:rPr lang="de-DE" dirty="0" err="1" smtClean="0"/>
              <a:t>user</a:t>
            </a:r>
            <a:r>
              <a:rPr lang="de-DE" dirty="0" smtClean="0"/>
              <a:t> </a:t>
            </a:r>
            <a:r>
              <a:rPr lang="de-DE" dirty="0" err="1" smtClean="0"/>
              <a:t>can</a:t>
            </a:r>
            <a:r>
              <a:rPr lang="de-DE" dirty="0" smtClean="0"/>
              <a:t> </a:t>
            </a:r>
            <a:r>
              <a:rPr lang="de-DE" dirty="0" err="1" smtClean="0"/>
              <a:t>supply</a:t>
            </a:r>
            <a:r>
              <a:rPr lang="de-DE" dirty="0" smtClean="0"/>
              <a:t> ...“</a:t>
            </a:r>
          </a:p>
          <a:p>
            <a:r>
              <a:rPr lang="de-DE" dirty="0" smtClean="0"/>
              <a:t>Vorschlag:</a:t>
            </a:r>
          </a:p>
          <a:p>
            <a:pPr lvl="1"/>
            <a:r>
              <a:rPr lang="de-DE" dirty="0" smtClean="0"/>
              <a:t>wenn der </a:t>
            </a:r>
            <a:r>
              <a:rPr lang="de-DE" dirty="0" err="1" smtClean="0"/>
              <a:t>default</a:t>
            </a:r>
            <a:r>
              <a:rPr lang="de-DE" dirty="0" smtClean="0"/>
              <a:t> Wert nicht zutrifft, kann ein Schlüsselparameter height2m=1.5 übergeben werden; </a:t>
            </a:r>
            <a:r>
              <a:rPr lang="de-DE" dirty="0" err="1" smtClean="0"/>
              <a:t>Jörg‘s</a:t>
            </a:r>
            <a:r>
              <a:rPr lang="de-DE" dirty="0" smtClean="0"/>
              <a:t> Programm ruft in diesem Fall „</a:t>
            </a:r>
            <a:r>
              <a:rPr lang="de-DE" dirty="0" err="1" smtClean="0"/>
              <a:t>cmor_axis</a:t>
            </a:r>
            <a:r>
              <a:rPr lang="de-DE" dirty="0" smtClean="0"/>
              <a:t>“ mit „height2m“ &amp; „1.5“; entsprechend height10m=9.0;</a:t>
            </a:r>
          </a:p>
          <a:p>
            <a:pPr lvl="1"/>
            <a:r>
              <a:rPr lang="de-DE" dirty="0" smtClean="0"/>
              <a:t>oder:</a:t>
            </a:r>
          </a:p>
          <a:p>
            <a:pPr lvl="1"/>
            <a:r>
              <a:rPr lang="de-DE" dirty="0" err="1" smtClean="0"/>
              <a:t>svd</a:t>
            </a:r>
            <a:r>
              <a:rPr lang="de-DE" dirty="0" smtClean="0"/>
              <a:t>=height2m_1.5, </a:t>
            </a:r>
            <a:r>
              <a:rPr lang="de-DE" dirty="0" err="1" smtClean="0"/>
              <a:t>svd</a:t>
            </a:r>
            <a:r>
              <a:rPr lang="de-DE" dirty="0" smtClean="0"/>
              <a:t>=height10m_9.0, etc.</a:t>
            </a:r>
            <a:endParaRPr lang="de-DE" dirty="0"/>
          </a:p>
        </p:txBody>
      </p:sp>
    </p:spTree>
    <p:extLst>
      <p:ext uri="{BB962C8B-B14F-4D97-AF65-F5344CB8AC3E}">
        <p14:creationId xmlns:p14="http://schemas.microsoft.com/office/powerpoint/2010/main" val="10649446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 Box 4"/>
          <p:cNvSpPr txBox="1">
            <a:spLocks noChangeArrowheads="1"/>
          </p:cNvSpPr>
          <p:nvPr/>
        </p:nvSpPr>
        <p:spPr bwMode="auto">
          <a:xfrm>
            <a:off x="719572" y="745540"/>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single-</a:t>
            </a:r>
            <a:r>
              <a:rPr lang="de-DE" altLang="de-DE" sz="2800" b="1" dirty="0" err="1" smtClean="0">
                <a:solidFill>
                  <a:srgbClr val="0070C0"/>
                </a:solidFill>
              </a:rPr>
              <a:t>value</a:t>
            </a:r>
            <a:r>
              <a:rPr lang="de-DE" altLang="de-DE" sz="2800" b="1" dirty="0" smtClean="0">
                <a:solidFill>
                  <a:srgbClr val="0070C0"/>
                </a:solidFill>
              </a:rPr>
              <a:t> </a:t>
            </a:r>
            <a:r>
              <a:rPr lang="de-DE" altLang="de-DE" sz="2800" b="1" dirty="0" err="1" smtClean="0">
                <a:solidFill>
                  <a:srgbClr val="0070C0"/>
                </a:solidFill>
              </a:rPr>
              <a:t>dimension</a:t>
            </a:r>
            <a:r>
              <a:rPr lang="de-DE" altLang="de-DE" sz="2800" b="1" dirty="0" smtClean="0">
                <a:solidFill>
                  <a:srgbClr val="0070C0"/>
                </a:solidFill>
              </a:rPr>
              <a:t>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err="1" smtClean="0">
                <a:solidFill>
                  <a:srgbClr val="0070C0"/>
                </a:solidFill>
              </a:rPr>
              <a:t>operator</a:t>
            </a:r>
            <a:endParaRPr lang="de-DE" altLang="de-DE" sz="2800" b="1" dirty="0" smtClean="0">
              <a:solidFill>
                <a:srgbClr val="7030A0"/>
              </a:solidFill>
            </a:endParaRPr>
          </a:p>
        </p:txBody>
      </p:sp>
      <p:sp>
        <p:nvSpPr>
          <p:cNvPr id="2" name="Textfeld 1"/>
          <p:cNvSpPr txBox="1"/>
          <p:nvPr/>
        </p:nvSpPr>
        <p:spPr>
          <a:xfrm>
            <a:off x="755576" y="1412776"/>
            <a:ext cx="7776864" cy="5078313"/>
          </a:xfrm>
          <a:prstGeom prst="rect">
            <a:avLst/>
          </a:prstGeom>
          <a:noFill/>
        </p:spPr>
        <p:txBody>
          <a:bodyPr wrap="square" rtlCol="0">
            <a:spAutoFit/>
          </a:bodyPr>
          <a:lstStyle/>
          <a:p>
            <a:pPr marL="400050" indent="-400050">
              <a:buFont typeface="+mj-lt"/>
              <a:buAutoNum type="romanLcPeriod"/>
            </a:pPr>
            <a:r>
              <a:rPr lang="de-DE" dirty="0" smtClean="0"/>
              <a:t>Es werden all Dimensionen mitgenommen:</a:t>
            </a:r>
          </a:p>
          <a:p>
            <a:r>
              <a:rPr lang="de-DE" dirty="0" smtClean="0"/>
              <a:t>Beispiel:</a:t>
            </a:r>
          </a:p>
          <a:p>
            <a:pPr lvl="1"/>
            <a:r>
              <a:rPr lang="de-DE" dirty="0" err="1" smtClean="0"/>
              <a:t>tas:coordinates</a:t>
            </a:r>
            <a:r>
              <a:rPr lang="de-DE" dirty="0" smtClean="0"/>
              <a:t>=„</a:t>
            </a:r>
            <a:r>
              <a:rPr lang="de-DE" dirty="0" err="1" smtClean="0"/>
              <a:t>height</a:t>
            </a:r>
            <a:r>
              <a:rPr lang="de-DE" dirty="0" smtClean="0"/>
              <a:t>“	=&gt; </a:t>
            </a:r>
            <a:br>
              <a:rPr lang="de-DE" dirty="0" smtClean="0"/>
            </a:br>
            <a:endParaRPr lang="de-DE" dirty="0" smtClean="0"/>
          </a:p>
          <a:p>
            <a:pPr lvl="1"/>
            <a:r>
              <a:rPr lang="de-DE" dirty="0" smtClean="0"/>
              <a:t>double </a:t>
            </a:r>
            <a:r>
              <a:rPr lang="de-DE" dirty="0" err="1" smtClean="0"/>
              <a:t>height</a:t>
            </a:r>
            <a:r>
              <a:rPr lang="de-DE" dirty="0" smtClean="0"/>
              <a:t>;</a:t>
            </a:r>
          </a:p>
          <a:p>
            <a:pPr lvl="1"/>
            <a:r>
              <a:rPr lang="de-DE" dirty="0"/>
              <a:t>	</a:t>
            </a:r>
            <a:r>
              <a:rPr lang="de-DE" dirty="0" err="1" smtClean="0"/>
              <a:t>height</a:t>
            </a:r>
            <a:r>
              <a:rPr lang="de-DE" dirty="0" smtClean="0"/>
              <a:t>; ...</a:t>
            </a:r>
          </a:p>
          <a:p>
            <a:pPr lvl="1"/>
            <a:r>
              <a:rPr lang="de-DE" dirty="0" smtClean="0"/>
              <a:t>.</a:t>
            </a:r>
          </a:p>
          <a:p>
            <a:pPr lvl="1"/>
            <a:r>
              <a:rPr lang="de-DE" dirty="0" smtClean="0"/>
              <a:t>.</a:t>
            </a:r>
          </a:p>
          <a:p>
            <a:pPr lvl="1"/>
            <a:r>
              <a:rPr lang="de-DE" dirty="0" err="1" smtClean="0"/>
              <a:t>data</a:t>
            </a:r>
            <a:r>
              <a:rPr lang="de-DE" dirty="0" smtClean="0"/>
              <a:t>: </a:t>
            </a:r>
            <a:r>
              <a:rPr lang="de-DE" dirty="0" err="1" smtClean="0"/>
              <a:t>height</a:t>
            </a:r>
            <a:r>
              <a:rPr lang="de-DE" dirty="0" smtClean="0"/>
              <a:t> = 2.0 ;</a:t>
            </a:r>
          </a:p>
          <a:p>
            <a:pPr lvl="1"/>
            <a:endParaRPr lang="de-DE" dirty="0" smtClean="0"/>
          </a:p>
          <a:p>
            <a:pPr marL="400050" indent="-400050">
              <a:buFont typeface="+mj-lt"/>
              <a:buAutoNum type="romanLcPeriod" startAt="2"/>
            </a:pPr>
            <a:r>
              <a:rPr lang="de-DE" dirty="0" err="1" smtClean="0"/>
              <a:t>cdo</a:t>
            </a:r>
            <a:r>
              <a:rPr lang="de-DE" dirty="0" smtClean="0"/>
              <a:t> </a:t>
            </a:r>
            <a:r>
              <a:rPr lang="de-DE" dirty="0" err="1" smtClean="0"/>
              <a:t>setpar,name</a:t>
            </a:r>
            <a:r>
              <a:rPr lang="de-DE" dirty="0" smtClean="0"/>
              <a:t>=</a:t>
            </a:r>
            <a:r>
              <a:rPr lang="de-DE" dirty="0" err="1" smtClean="0"/>
              <a:t>tas,svd</a:t>
            </a:r>
            <a:r>
              <a:rPr lang="de-DE" dirty="0" smtClean="0"/>
              <a:t>=height_2m       </a:t>
            </a:r>
            <a:r>
              <a:rPr lang="de-DE" dirty="0" err="1" smtClean="0"/>
              <a:t>ifile</a:t>
            </a:r>
            <a:r>
              <a:rPr lang="de-DE" dirty="0" smtClean="0"/>
              <a:t>     </a:t>
            </a:r>
            <a:r>
              <a:rPr lang="de-DE" dirty="0" err="1" smtClean="0"/>
              <a:t>ofile</a:t>
            </a:r>
            <a:r>
              <a:rPr lang="de-DE" dirty="0" smtClean="0"/>
              <a:t/>
            </a:r>
            <a:br>
              <a:rPr lang="de-DE" dirty="0" smtClean="0"/>
            </a:br>
            <a:r>
              <a:rPr lang="de-DE" dirty="0" smtClean="0"/>
              <a:t/>
            </a:r>
            <a:br>
              <a:rPr lang="de-DE" dirty="0" smtClean="0"/>
            </a:br>
            <a:r>
              <a:rPr lang="de-DE" dirty="0" smtClean="0"/>
              <a:t>setzt die Angaben wie unter i)</a:t>
            </a:r>
            <a:br>
              <a:rPr lang="de-DE" dirty="0" smtClean="0"/>
            </a:br>
            <a:endParaRPr lang="de-DE" dirty="0" smtClean="0"/>
          </a:p>
          <a:p>
            <a:pPr marL="400050" indent="-400050">
              <a:buFont typeface="+mj-lt"/>
              <a:buAutoNum type="romanLcPeriod" startAt="2"/>
            </a:pPr>
            <a:endParaRPr lang="de-DE" dirty="0" smtClean="0"/>
          </a:p>
          <a:p>
            <a:pPr marL="400050" indent="-400050">
              <a:buFont typeface="+mj-lt"/>
              <a:buAutoNum type="romanLcPeriod" startAt="2"/>
            </a:pPr>
            <a:r>
              <a:rPr lang="de-DE" dirty="0" err="1" smtClean="0"/>
              <a:t>grib</a:t>
            </a:r>
            <a:r>
              <a:rPr lang="de-DE" smtClean="0"/>
              <a:t>?</a:t>
            </a:r>
            <a:r>
              <a:rPr lang="de-DE" dirty="0"/>
              <a:t/>
            </a:r>
            <a:br>
              <a:rPr lang="de-DE" dirty="0"/>
            </a:br>
            <a:endParaRPr lang="de-DE" dirty="0"/>
          </a:p>
          <a:p>
            <a:pPr marL="400050" indent="-400050">
              <a:buFont typeface="+mj-lt"/>
              <a:buAutoNum type="romanLcPeriod" startAt="2"/>
            </a:pPr>
            <a:endParaRPr lang="de-DE" dirty="0"/>
          </a:p>
        </p:txBody>
      </p:sp>
    </p:spTree>
    <p:extLst>
      <p:ext uri="{BB962C8B-B14F-4D97-AF65-F5344CB8AC3E}">
        <p14:creationId xmlns:p14="http://schemas.microsoft.com/office/powerpoint/2010/main" val="13155697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Gerade Verbindung mit Pfeil 4"/>
          <p:cNvCxnSpPr/>
          <p:nvPr/>
        </p:nvCxnSpPr>
        <p:spPr bwMode="auto">
          <a:xfrm flipH="1">
            <a:off x="5292080" y="2563163"/>
            <a:ext cx="1536042" cy="1232267"/>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683568" y="1196752"/>
            <a:ext cx="8352928" cy="3539430"/>
          </a:xfrm>
          <a:prstGeom prst="rect">
            <a:avLst/>
          </a:prstGeom>
          <a:noFill/>
        </p:spPr>
        <p:txBody>
          <a:bodyPr wrap="square" rtlCol="0">
            <a:spAutoFit/>
          </a:bodyPr>
          <a:lstStyle/>
          <a:p>
            <a:r>
              <a:rPr lang="de-DE" sz="1600" dirty="0"/>
              <a:t>&lt;</a:t>
            </a:r>
            <a:r>
              <a:rPr lang="de-DE" sz="1600" dirty="0" smtClean="0"/>
              <a:t> </a:t>
            </a:r>
            <a:r>
              <a:rPr lang="de-DE" sz="1600" dirty="0" err="1" smtClean="0"/>
              <a:t>time:units</a:t>
            </a:r>
            <a:r>
              <a:rPr lang="de-DE" sz="1600" dirty="0" smtClean="0"/>
              <a:t> </a:t>
            </a:r>
            <a:r>
              <a:rPr lang="de-DE" sz="1600" dirty="0"/>
              <a:t>= "</a:t>
            </a:r>
            <a:r>
              <a:rPr lang="de-DE" sz="1600" dirty="0" err="1"/>
              <a:t>days</a:t>
            </a:r>
            <a:r>
              <a:rPr lang="de-DE" sz="1600" dirty="0"/>
              <a:t> </a:t>
            </a:r>
            <a:r>
              <a:rPr lang="de-DE" sz="1600" dirty="0" err="1"/>
              <a:t>since</a:t>
            </a:r>
            <a:r>
              <a:rPr lang="de-DE" sz="1600" dirty="0"/>
              <a:t> 1949-12-01T00:00:00Z" </a:t>
            </a:r>
            <a:r>
              <a:rPr lang="de-DE" sz="1600" dirty="0" smtClean="0"/>
              <a:t>;       &gt;         </a:t>
            </a:r>
            <a:r>
              <a:rPr lang="de-DE" sz="1600" dirty="0" err="1"/>
              <a:t>time:units</a:t>
            </a:r>
            <a:r>
              <a:rPr lang="de-DE" sz="1600" dirty="0"/>
              <a:t> = "</a:t>
            </a:r>
            <a:r>
              <a:rPr lang="de-DE" sz="1600" dirty="0" err="1"/>
              <a:t>days</a:t>
            </a:r>
            <a:r>
              <a:rPr lang="de-DE" sz="1600" dirty="0"/>
              <a:t> </a:t>
            </a:r>
            <a:r>
              <a:rPr lang="de-DE" sz="1600" dirty="0" err="1"/>
              <a:t>since</a:t>
            </a:r>
            <a:r>
              <a:rPr lang="de-DE" sz="1600" dirty="0"/>
              <a:t> </a:t>
            </a:r>
            <a:r>
              <a:rPr lang="de-DE" sz="1600" dirty="0" smtClean="0"/>
              <a:t>1949-12-1</a:t>
            </a:r>
            <a:br>
              <a:rPr lang="de-DE" sz="1600" dirty="0" smtClean="0"/>
            </a:br>
            <a:r>
              <a:rPr lang="de-DE" sz="1600" dirty="0" smtClean="0"/>
              <a:t>                                                                                                                                                             </a:t>
            </a:r>
            <a:r>
              <a:rPr lang="de-DE" sz="1600" dirty="0"/>
              <a:t>00:00:00" ;</a:t>
            </a:r>
          </a:p>
          <a:p>
            <a:r>
              <a:rPr lang="de-DE" sz="1600" dirty="0">
                <a:solidFill>
                  <a:schemeClr val="accent2">
                    <a:lumMod val="75000"/>
                  </a:schemeClr>
                </a:solidFill>
              </a:rPr>
              <a:t>&lt;     </a:t>
            </a:r>
            <a:r>
              <a:rPr lang="de-DE" sz="1600" dirty="0" err="1">
                <a:solidFill>
                  <a:schemeClr val="accent2">
                    <a:lumMod val="75000"/>
                  </a:schemeClr>
                </a:solidFill>
              </a:rPr>
              <a:t>vertices</a:t>
            </a:r>
            <a:r>
              <a:rPr lang="de-DE" sz="1600" dirty="0">
                <a:solidFill>
                  <a:schemeClr val="accent2">
                    <a:lumMod val="75000"/>
                  </a:schemeClr>
                </a:solidFill>
              </a:rPr>
              <a:t> = 4 ; 			</a:t>
            </a:r>
            <a:r>
              <a:rPr lang="de-DE" sz="1600" dirty="0" smtClean="0">
                <a:solidFill>
                  <a:schemeClr val="accent2">
                    <a:lumMod val="75000"/>
                  </a:schemeClr>
                </a:solidFill>
              </a:rPr>
              <a:t>	&gt;     </a:t>
            </a:r>
            <a:r>
              <a:rPr lang="de-DE" sz="1600" dirty="0">
                <a:solidFill>
                  <a:schemeClr val="accent2">
                    <a:lumMod val="75000"/>
                  </a:schemeClr>
                </a:solidFill>
              </a:rPr>
              <a:t>nv4 = 4 ;</a:t>
            </a:r>
          </a:p>
          <a:p>
            <a:r>
              <a:rPr lang="de-DE" sz="1600" dirty="0">
                <a:solidFill>
                  <a:schemeClr val="accent1">
                    <a:lumMod val="50000"/>
                  </a:schemeClr>
                </a:solidFill>
              </a:rPr>
              <a:t>&lt;     </a:t>
            </a:r>
            <a:r>
              <a:rPr lang="de-DE" sz="1600" dirty="0" err="1">
                <a:solidFill>
                  <a:schemeClr val="accent1">
                    <a:lumMod val="50000"/>
                  </a:schemeClr>
                </a:solidFill>
              </a:rPr>
              <a:t>rlon</a:t>
            </a:r>
            <a:r>
              <a:rPr lang="de-DE" sz="1600" dirty="0">
                <a:solidFill>
                  <a:schemeClr val="accent1">
                    <a:lumMod val="50000"/>
                  </a:schemeClr>
                </a:solidFill>
              </a:rPr>
              <a:t> = 194 ; 			</a:t>
            </a:r>
            <a:r>
              <a:rPr lang="de-DE" sz="1600" dirty="0" smtClean="0">
                <a:solidFill>
                  <a:schemeClr val="accent1">
                    <a:lumMod val="50000"/>
                  </a:schemeClr>
                </a:solidFill>
              </a:rPr>
              <a:t>	&gt;     </a:t>
            </a:r>
            <a:r>
              <a:rPr lang="de-DE" sz="1600" dirty="0">
                <a:solidFill>
                  <a:schemeClr val="accent1">
                    <a:lumMod val="50000"/>
                  </a:schemeClr>
                </a:solidFill>
              </a:rPr>
              <a:t>x = 194 ;</a:t>
            </a:r>
          </a:p>
          <a:p>
            <a:r>
              <a:rPr lang="de-DE" sz="1600" dirty="0">
                <a:solidFill>
                  <a:schemeClr val="accent1">
                    <a:lumMod val="50000"/>
                  </a:schemeClr>
                </a:solidFill>
              </a:rPr>
              <a:t>&lt;     </a:t>
            </a:r>
            <a:r>
              <a:rPr lang="de-DE" sz="1600" dirty="0" err="1">
                <a:solidFill>
                  <a:schemeClr val="accent1">
                    <a:lumMod val="50000"/>
                  </a:schemeClr>
                </a:solidFill>
              </a:rPr>
              <a:t>rlat</a:t>
            </a:r>
            <a:r>
              <a:rPr lang="de-DE" sz="1600" dirty="0">
                <a:solidFill>
                  <a:schemeClr val="accent1">
                    <a:lumMod val="50000"/>
                  </a:schemeClr>
                </a:solidFill>
              </a:rPr>
              <a:t> = 201 ;			</a:t>
            </a:r>
            <a:r>
              <a:rPr lang="de-DE" sz="1600" dirty="0" smtClean="0">
                <a:solidFill>
                  <a:schemeClr val="accent1">
                    <a:lumMod val="50000"/>
                  </a:schemeClr>
                </a:solidFill>
              </a:rPr>
              <a:t>	&gt;     </a:t>
            </a:r>
            <a:r>
              <a:rPr lang="de-DE" sz="1600" dirty="0">
                <a:solidFill>
                  <a:schemeClr val="accent1">
                    <a:lumMod val="50000"/>
                  </a:schemeClr>
                </a:solidFill>
              </a:rPr>
              <a:t>y = 201 </a:t>
            </a:r>
            <a:r>
              <a:rPr lang="de-DE" sz="1600" dirty="0" smtClean="0">
                <a:solidFill>
                  <a:schemeClr val="accent1">
                    <a:lumMod val="50000"/>
                  </a:schemeClr>
                </a:solidFill>
              </a:rPr>
              <a:t>;</a:t>
            </a:r>
          </a:p>
          <a:p>
            <a:r>
              <a:rPr lang="de-DE" sz="1600" dirty="0" smtClean="0"/>
              <a:t>&lt;     </a:t>
            </a:r>
            <a:r>
              <a:rPr lang="de-DE" sz="1600" dirty="0"/>
              <a:t>double </a:t>
            </a:r>
            <a:r>
              <a:rPr lang="de-DE" sz="1600" dirty="0" err="1"/>
              <a:t>rlat</a:t>
            </a:r>
            <a:r>
              <a:rPr lang="de-DE" sz="1600" dirty="0"/>
              <a:t>(</a:t>
            </a:r>
            <a:r>
              <a:rPr lang="de-DE" sz="1600" dirty="0" err="1"/>
              <a:t>rlat</a:t>
            </a:r>
            <a:r>
              <a:rPr lang="de-DE" sz="1600" dirty="0"/>
              <a:t>) ;</a:t>
            </a:r>
          </a:p>
          <a:p>
            <a:r>
              <a:rPr lang="de-DE" sz="1600" dirty="0"/>
              <a:t>&lt;     double </a:t>
            </a:r>
            <a:r>
              <a:rPr lang="de-DE" sz="1600" dirty="0" err="1"/>
              <a:t>rlon</a:t>
            </a:r>
            <a:r>
              <a:rPr lang="de-DE" sz="1600" dirty="0"/>
              <a:t>(</a:t>
            </a:r>
            <a:r>
              <a:rPr lang="de-DE" sz="1600" dirty="0" err="1"/>
              <a:t>rlon</a:t>
            </a:r>
            <a:r>
              <a:rPr lang="de-DE" sz="1600" dirty="0"/>
              <a:t>) ;</a:t>
            </a:r>
          </a:p>
          <a:p>
            <a:r>
              <a:rPr lang="de-DE" sz="1600" dirty="0">
                <a:solidFill>
                  <a:schemeClr val="accent1">
                    <a:lumMod val="50000"/>
                  </a:schemeClr>
                </a:solidFill>
              </a:rPr>
              <a:t>&lt;     </a:t>
            </a:r>
            <a:r>
              <a:rPr lang="de-DE" sz="1600" dirty="0" err="1">
                <a:solidFill>
                  <a:schemeClr val="accent1">
                    <a:lumMod val="50000"/>
                  </a:schemeClr>
                </a:solidFill>
              </a:rPr>
              <a:t>float</a:t>
            </a:r>
            <a:r>
              <a:rPr lang="de-DE" sz="1600" dirty="0">
                <a:solidFill>
                  <a:schemeClr val="accent1">
                    <a:lumMod val="50000"/>
                  </a:schemeClr>
                </a:solidFill>
              </a:rPr>
              <a:t> </a:t>
            </a:r>
            <a:r>
              <a:rPr lang="de-DE" sz="1600" dirty="0" err="1">
                <a:solidFill>
                  <a:schemeClr val="accent1">
                    <a:lumMod val="50000"/>
                  </a:schemeClr>
                </a:solidFill>
              </a:rPr>
              <a:t>lat</a:t>
            </a:r>
            <a:r>
              <a:rPr lang="de-DE" sz="1600" dirty="0">
                <a:solidFill>
                  <a:schemeClr val="accent1">
                    <a:lumMod val="50000"/>
                  </a:schemeClr>
                </a:solidFill>
              </a:rPr>
              <a:t>(</a:t>
            </a:r>
            <a:r>
              <a:rPr lang="de-DE" sz="1600" dirty="0" err="1">
                <a:solidFill>
                  <a:schemeClr val="accent1">
                    <a:lumMod val="50000"/>
                  </a:schemeClr>
                </a:solidFill>
              </a:rPr>
              <a:t>rlat</a:t>
            </a:r>
            <a:r>
              <a:rPr lang="de-DE" sz="1600" dirty="0">
                <a:solidFill>
                  <a:schemeClr val="accent1">
                    <a:lumMod val="50000"/>
                  </a:schemeClr>
                </a:solidFill>
              </a:rPr>
              <a:t>, </a:t>
            </a:r>
            <a:r>
              <a:rPr lang="de-DE" sz="1600" dirty="0" err="1">
                <a:solidFill>
                  <a:schemeClr val="accent1">
                    <a:lumMod val="50000"/>
                  </a:schemeClr>
                </a:solidFill>
              </a:rPr>
              <a:t>rlon</a:t>
            </a:r>
            <a:r>
              <a:rPr lang="de-DE" sz="1600" dirty="0">
                <a:solidFill>
                  <a:schemeClr val="accent1">
                    <a:lumMod val="50000"/>
                  </a:schemeClr>
                </a:solidFill>
              </a:rPr>
              <a:t>) </a:t>
            </a:r>
            <a:r>
              <a:rPr lang="de-DE" sz="1600" dirty="0" smtClean="0">
                <a:solidFill>
                  <a:schemeClr val="accent1">
                    <a:lumMod val="50000"/>
                  </a:schemeClr>
                </a:solidFill>
              </a:rPr>
              <a:t>; 			&gt;     </a:t>
            </a:r>
            <a:r>
              <a:rPr lang="de-DE" sz="1600" dirty="0" err="1">
                <a:solidFill>
                  <a:schemeClr val="accent1">
                    <a:lumMod val="50000"/>
                  </a:schemeClr>
                </a:solidFill>
              </a:rPr>
              <a:t>float</a:t>
            </a:r>
            <a:r>
              <a:rPr lang="de-DE" sz="1600" dirty="0">
                <a:solidFill>
                  <a:schemeClr val="accent1">
                    <a:lumMod val="50000"/>
                  </a:schemeClr>
                </a:solidFill>
              </a:rPr>
              <a:t> </a:t>
            </a:r>
            <a:r>
              <a:rPr lang="de-DE" sz="1600" dirty="0" err="1">
                <a:solidFill>
                  <a:schemeClr val="accent1">
                    <a:lumMod val="50000"/>
                  </a:schemeClr>
                </a:solidFill>
              </a:rPr>
              <a:t>lat</a:t>
            </a:r>
            <a:r>
              <a:rPr lang="de-DE" sz="1600" dirty="0">
                <a:solidFill>
                  <a:schemeClr val="accent1">
                    <a:lumMod val="50000"/>
                  </a:schemeClr>
                </a:solidFill>
              </a:rPr>
              <a:t>(y, x) ;</a:t>
            </a:r>
          </a:p>
          <a:p>
            <a:r>
              <a:rPr lang="de-DE" sz="1600" dirty="0">
                <a:solidFill>
                  <a:schemeClr val="accent1">
                    <a:lumMod val="50000"/>
                  </a:schemeClr>
                </a:solidFill>
              </a:rPr>
              <a:t>&lt;     </a:t>
            </a:r>
            <a:r>
              <a:rPr lang="de-DE" sz="1600" dirty="0" err="1">
                <a:solidFill>
                  <a:schemeClr val="accent1">
                    <a:lumMod val="50000"/>
                  </a:schemeClr>
                </a:solidFill>
              </a:rPr>
              <a:t>float</a:t>
            </a:r>
            <a:r>
              <a:rPr lang="de-DE" sz="1600" dirty="0">
                <a:solidFill>
                  <a:schemeClr val="accent1">
                    <a:lumMod val="50000"/>
                  </a:schemeClr>
                </a:solidFill>
              </a:rPr>
              <a:t> </a:t>
            </a:r>
            <a:r>
              <a:rPr lang="de-DE" sz="1600" dirty="0" err="1">
                <a:solidFill>
                  <a:schemeClr val="accent1">
                    <a:lumMod val="50000"/>
                  </a:schemeClr>
                </a:solidFill>
              </a:rPr>
              <a:t>lat_vertices</a:t>
            </a:r>
            <a:r>
              <a:rPr lang="de-DE" sz="1600" dirty="0">
                <a:solidFill>
                  <a:schemeClr val="accent1">
                    <a:lumMod val="50000"/>
                  </a:schemeClr>
                </a:solidFill>
              </a:rPr>
              <a:t>(</a:t>
            </a:r>
            <a:r>
              <a:rPr lang="de-DE" sz="1600" dirty="0" err="1">
                <a:solidFill>
                  <a:schemeClr val="accent1">
                    <a:lumMod val="50000"/>
                  </a:schemeClr>
                </a:solidFill>
              </a:rPr>
              <a:t>rlat</a:t>
            </a:r>
            <a:r>
              <a:rPr lang="de-DE" sz="1600" dirty="0">
                <a:solidFill>
                  <a:schemeClr val="accent1">
                    <a:lumMod val="50000"/>
                  </a:schemeClr>
                </a:solidFill>
              </a:rPr>
              <a:t>, </a:t>
            </a:r>
            <a:r>
              <a:rPr lang="de-DE" sz="1600" dirty="0" err="1">
                <a:solidFill>
                  <a:schemeClr val="accent1">
                    <a:lumMod val="50000"/>
                  </a:schemeClr>
                </a:solidFill>
              </a:rPr>
              <a:t>rlon</a:t>
            </a:r>
            <a:r>
              <a:rPr lang="de-DE" sz="1600" dirty="0">
                <a:solidFill>
                  <a:schemeClr val="accent1">
                    <a:lumMod val="50000"/>
                  </a:schemeClr>
                </a:solidFill>
              </a:rPr>
              <a:t>, </a:t>
            </a:r>
            <a:r>
              <a:rPr lang="de-DE" sz="1600" dirty="0" err="1">
                <a:solidFill>
                  <a:schemeClr val="accent1">
                    <a:lumMod val="50000"/>
                  </a:schemeClr>
                </a:solidFill>
              </a:rPr>
              <a:t>vertices</a:t>
            </a:r>
            <a:r>
              <a:rPr lang="de-DE" sz="1600" dirty="0">
                <a:solidFill>
                  <a:schemeClr val="accent1">
                    <a:lumMod val="50000"/>
                  </a:schemeClr>
                </a:solidFill>
              </a:rPr>
              <a:t>) </a:t>
            </a:r>
            <a:r>
              <a:rPr lang="de-DE" sz="1600" dirty="0" smtClean="0">
                <a:solidFill>
                  <a:schemeClr val="accent1">
                    <a:lumMod val="50000"/>
                  </a:schemeClr>
                </a:solidFill>
              </a:rPr>
              <a:t>;		&gt;     </a:t>
            </a:r>
            <a:r>
              <a:rPr lang="de-DE" sz="1600" dirty="0" err="1">
                <a:solidFill>
                  <a:schemeClr val="accent1">
                    <a:lumMod val="50000"/>
                  </a:schemeClr>
                </a:solidFill>
              </a:rPr>
              <a:t>float</a:t>
            </a:r>
            <a:r>
              <a:rPr lang="de-DE" sz="1600" dirty="0">
                <a:solidFill>
                  <a:schemeClr val="accent1">
                    <a:lumMod val="50000"/>
                  </a:schemeClr>
                </a:solidFill>
              </a:rPr>
              <a:t> </a:t>
            </a:r>
            <a:r>
              <a:rPr lang="de-DE" sz="1600" dirty="0" err="1">
                <a:solidFill>
                  <a:schemeClr val="accent1">
                    <a:lumMod val="50000"/>
                  </a:schemeClr>
                </a:solidFill>
              </a:rPr>
              <a:t>lat_bnds</a:t>
            </a:r>
            <a:r>
              <a:rPr lang="de-DE" sz="1600" dirty="0">
                <a:solidFill>
                  <a:schemeClr val="accent1">
                    <a:lumMod val="50000"/>
                  </a:schemeClr>
                </a:solidFill>
              </a:rPr>
              <a:t>(y, x, nv4) ;</a:t>
            </a:r>
          </a:p>
          <a:p>
            <a:r>
              <a:rPr lang="de-DE" sz="1600" dirty="0">
                <a:solidFill>
                  <a:schemeClr val="accent1">
                    <a:lumMod val="50000"/>
                  </a:schemeClr>
                </a:solidFill>
              </a:rPr>
              <a:t>&lt;     </a:t>
            </a:r>
            <a:r>
              <a:rPr lang="de-DE" sz="1600" dirty="0" err="1">
                <a:solidFill>
                  <a:schemeClr val="accent1">
                    <a:lumMod val="50000"/>
                  </a:schemeClr>
                </a:solidFill>
              </a:rPr>
              <a:t>float</a:t>
            </a:r>
            <a:r>
              <a:rPr lang="de-DE" sz="1600" dirty="0">
                <a:solidFill>
                  <a:schemeClr val="accent1">
                    <a:lumMod val="50000"/>
                  </a:schemeClr>
                </a:solidFill>
              </a:rPr>
              <a:t> </a:t>
            </a:r>
            <a:r>
              <a:rPr lang="de-DE" sz="1600" dirty="0" err="1">
                <a:solidFill>
                  <a:schemeClr val="accent1">
                    <a:lumMod val="50000"/>
                  </a:schemeClr>
                </a:solidFill>
              </a:rPr>
              <a:t>lon</a:t>
            </a:r>
            <a:r>
              <a:rPr lang="de-DE" sz="1600" dirty="0">
                <a:solidFill>
                  <a:schemeClr val="accent1">
                    <a:lumMod val="50000"/>
                  </a:schemeClr>
                </a:solidFill>
              </a:rPr>
              <a:t>(</a:t>
            </a:r>
            <a:r>
              <a:rPr lang="de-DE" sz="1600" dirty="0" err="1">
                <a:solidFill>
                  <a:schemeClr val="accent1">
                    <a:lumMod val="50000"/>
                  </a:schemeClr>
                </a:solidFill>
              </a:rPr>
              <a:t>rlat</a:t>
            </a:r>
            <a:r>
              <a:rPr lang="de-DE" sz="1600" dirty="0">
                <a:solidFill>
                  <a:schemeClr val="accent1">
                    <a:lumMod val="50000"/>
                  </a:schemeClr>
                </a:solidFill>
              </a:rPr>
              <a:t>, </a:t>
            </a:r>
            <a:r>
              <a:rPr lang="de-DE" sz="1600" dirty="0" err="1">
                <a:solidFill>
                  <a:schemeClr val="accent1">
                    <a:lumMod val="50000"/>
                  </a:schemeClr>
                </a:solidFill>
              </a:rPr>
              <a:t>rlon</a:t>
            </a:r>
            <a:r>
              <a:rPr lang="de-DE" sz="1600" dirty="0">
                <a:solidFill>
                  <a:schemeClr val="accent1">
                    <a:lumMod val="50000"/>
                  </a:schemeClr>
                </a:solidFill>
              </a:rPr>
              <a:t>) </a:t>
            </a:r>
            <a:r>
              <a:rPr lang="de-DE" sz="1600" dirty="0" smtClean="0">
                <a:solidFill>
                  <a:schemeClr val="accent1">
                    <a:lumMod val="50000"/>
                  </a:schemeClr>
                </a:solidFill>
              </a:rPr>
              <a:t>;			&gt;     </a:t>
            </a:r>
            <a:r>
              <a:rPr lang="de-DE" sz="1600" dirty="0" err="1">
                <a:solidFill>
                  <a:schemeClr val="accent1">
                    <a:lumMod val="50000"/>
                  </a:schemeClr>
                </a:solidFill>
              </a:rPr>
              <a:t>float</a:t>
            </a:r>
            <a:r>
              <a:rPr lang="de-DE" sz="1600" dirty="0">
                <a:solidFill>
                  <a:schemeClr val="accent1">
                    <a:lumMod val="50000"/>
                  </a:schemeClr>
                </a:solidFill>
              </a:rPr>
              <a:t> </a:t>
            </a:r>
            <a:r>
              <a:rPr lang="de-DE" sz="1600" dirty="0" err="1">
                <a:solidFill>
                  <a:schemeClr val="accent1">
                    <a:lumMod val="50000"/>
                  </a:schemeClr>
                </a:solidFill>
              </a:rPr>
              <a:t>lon</a:t>
            </a:r>
            <a:r>
              <a:rPr lang="de-DE" sz="1600" dirty="0">
                <a:solidFill>
                  <a:schemeClr val="accent1">
                    <a:lumMod val="50000"/>
                  </a:schemeClr>
                </a:solidFill>
              </a:rPr>
              <a:t>(y, x) ;</a:t>
            </a:r>
          </a:p>
          <a:p>
            <a:r>
              <a:rPr lang="de-DE" sz="1600" dirty="0">
                <a:solidFill>
                  <a:schemeClr val="accent1">
                    <a:lumMod val="50000"/>
                  </a:schemeClr>
                </a:solidFill>
              </a:rPr>
              <a:t>&lt;     </a:t>
            </a:r>
            <a:r>
              <a:rPr lang="de-DE" sz="1600" dirty="0" err="1">
                <a:solidFill>
                  <a:schemeClr val="accent1">
                    <a:lumMod val="50000"/>
                  </a:schemeClr>
                </a:solidFill>
              </a:rPr>
              <a:t>float</a:t>
            </a:r>
            <a:r>
              <a:rPr lang="de-DE" sz="1600" dirty="0">
                <a:solidFill>
                  <a:schemeClr val="accent1">
                    <a:lumMod val="50000"/>
                  </a:schemeClr>
                </a:solidFill>
              </a:rPr>
              <a:t> </a:t>
            </a:r>
            <a:r>
              <a:rPr lang="de-DE" sz="1600" dirty="0" err="1">
                <a:solidFill>
                  <a:schemeClr val="accent1">
                    <a:lumMod val="50000"/>
                  </a:schemeClr>
                </a:solidFill>
              </a:rPr>
              <a:t>lon_vertices</a:t>
            </a:r>
            <a:r>
              <a:rPr lang="de-DE" sz="1600" dirty="0">
                <a:solidFill>
                  <a:schemeClr val="accent1">
                    <a:lumMod val="50000"/>
                  </a:schemeClr>
                </a:solidFill>
              </a:rPr>
              <a:t>(</a:t>
            </a:r>
            <a:r>
              <a:rPr lang="de-DE" sz="1600" dirty="0" err="1">
                <a:solidFill>
                  <a:schemeClr val="accent1">
                    <a:lumMod val="50000"/>
                  </a:schemeClr>
                </a:solidFill>
              </a:rPr>
              <a:t>rlat</a:t>
            </a:r>
            <a:r>
              <a:rPr lang="de-DE" sz="1600" dirty="0">
                <a:solidFill>
                  <a:schemeClr val="accent1">
                    <a:lumMod val="50000"/>
                  </a:schemeClr>
                </a:solidFill>
              </a:rPr>
              <a:t>, </a:t>
            </a:r>
            <a:r>
              <a:rPr lang="de-DE" sz="1600" dirty="0" err="1">
                <a:solidFill>
                  <a:schemeClr val="accent1">
                    <a:lumMod val="50000"/>
                  </a:schemeClr>
                </a:solidFill>
              </a:rPr>
              <a:t>rlon</a:t>
            </a:r>
            <a:r>
              <a:rPr lang="de-DE" sz="1600" dirty="0">
                <a:solidFill>
                  <a:schemeClr val="accent1">
                    <a:lumMod val="50000"/>
                  </a:schemeClr>
                </a:solidFill>
              </a:rPr>
              <a:t>, </a:t>
            </a:r>
            <a:r>
              <a:rPr lang="de-DE" sz="1600" dirty="0" err="1">
                <a:solidFill>
                  <a:schemeClr val="accent1">
                    <a:lumMod val="50000"/>
                  </a:schemeClr>
                </a:solidFill>
              </a:rPr>
              <a:t>vertices</a:t>
            </a:r>
            <a:r>
              <a:rPr lang="de-DE" sz="1600" dirty="0">
                <a:solidFill>
                  <a:schemeClr val="accent1">
                    <a:lumMod val="50000"/>
                  </a:schemeClr>
                </a:solidFill>
              </a:rPr>
              <a:t>) </a:t>
            </a:r>
            <a:r>
              <a:rPr lang="de-DE" sz="1600" dirty="0" smtClean="0">
                <a:solidFill>
                  <a:schemeClr val="accent1">
                    <a:lumMod val="50000"/>
                  </a:schemeClr>
                </a:solidFill>
              </a:rPr>
              <a:t>; 		&gt;     </a:t>
            </a:r>
            <a:r>
              <a:rPr lang="de-DE" sz="1600" dirty="0" err="1">
                <a:solidFill>
                  <a:schemeClr val="accent1">
                    <a:lumMod val="50000"/>
                  </a:schemeClr>
                </a:solidFill>
              </a:rPr>
              <a:t>float</a:t>
            </a:r>
            <a:r>
              <a:rPr lang="de-DE" sz="1600" dirty="0">
                <a:solidFill>
                  <a:schemeClr val="accent1">
                    <a:lumMod val="50000"/>
                  </a:schemeClr>
                </a:solidFill>
              </a:rPr>
              <a:t> </a:t>
            </a:r>
            <a:r>
              <a:rPr lang="de-DE" sz="1600" dirty="0" err="1">
                <a:solidFill>
                  <a:schemeClr val="accent1">
                    <a:lumMod val="50000"/>
                  </a:schemeClr>
                </a:solidFill>
              </a:rPr>
              <a:t>lon_bnds</a:t>
            </a:r>
            <a:r>
              <a:rPr lang="de-DE" sz="1600" dirty="0">
                <a:solidFill>
                  <a:schemeClr val="accent1">
                    <a:lumMod val="50000"/>
                  </a:schemeClr>
                </a:solidFill>
              </a:rPr>
              <a:t>(y, x, nv4) ;</a:t>
            </a:r>
          </a:p>
          <a:p>
            <a:r>
              <a:rPr lang="de-DE" sz="1600" dirty="0">
                <a:solidFill>
                  <a:schemeClr val="accent1">
                    <a:lumMod val="50000"/>
                  </a:schemeClr>
                </a:solidFill>
              </a:rPr>
              <a:t>&lt;     </a:t>
            </a:r>
            <a:r>
              <a:rPr lang="de-DE" sz="1600" dirty="0" err="1">
                <a:solidFill>
                  <a:schemeClr val="accent1">
                    <a:lumMod val="50000"/>
                  </a:schemeClr>
                </a:solidFill>
              </a:rPr>
              <a:t>float</a:t>
            </a:r>
            <a:r>
              <a:rPr lang="de-DE" sz="1600" dirty="0">
                <a:solidFill>
                  <a:schemeClr val="accent1">
                    <a:lumMod val="50000"/>
                  </a:schemeClr>
                </a:solidFill>
              </a:rPr>
              <a:t> </a:t>
            </a:r>
            <a:r>
              <a:rPr lang="de-DE" sz="1600" dirty="0" err="1">
                <a:solidFill>
                  <a:schemeClr val="accent1">
                    <a:lumMod val="50000"/>
                  </a:schemeClr>
                </a:solidFill>
              </a:rPr>
              <a:t>tas</a:t>
            </a:r>
            <a:r>
              <a:rPr lang="de-DE" sz="1600" dirty="0">
                <a:solidFill>
                  <a:schemeClr val="accent1">
                    <a:lumMod val="50000"/>
                  </a:schemeClr>
                </a:solidFill>
              </a:rPr>
              <a:t>(time, </a:t>
            </a:r>
            <a:r>
              <a:rPr lang="de-DE" sz="1600" dirty="0" err="1">
                <a:solidFill>
                  <a:schemeClr val="accent1">
                    <a:lumMod val="50000"/>
                  </a:schemeClr>
                </a:solidFill>
              </a:rPr>
              <a:t>rlat</a:t>
            </a:r>
            <a:r>
              <a:rPr lang="de-DE" sz="1600" dirty="0">
                <a:solidFill>
                  <a:schemeClr val="accent1">
                    <a:lumMod val="50000"/>
                  </a:schemeClr>
                </a:solidFill>
              </a:rPr>
              <a:t>, </a:t>
            </a:r>
            <a:r>
              <a:rPr lang="de-DE" sz="1600" dirty="0" err="1">
                <a:solidFill>
                  <a:schemeClr val="accent1">
                    <a:lumMod val="50000"/>
                  </a:schemeClr>
                </a:solidFill>
              </a:rPr>
              <a:t>rlon</a:t>
            </a:r>
            <a:r>
              <a:rPr lang="de-DE" sz="1600" dirty="0">
                <a:solidFill>
                  <a:schemeClr val="accent1">
                    <a:lumMod val="50000"/>
                  </a:schemeClr>
                </a:solidFill>
              </a:rPr>
              <a:t>) </a:t>
            </a:r>
            <a:r>
              <a:rPr lang="de-DE" sz="1600" dirty="0" smtClean="0">
                <a:solidFill>
                  <a:schemeClr val="accent1">
                    <a:lumMod val="50000"/>
                  </a:schemeClr>
                </a:solidFill>
              </a:rPr>
              <a:t>;			&gt;     </a:t>
            </a:r>
            <a:r>
              <a:rPr lang="de-DE" sz="1600" dirty="0" err="1">
                <a:solidFill>
                  <a:schemeClr val="accent1">
                    <a:lumMod val="50000"/>
                  </a:schemeClr>
                </a:solidFill>
              </a:rPr>
              <a:t>float</a:t>
            </a:r>
            <a:r>
              <a:rPr lang="de-DE" sz="1600" dirty="0">
                <a:solidFill>
                  <a:schemeClr val="accent1">
                    <a:lumMod val="50000"/>
                  </a:schemeClr>
                </a:solidFill>
              </a:rPr>
              <a:t> </a:t>
            </a:r>
            <a:r>
              <a:rPr lang="de-DE" sz="1600" dirty="0" err="1">
                <a:solidFill>
                  <a:schemeClr val="accent1">
                    <a:lumMod val="50000"/>
                  </a:schemeClr>
                </a:solidFill>
              </a:rPr>
              <a:t>tas</a:t>
            </a:r>
            <a:r>
              <a:rPr lang="de-DE" sz="1600" dirty="0">
                <a:solidFill>
                  <a:schemeClr val="accent1">
                    <a:lumMod val="50000"/>
                  </a:schemeClr>
                </a:solidFill>
              </a:rPr>
              <a:t>(time, y, x) ;</a:t>
            </a:r>
          </a:p>
          <a:p>
            <a:r>
              <a:rPr lang="de-DE" sz="1600" dirty="0">
                <a:solidFill>
                  <a:schemeClr val="accent2">
                    <a:lumMod val="75000"/>
                  </a:schemeClr>
                </a:solidFill>
              </a:rPr>
              <a:t>&lt;         </a:t>
            </a:r>
            <a:r>
              <a:rPr lang="de-DE" sz="1600" dirty="0" err="1">
                <a:solidFill>
                  <a:schemeClr val="accent2">
                    <a:lumMod val="75000"/>
                  </a:schemeClr>
                </a:solidFill>
              </a:rPr>
              <a:t>lat:bounds</a:t>
            </a:r>
            <a:r>
              <a:rPr lang="de-DE" sz="1600" dirty="0">
                <a:solidFill>
                  <a:schemeClr val="accent2">
                    <a:lumMod val="75000"/>
                  </a:schemeClr>
                </a:solidFill>
              </a:rPr>
              <a:t> = "</a:t>
            </a:r>
            <a:r>
              <a:rPr lang="de-DE" sz="1600" dirty="0" err="1">
                <a:solidFill>
                  <a:schemeClr val="accent2">
                    <a:lumMod val="75000"/>
                  </a:schemeClr>
                </a:solidFill>
              </a:rPr>
              <a:t>lat_vertices</a:t>
            </a:r>
            <a:r>
              <a:rPr lang="de-DE" sz="1600" dirty="0">
                <a:solidFill>
                  <a:schemeClr val="accent2">
                    <a:lumMod val="75000"/>
                  </a:schemeClr>
                </a:solidFill>
              </a:rPr>
              <a:t>" </a:t>
            </a:r>
            <a:r>
              <a:rPr lang="de-DE" sz="1600" dirty="0" smtClean="0">
                <a:solidFill>
                  <a:schemeClr val="accent2">
                    <a:lumMod val="75000"/>
                  </a:schemeClr>
                </a:solidFill>
              </a:rPr>
              <a:t>;		&gt;         </a:t>
            </a:r>
            <a:r>
              <a:rPr lang="de-DE" sz="1600" dirty="0" err="1">
                <a:solidFill>
                  <a:schemeClr val="accent2">
                    <a:lumMod val="75000"/>
                  </a:schemeClr>
                </a:solidFill>
              </a:rPr>
              <a:t>lat:bounds</a:t>
            </a:r>
            <a:r>
              <a:rPr lang="de-DE" sz="1600" dirty="0">
                <a:solidFill>
                  <a:schemeClr val="accent2">
                    <a:lumMod val="75000"/>
                  </a:schemeClr>
                </a:solidFill>
              </a:rPr>
              <a:t> = "</a:t>
            </a:r>
            <a:r>
              <a:rPr lang="de-DE" sz="1600" dirty="0" err="1">
                <a:solidFill>
                  <a:schemeClr val="accent2">
                    <a:lumMod val="75000"/>
                  </a:schemeClr>
                </a:solidFill>
              </a:rPr>
              <a:t>lat_bnds</a:t>
            </a:r>
            <a:r>
              <a:rPr lang="de-DE" sz="1600" dirty="0">
                <a:solidFill>
                  <a:schemeClr val="accent2">
                    <a:lumMod val="75000"/>
                  </a:schemeClr>
                </a:solidFill>
              </a:rPr>
              <a:t>" ;</a:t>
            </a:r>
          </a:p>
          <a:p>
            <a:r>
              <a:rPr lang="de-DE" sz="1600" dirty="0">
                <a:solidFill>
                  <a:schemeClr val="accent2">
                    <a:lumMod val="75000"/>
                  </a:schemeClr>
                </a:solidFill>
              </a:rPr>
              <a:t>&lt;         </a:t>
            </a:r>
            <a:r>
              <a:rPr lang="de-DE" sz="1600" dirty="0" err="1">
                <a:solidFill>
                  <a:schemeClr val="accent2">
                    <a:lumMod val="75000"/>
                  </a:schemeClr>
                </a:solidFill>
              </a:rPr>
              <a:t>lon:bounds</a:t>
            </a:r>
            <a:r>
              <a:rPr lang="de-DE" sz="1600" dirty="0">
                <a:solidFill>
                  <a:schemeClr val="accent2">
                    <a:lumMod val="75000"/>
                  </a:schemeClr>
                </a:solidFill>
              </a:rPr>
              <a:t> = "</a:t>
            </a:r>
            <a:r>
              <a:rPr lang="de-DE" sz="1600" dirty="0" err="1">
                <a:solidFill>
                  <a:schemeClr val="accent2">
                    <a:lumMod val="75000"/>
                  </a:schemeClr>
                </a:solidFill>
              </a:rPr>
              <a:t>lon_vertices</a:t>
            </a:r>
            <a:r>
              <a:rPr lang="de-DE" sz="1600" dirty="0">
                <a:solidFill>
                  <a:schemeClr val="accent2">
                    <a:lumMod val="75000"/>
                  </a:schemeClr>
                </a:solidFill>
              </a:rPr>
              <a:t>" </a:t>
            </a:r>
            <a:r>
              <a:rPr lang="de-DE" sz="1600" dirty="0" smtClean="0">
                <a:solidFill>
                  <a:schemeClr val="accent2">
                    <a:lumMod val="75000"/>
                  </a:schemeClr>
                </a:solidFill>
              </a:rPr>
              <a:t>;		&gt;         </a:t>
            </a:r>
            <a:r>
              <a:rPr lang="de-DE" sz="1600" dirty="0" err="1">
                <a:solidFill>
                  <a:schemeClr val="accent2">
                    <a:lumMod val="75000"/>
                  </a:schemeClr>
                </a:solidFill>
              </a:rPr>
              <a:t>lon:bounds</a:t>
            </a:r>
            <a:r>
              <a:rPr lang="de-DE" sz="1600" dirty="0">
                <a:solidFill>
                  <a:schemeClr val="accent2">
                    <a:lumMod val="75000"/>
                  </a:schemeClr>
                </a:solidFill>
              </a:rPr>
              <a:t> = "</a:t>
            </a:r>
            <a:r>
              <a:rPr lang="de-DE" sz="1600" dirty="0" err="1">
                <a:solidFill>
                  <a:schemeClr val="accent2">
                    <a:lumMod val="75000"/>
                  </a:schemeClr>
                </a:solidFill>
              </a:rPr>
              <a:t>lon_bnds</a:t>
            </a:r>
            <a:r>
              <a:rPr lang="de-DE" sz="1600" dirty="0">
                <a:solidFill>
                  <a:schemeClr val="accent2">
                    <a:lumMod val="75000"/>
                  </a:schemeClr>
                </a:solidFill>
              </a:rPr>
              <a:t>" </a:t>
            </a:r>
            <a:r>
              <a:rPr lang="de-DE" sz="1600" dirty="0" smtClean="0">
                <a:solidFill>
                  <a:schemeClr val="accent2">
                    <a:lumMod val="75000"/>
                  </a:schemeClr>
                </a:solidFill>
              </a:rPr>
              <a:t>;</a:t>
            </a:r>
            <a:endParaRPr lang="de-DE" sz="1600" dirty="0">
              <a:solidFill>
                <a:schemeClr val="accent2">
                  <a:lumMod val="75000"/>
                </a:schemeClr>
              </a:solidFill>
            </a:endParaRPr>
          </a:p>
        </p:txBody>
      </p:sp>
      <p:sp>
        <p:nvSpPr>
          <p:cNvPr id="9" name="Text Box 4"/>
          <p:cNvSpPr txBox="1">
            <a:spLocks noChangeArrowheads="1"/>
          </p:cNvSpPr>
          <p:nvPr/>
        </p:nvSpPr>
        <p:spPr bwMode="auto">
          <a:xfrm>
            <a:off x="899592" y="519257"/>
            <a:ext cx="7777051" cy="533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lnSpc>
                <a:spcPts val="1000"/>
              </a:lnSpc>
              <a:spcBef>
                <a:spcPct val="50000"/>
              </a:spcBef>
              <a:spcAft>
                <a:spcPct val="0"/>
              </a:spcAft>
            </a:pPr>
            <a:r>
              <a:rPr lang="de-DE" altLang="de-DE" sz="2400" b="1" dirty="0" smtClean="0">
                <a:solidFill>
                  <a:srgbClr val="0070C0"/>
                </a:solidFill>
              </a:rPr>
              <a:t>B. Konforme CDOs</a:t>
            </a:r>
          </a:p>
          <a:p>
            <a:pPr algn="ctr" eaLnBrk="0" fontAlgn="base" hangingPunct="0">
              <a:lnSpc>
                <a:spcPts val="1000"/>
              </a:lnSpc>
              <a:spcBef>
                <a:spcPct val="50000"/>
              </a:spcBef>
              <a:spcAft>
                <a:spcPct val="0"/>
              </a:spcAft>
            </a:pPr>
            <a:r>
              <a:rPr lang="de-DE" altLang="de-DE" sz="2400" b="1" dirty="0" smtClean="0">
                <a:solidFill>
                  <a:srgbClr val="0070C0"/>
                </a:solidFill>
              </a:rPr>
              <a:t> </a:t>
            </a:r>
            <a:r>
              <a:rPr lang="de-DE" altLang="de-DE" sz="1400" b="1" dirty="0" smtClean="0">
                <a:solidFill>
                  <a:srgbClr val="0070C0"/>
                </a:solidFill>
              </a:rPr>
              <a:t>Gitter (</a:t>
            </a:r>
            <a:r>
              <a:rPr lang="de-DE" altLang="de-DE" sz="1400" b="1" dirty="0" err="1" smtClean="0">
                <a:solidFill>
                  <a:srgbClr val="0070C0"/>
                </a:solidFill>
              </a:rPr>
              <a:t>ncdump</a:t>
            </a:r>
            <a:r>
              <a:rPr lang="de-DE" altLang="de-DE" sz="1400" b="1" dirty="0" smtClean="0">
                <a:solidFill>
                  <a:srgbClr val="0070C0"/>
                </a:solidFill>
              </a:rPr>
              <a:t> –h)  vor (&lt;) und nach (&gt;) </a:t>
            </a:r>
            <a:r>
              <a:rPr lang="de-DE" altLang="de-DE" sz="1400" b="1" dirty="0" err="1" smtClean="0">
                <a:solidFill>
                  <a:srgbClr val="0070C0"/>
                </a:solidFill>
              </a:rPr>
              <a:t>cdo</a:t>
            </a:r>
            <a:r>
              <a:rPr lang="de-DE" altLang="de-DE" sz="1400" b="1" dirty="0" smtClean="0">
                <a:solidFill>
                  <a:srgbClr val="0070C0"/>
                </a:solidFill>
              </a:rPr>
              <a:t> </a:t>
            </a:r>
            <a:r>
              <a:rPr lang="de-DE" altLang="de-DE" sz="1400" b="1" dirty="0" err="1" smtClean="0">
                <a:solidFill>
                  <a:srgbClr val="0070C0"/>
                </a:solidFill>
              </a:rPr>
              <a:t>copy</a:t>
            </a:r>
            <a:r>
              <a:rPr lang="de-DE" altLang="de-DE" sz="1400" b="1" dirty="0" smtClean="0">
                <a:solidFill>
                  <a:srgbClr val="0070C0"/>
                </a:solidFill>
              </a:rPr>
              <a:t> </a:t>
            </a:r>
          </a:p>
        </p:txBody>
      </p:sp>
    </p:spTree>
    <p:extLst>
      <p:ext uri="{BB962C8B-B14F-4D97-AF65-F5344CB8AC3E}">
        <p14:creationId xmlns:p14="http://schemas.microsoft.com/office/powerpoint/2010/main" val="4088359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899592" y="476672"/>
            <a:ext cx="7777051" cy="533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lnSpc>
                <a:spcPts val="1000"/>
              </a:lnSpc>
              <a:spcBef>
                <a:spcPct val="50000"/>
              </a:spcBef>
              <a:spcAft>
                <a:spcPct val="0"/>
              </a:spcAft>
            </a:pPr>
            <a:r>
              <a:rPr lang="de-DE" altLang="de-DE" sz="2400" b="1" dirty="0" smtClean="0">
                <a:solidFill>
                  <a:srgbClr val="0070C0"/>
                </a:solidFill>
              </a:rPr>
              <a:t>B. Konforme CDOs</a:t>
            </a:r>
          </a:p>
          <a:p>
            <a:pPr algn="ctr" eaLnBrk="0" fontAlgn="base" hangingPunct="0">
              <a:lnSpc>
                <a:spcPts val="1000"/>
              </a:lnSpc>
              <a:spcBef>
                <a:spcPct val="50000"/>
              </a:spcBef>
              <a:spcAft>
                <a:spcPct val="0"/>
              </a:spcAft>
            </a:pPr>
            <a:r>
              <a:rPr lang="de-DE" altLang="de-DE" sz="2400" b="1" dirty="0" smtClean="0">
                <a:solidFill>
                  <a:srgbClr val="0070C0"/>
                </a:solidFill>
              </a:rPr>
              <a:t> </a:t>
            </a:r>
            <a:r>
              <a:rPr lang="de-DE" altLang="de-DE" sz="1400" b="1" dirty="0" smtClean="0">
                <a:solidFill>
                  <a:srgbClr val="0070C0"/>
                </a:solidFill>
              </a:rPr>
              <a:t>Gitter (</a:t>
            </a:r>
            <a:r>
              <a:rPr lang="de-DE" altLang="de-DE" sz="1400" b="1" dirty="0" err="1" smtClean="0">
                <a:solidFill>
                  <a:srgbClr val="0070C0"/>
                </a:solidFill>
              </a:rPr>
              <a:t>ncdump</a:t>
            </a:r>
            <a:r>
              <a:rPr lang="de-DE" altLang="de-DE" sz="1400" b="1" dirty="0" smtClean="0">
                <a:solidFill>
                  <a:srgbClr val="0070C0"/>
                </a:solidFill>
              </a:rPr>
              <a:t> –h)  vor (&lt;) und nach (&gt;) </a:t>
            </a:r>
            <a:r>
              <a:rPr lang="de-DE" altLang="de-DE" sz="1400" b="1" dirty="0" err="1" smtClean="0">
                <a:solidFill>
                  <a:srgbClr val="0070C0"/>
                </a:solidFill>
              </a:rPr>
              <a:t>cdo</a:t>
            </a:r>
            <a:r>
              <a:rPr lang="de-DE" altLang="de-DE" sz="1400" b="1" dirty="0" smtClean="0">
                <a:solidFill>
                  <a:srgbClr val="0070C0"/>
                </a:solidFill>
              </a:rPr>
              <a:t> </a:t>
            </a:r>
            <a:r>
              <a:rPr lang="de-DE" altLang="de-DE" sz="1400" b="1" dirty="0" err="1" smtClean="0">
                <a:solidFill>
                  <a:srgbClr val="0070C0"/>
                </a:solidFill>
              </a:rPr>
              <a:t>copy</a:t>
            </a:r>
            <a:r>
              <a:rPr lang="de-DE" altLang="de-DE" sz="1400" b="1" dirty="0" smtClean="0">
                <a:solidFill>
                  <a:srgbClr val="0070C0"/>
                </a:solidFill>
              </a:rPr>
              <a:t> </a:t>
            </a:r>
          </a:p>
        </p:txBody>
      </p:sp>
      <p:cxnSp>
        <p:nvCxnSpPr>
          <p:cNvPr id="5" name="Gerade Verbindung mit Pfeil 4"/>
          <p:cNvCxnSpPr/>
          <p:nvPr/>
        </p:nvCxnSpPr>
        <p:spPr bwMode="auto">
          <a:xfrm flipH="1">
            <a:off x="5292080" y="2563163"/>
            <a:ext cx="1536042" cy="1232267"/>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323528" y="1208941"/>
            <a:ext cx="8208912" cy="4031873"/>
          </a:xfrm>
          <a:prstGeom prst="rect">
            <a:avLst/>
          </a:prstGeom>
          <a:noFill/>
        </p:spPr>
        <p:txBody>
          <a:bodyPr wrap="square" rtlCol="0">
            <a:spAutoFit/>
          </a:bodyPr>
          <a:lstStyle/>
          <a:p>
            <a:r>
              <a:rPr lang="de-DE" sz="1600" dirty="0"/>
              <a:t>			</a:t>
            </a:r>
            <a:r>
              <a:rPr lang="de-DE" sz="1600" dirty="0" smtClean="0"/>
              <a:t>		&gt;         </a:t>
            </a:r>
            <a:r>
              <a:rPr lang="de-DE" sz="1600" dirty="0" err="1"/>
              <a:t>lat</a:t>
            </a:r>
            <a:r>
              <a:rPr lang="de-DE" sz="1600" dirty="0"/>
              <a:t>:_</a:t>
            </a:r>
            <a:r>
              <a:rPr lang="de-DE" sz="1600" dirty="0" err="1"/>
              <a:t>CoordinateAxisType</a:t>
            </a:r>
            <a:r>
              <a:rPr lang="de-DE" sz="1600" dirty="0"/>
              <a:t> = "</a:t>
            </a:r>
            <a:r>
              <a:rPr lang="de-DE" sz="1600" dirty="0" err="1"/>
              <a:t>Lat</a:t>
            </a:r>
            <a:r>
              <a:rPr lang="de-DE" sz="1600" dirty="0"/>
              <a:t>" ;</a:t>
            </a:r>
          </a:p>
          <a:p>
            <a:r>
              <a:rPr lang="de-DE" sz="1600" dirty="0"/>
              <a:t>			</a:t>
            </a:r>
            <a:r>
              <a:rPr lang="de-DE" sz="1600" dirty="0" smtClean="0"/>
              <a:t>		&gt;         </a:t>
            </a:r>
            <a:r>
              <a:rPr lang="de-DE" sz="1600" dirty="0" err="1"/>
              <a:t>lon</a:t>
            </a:r>
            <a:r>
              <a:rPr lang="de-DE" sz="1600" dirty="0"/>
              <a:t>:_</a:t>
            </a:r>
            <a:r>
              <a:rPr lang="de-DE" sz="1600" dirty="0" err="1"/>
              <a:t>CoordinateAxisType</a:t>
            </a:r>
            <a:r>
              <a:rPr lang="de-DE" sz="1600" dirty="0"/>
              <a:t> = "Lon" ;</a:t>
            </a:r>
          </a:p>
          <a:p>
            <a:r>
              <a:rPr lang="de-DE" sz="1600" dirty="0" smtClean="0"/>
              <a:t>&lt;         </a:t>
            </a:r>
            <a:r>
              <a:rPr lang="de-DE" sz="1600" dirty="0" err="1"/>
              <a:t>rlat:axis</a:t>
            </a:r>
            <a:r>
              <a:rPr lang="de-DE" sz="1600" dirty="0"/>
              <a:t> = "Y" ;</a:t>
            </a:r>
          </a:p>
          <a:p>
            <a:r>
              <a:rPr lang="de-DE" sz="1600" dirty="0" smtClean="0"/>
              <a:t>&lt;         </a:t>
            </a:r>
            <a:r>
              <a:rPr lang="de-DE" sz="1600" dirty="0" err="1"/>
              <a:t>rlon:axis</a:t>
            </a:r>
            <a:r>
              <a:rPr lang="de-DE" sz="1600" dirty="0"/>
              <a:t> = "X" ;</a:t>
            </a:r>
          </a:p>
          <a:p>
            <a:r>
              <a:rPr lang="de-DE" sz="1600" dirty="0"/>
              <a:t>&lt;         </a:t>
            </a:r>
            <a:r>
              <a:rPr lang="de-DE" sz="1600" dirty="0" err="1"/>
              <a:t>rlat:long_name</a:t>
            </a:r>
            <a:r>
              <a:rPr lang="de-DE" sz="1600" dirty="0"/>
              <a:t> = "</a:t>
            </a:r>
            <a:r>
              <a:rPr lang="de-DE" sz="1600" dirty="0" err="1"/>
              <a:t>latitude</a:t>
            </a:r>
            <a:r>
              <a:rPr lang="de-DE" sz="1600" dirty="0"/>
              <a:t> in </a:t>
            </a:r>
            <a:r>
              <a:rPr lang="de-DE" sz="1600" dirty="0" err="1"/>
              <a:t>rotated</a:t>
            </a:r>
            <a:r>
              <a:rPr lang="de-DE" sz="1600" dirty="0"/>
              <a:t> pole </a:t>
            </a:r>
            <a:r>
              <a:rPr lang="de-DE" sz="1600" dirty="0" err="1"/>
              <a:t>grid</a:t>
            </a:r>
            <a:r>
              <a:rPr lang="de-DE" sz="1600" dirty="0"/>
              <a:t>" ;</a:t>
            </a:r>
          </a:p>
          <a:p>
            <a:r>
              <a:rPr lang="de-DE" sz="1600" dirty="0"/>
              <a:t>&lt;         </a:t>
            </a:r>
            <a:r>
              <a:rPr lang="de-DE" sz="1600" dirty="0" err="1"/>
              <a:t>rlat:standard_name</a:t>
            </a:r>
            <a:r>
              <a:rPr lang="de-DE" sz="1600" dirty="0"/>
              <a:t> = "</a:t>
            </a:r>
            <a:r>
              <a:rPr lang="de-DE" sz="1600" dirty="0" err="1"/>
              <a:t>grid_latitude</a:t>
            </a:r>
            <a:r>
              <a:rPr lang="de-DE" sz="1600" dirty="0"/>
              <a:t>" ;</a:t>
            </a:r>
          </a:p>
          <a:p>
            <a:r>
              <a:rPr lang="de-DE" sz="1600" dirty="0"/>
              <a:t>&lt;         </a:t>
            </a:r>
            <a:r>
              <a:rPr lang="de-DE" sz="1600" dirty="0" err="1"/>
              <a:t>rlat:units</a:t>
            </a:r>
            <a:r>
              <a:rPr lang="de-DE" sz="1600" dirty="0"/>
              <a:t> = "</a:t>
            </a:r>
            <a:r>
              <a:rPr lang="de-DE" sz="1600" dirty="0" err="1"/>
              <a:t>degrees</a:t>
            </a:r>
            <a:r>
              <a:rPr lang="de-DE" sz="1600" dirty="0"/>
              <a:t>" ;</a:t>
            </a:r>
          </a:p>
          <a:p>
            <a:r>
              <a:rPr lang="de-DE" sz="1600" dirty="0" smtClean="0"/>
              <a:t>&lt;         </a:t>
            </a:r>
            <a:r>
              <a:rPr lang="de-DE" sz="1600" dirty="0" err="1"/>
              <a:t>rlon:long_name</a:t>
            </a:r>
            <a:r>
              <a:rPr lang="de-DE" sz="1600" dirty="0"/>
              <a:t> = "</a:t>
            </a:r>
            <a:r>
              <a:rPr lang="de-DE" sz="1600" dirty="0" err="1"/>
              <a:t>longitude</a:t>
            </a:r>
            <a:r>
              <a:rPr lang="de-DE" sz="1600" dirty="0"/>
              <a:t> in </a:t>
            </a:r>
            <a:r>
              <a:rPr lang="de-DE" sz="1600" dirty="0" err="1"/>
              <a:t>rotated</a:t>
            </a:r>
            <a:r>
              <a:rPr lang="de-DE" sz="1600" dirty="0"/>
              <a:t> pole </a:t>
            </a:r>
            <a:r>
              <a:rPr lang="de-DE" sz="1600" dirty="0" err="1"/>
              <a:t>grid</a:t>
            </a:r>
            <a:r>
              <a:rPr lang="de-DE" sz="1600" dirty="0"/>
              <a:t>" ;</a:t>
            </a:r>
          </a:p>
          <a:p>
            <a:r>
              <a:rPr lang="de-DE" sz="1600" dirty="0"/>
              <a:t>&lt;         </a:t>
            </a:r>
            <a:r>
              <a:rPr lang="de-DE" sz="1600" dirty="0" err="1"/>
              <a:t>rlon:standard_name</a:t>
            </a:r>
            <a:r>
              <a:rPr lang="de-DE" sz="1600" dirty="0"/>
              <a:t> = "</a:t>
            </a:r>
            <a:r>
              <a:rPr lang="de-DE" sz="1600" dirty="0" err="1"/>
              <a:t>grid_longitude</a:t>
            </a:r>
            <a:r>
              <a:rPr lang="de-DE" sz="1600" dirty="0"/>
              <a:t>" ;</a:t>
            </a:r>
          </a:p>
          <a:p>
            <a:r>
              <a:rPr lang="de-DE" sz="1600" dirty="0"/>
              <a:t>&lt;         </a:t>
            </a:r>
            <a:r>
              <a:rPr lang="de-DE" sz="1600" dirty="0" err="1"/>
              <a:t>rlon:units</a:t>
            </a:r>
            <a:r>
              <a:rPr lang="de-DE" sz="1600" dirty="0"/>
              <a:t> = "</a:t>
            </a:r>
            <a:r>
              <a:rPr lang="de-DE" sz="1600" dirty="0" err="1"/>
              <a:t>degrees</a:t>
            </a:r>
            <a:r>
              <a:rPr lang="de-DE" sz="1600" dirty="0"/>
              <a:t>" ;</a:t>
            </a:r>
          </a:p>
          <a:p>
            <a:r>
              <a:rPr lang="de-DE" sz="1600" dirty="0"/>
              <a:t>&lt;     </a:t>
            </a:r>
            <a:r>
              <a:rPr lang="de-DE" sz="1600" dirty="0" err="1"/>
              <a:t>int</a:t>
            </a:r>
            <a:r>
              <a:rPr lang="de-DE" sz="1600" dirty="0"/>
              <a:t> </a:t>
            </a:r>
            <a:r>
              <a:rPr lang="de-DE" sz="1600" dirty="0" err="1"/>
              <a:t>rotated_latitude_longitude</a:t>
            </a:r>
            <a:r>
              <a:rPr lang="de-DE" sz="1600" dirty="0"/>
              <a:t> ;</a:t>
            </a:r>
          </a:p>
          <a:p>
            <a:r>
              <a:rPr lang="de-DE" sz="1600" dirty="0"/>
              <a:t>&lt;         </a:t>
            </a:r>
            <a:r>
              <a:rPr lang="de-DE" sz="1600" dirty="0" err="1"/>
              <a:t>rotated_latitude_longitude:grid_mapping_name</a:t>
            </a:r>
            <a:r>
              <a:rPr lang="de-DE" sz="1600" dirty="0"/>
              <a:t> = "</a:t>
            </a:r>
            <a:r>
              <a:rPr lang="de-DE" sz="1600" dirty="0" err="1"/>
              <a:t>rotated_latitude_longitude</a:t>
            </a:r>
            <a:r>
              <a:rPr lang="de-DE" sz="1600" dirty="0"/>
              <a:t>" ;</a:t>
            </a:r>
          </a:p>
          <a:p>
            <a:r>
              <a:rPr lang="de-DE" sz="1600" dirty="0"/>
              <a:t>&lt;         </a:t>
            </a:r>
            <a:r>
              <a:rPr lang="de-DE" sz="1600" dirty="0" err="1"/>
              <a:t>rotated_latitude_longitude:grid_north_pole_latitude</a:t>
            </a:r>
            <a:r>
              <a:rPr lang="de-DE" sz="1600" dirty="0"/>
              <a:t> = 90. ;</a:t>
            </a:r>
          </a:p>
          <a:p>
            <a:r>
              <a:rPr lang="de-DE" sz="1600" dirty="0"/>
              <a:t>&lt;         </a:t>
            </a:r>
            <a:r>
              <a:rPr lang="de-DE" sz="1600" dirty="0" err="1"/>
              <a:t>rotated_latitude_longitude:grid_north_pole_longitude</a:t>
            </a:r>
            <a:r>
              <a:rPr lang="de-DE" sz="1600" dirty="0"/>
              <a:t> = 180. ;</a:t>
            </a:r>
          </a:p>
          <a:p>
            <a:r>
              <a:rPr lang="de-DE" sz="1600" dirty="0"/>
              <a:t>&lt;         </a:t>
            </a:r>
            <a:r>
              <a:rPr lang="de-DE" sz="1600" dirty="0" err="1"/>
              <a:t>rotated_latitude_longitude:north_pole_grid_longitude</a:t>
            </a:r>
            <a:r>
              <a:rPr lang="de-DE" sz="1600" dirty="0"/>
              <a:t> = 0. ;</a:t>
            </a:r>
          </a:p>
          <a:p>
            <a:r>
              <a:rPr lang="de-DE" sz="1600" dirty="0"/>
              <a:t>&lt;         </a:t>
            </a:r>
            <a:r>
              <a:rPr lang="de-DE" sz="1600" dirty="0" err="1"/>
              <a:t>tas:grid_mapping</a:t>
            </a:r>
            <a:r>
              <a:rPr lang="de-DE" sz="1600" dirty="0"/>
              <a:t> = "</a:t>
            </a:r>
            <a:r>
              <a:rPr lang="de-DE" sz="1600" dirty="0" err="1"/>
              <a:t>rotated_latitude_longitude</a:t>
            </a:r>
            <a:r>
              <a:rPr lang="de-DE" sz="1600" dirty="0"/>
              <a:t>" ;</a:t>
            </a:r>
          </a:p>
        </p:txBody>
      </p:sp>
    </p:spTree>
    <p:extLst>
      <p:ext uri="{BB962C8B-B14F-4D97-AF65-F5344CB8AC3E}">
        <p14:creationId xmlns:p14="http://schemas.microsoft.com/office/powerpoint/2010/main" val="8288838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187624" y="60152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1412776"/>
            <a:ext cx="7236804" cy="5016758"/>
          </a:xfrm>
          <a:prstGeom prst="rect">
            <a:avLst/>
          </a:prstGeom>
          <a:noFill/>
        </p:spPr>
        <p:txBody>
          <a:bodyPr wrap="square" rtlCol="0">
            <a:spAutoFit/>
          </a:bodyPr>
          <a:lstStyle/>
          <a:p>
            <a:r>
              <a:rPr lang="de-DE" sz="1600" b="1" dirty="0" smtClean="0"/>
              <a:t>Hintergrund</a:t>
            </a:r>
            <a:r>
              <a:rPr lang="de-DE" sz="1600" dirty="0"/>
              <a:t>:</a:t>
            </a:r>
          </a:p>
          <a:p>
            <a:r>
              <a:rPr lang="de-DE" sz="1600" dirty="0"/>
              <a:t>Die Erfahrung mit Daten, die zur ESGF-Publikation eingereicht wurden, zeigt, dass nicht erwartet werden kann, dass eine CMIP-konforme Formatierung erreicht wird, ohne die CMOR-Bibliothek zu benutzen.</a:t>
            </a:r>
          </a:p>
          <a:p>
            <a:r>
              <a:rPr lang="de-DE" sz="1600" dirty="0"/>
              <a:t>Die ESGF-Publikation muss dann verweigert werden, mit den entsprechenden Auswirkungen auf den reibungsfreien Ablauf mit korrigierten Daten. Wenn alles schief geht, kann es passieren, dass die Daten unter falschen Instituts-, Modell-, oder Experimentnamen im ESGF liegen, und von den Datennutzern nicht gefunden werden können. Deshalb sollen die </a:t>
            </a:r>
            <a:r>
              <a:rPr lang="de-DE" sz="1600" dirty="0" smtClean="0"/>
              <a:t>CDOs </a:t>
            </a:r>
            <a:r>
              <a:rPr lang="de-DE" sz="1600" dirty="0"/>
              <a:t>in die Lage versetzt werden, gegen die CMOR-</a:t>
            </a:r>
            <a:r>
              <a:rPr lang="de-DE" sz="1600" dirty="0" err="1"/>
              <a:t>Lib</a:t>
            </a:r>
            <a:r>
              <a:rPr lang="de-DE" sz="1600" dirty="0"/>
              <a:t> zu linken, um CMIP5 und später </a:t>
            </a:r>
            <a:r>
              <a:rPr lang="de-DE" sz="1600" dirty="0" smtClean="0"/>
              <a:t>CMIP6</a:t>
            </a:r>
            <a:r>
              <a:rPr lang="de-DE" sz="1600" baseline="30000" dirty="0" smtClean="0"/>
              <a:t>+</a:t>
            </a:r>
            <a:r>
              <a:rPr lang="de-DE" sz="1600" dirty="0" smtClean="0"/>
              <a:t>²-Variablen </a:t>
            </a:r>
            <a:r>
              <a:rPr lang="de-DE" sz="1600" dirty="0"/>
              <a:t>entsprechend den </a:t>
            </a:r>
            <a:r>
              <a:rPr lang="de-DE" sz="1600" dirty="0" smtClean="0"/>
              <a:t>Projektstandards </a:t>
            </a:r>
            <a:r>
              <a:rPr lang="de-DE" sz="1600" dirty="0"/>
              <a:t>zu formatieren. Es wird angestrebt, dass dieser Operator auch von Programmierern benutzt wird, die vorher schon mit der CMOR-Bibliothek gearbeitet haben. Das bedeutet, dass das Verhalten des CDO-Operators dem der CMOR-Bibliotheks-Aufrufe möglichst nahe kommen sollte</a:t>
            </a:r>
            <a:r>
              <a:rPr lang="de-DE" sz="1600" dirty="0" smtClean="0"/>
              <a:t>.</a:t>
            </a:r>
          </a:p>
          <a:p>
            <a:r>
              <a:rPr lang="de-DE" sz="1600" dirty="0"/>
              <a:t>Es wäre wünschenswert, wenn bis zum Start der CMIP6-Experimente möglichst alle CMIP-Variablen direkt aus den Modellen mit den CMIP-Namen ausgegeben werden könnten. Aber das ist unrealistisch</a:t>
            </a:r>
            <a:r>
              <a:rPr lang="de-DE" sz="1600" dirty="0" smtClean="0"/>
              <a:t>.</a:t>
            </a:r>
            <a:endParaRPr lang="de-DE" sz="1600" dirty="0" smtClean="0"/>
          </a:p>
          <a:p>
            <a:endParaRPr lang="de-DE" sz="1600" b="1" i="1" dirty="0"/>
          </a:p>
          <a:p>
            <a:r>
              <a:rPr lang="de-DE" sz="1600" i="1" dirty="0" smtClean="0"/>
              <a:t>²DECK</a:t>
            </a:r>
            <a:r>
              <a:rPr lang="de-DE" sz="1600" i="1" dirty="0"/>
              <a:t>, CMIP6, und endorsedMIPs</a:t>
            </a:r>
            <a:endParaRPr lang="de-DE" sz="1600" i="1" dirty="0" smtClean="0"/>
          </a:p>
          <a:p>
            <a:endParaRPr lang="de-DE" sz="1600" i="1" dirty="0" smtClean="0"/>
          </a:p>
        </p:txBody>
      </p:sp>
    </p:spTree>
    <p:extLst>
      <p:ext uri="{BB962C8B-B14F-4D97-AF65-F5344CB8AC3E}">
        <p14:creationId xmlns:p14="http://schemas.microsoft.com/office/powerpoint/2010/main" val="97857996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539552" y="1268760"/>
            <a:ext cx="8317111" cy="2585323"/>
          </a:xfrm>
          <a:prstGeom prst="rect">
            <a:avLst/>
          </a:prstGeom>
          <a:noFill/>
        </p:spPr>
        <p:txBody>
          <a:bodyPr wrap="square" rtlCol="0">
            <a:spAutoFit/>
          </a:bodyPr>
          <a:lstStyle/>
          <a:p>
            <a:r>
              <a:rPr lang="de-DE" b="1" dirty="0" err="1" smtClean="0"/>
              <a:t>Realm</a:t>
            </a:r>
            <a:r>
              <a:rPr lang="de-DE" b="1" dirty="0" smtClean="0"/>
              <a:t> / </a:t>
            </a:r>
            <a:r>
              <a:rPr lang="de-DE" b="1" dirty="0" err="1" smtClean="0"/>
              <a:t>grid</a:t>
            </a:r>
            <a:r>
              <a:rPr lang="de-DE" b="1" dirty="0" smtClean="0"/>
              <a:t> </a:t>
            </a:r>
            <a:r>
              <a:rPr lang="de-DE" b="1" dirty="0" err="1" smtClean="0">
                <a:solidFill>
                  <a:srgbClr val="FF9900"/>
                </a:solidFill>
              </a:rPr>
              <a:t>atmos</a:t>
            </a:r>
            <a:r>
              <a:rPr lang="de-DE" b="1" dirty="0" smtClean="0"/>
              <a:t>:</a:t>
            </a:r>
            <a:r>
              <a:rPr lang="de-DE" dirty="0" smtClean="0"/>
              <a:t>			</a:t>
            </a:r>
          </a:p>
          <a:p>
            <a:pPr marL="342900" indent="-342900">
              <a:buFont typeface="+mj-lt"/>
              <a:buAutoNum type="arabicPeriod"/>
            </a:pPr>
            <a:r>
              <a:rPr lang="de-DE" dirty="0" err="1"/>
              <a:t>float</a:t>
            </a:r>
            <a:r>
              <a:rPr lang="de-DE" dirty="0"/>
              <a:t> </a:t>
            </a:r>
            <a:r>
              <a:rPr lang="de-DE" dirty="0" err="1"/>
              <a:t>ps</a:t>
            </a:r>
            <a:r>
              <a:rPr lang="de-DE" dirty="0"/>
              <a:t>(time, </a:t>
            </a:r>
            <a:r>
              <a:rPr lang="de-DE" dirty="0" err="1"/>
              <a:t>lat</a:t>
            </a:r>
            <a:r>
              <a:rPr lang="de-DE" dirty="0"/>
              <a:t>, </a:t>
            </a:r>
            <a:r>
              <a:rPr lang="de-DE" dirty="0" err="1"/>
              <a:t>lon</a:t>
            </a:r>
            <a:r>
              <a:rPr lang="de-DE" dirty="0"/>
              <a:t>) </a:t>
            </a:r>
            <a:r>
              <a:rPr lang="de-DE" dirty="0" smtClean="0"/>
              <a:t>       geht verloren als Hilfsvariable in </a:t>
            </a:r>
            <a:r>
              <a:rPr lang="de-DE" dirty="0" err="1" smtClean="0"/>
              <a:t>cl,cli,clw</a:t>
            </a:r>
            <a:r>
              <a:rPr lang="de-DE" dirty="0" smtClean="0"/>
              <a:t> </a:t>
            </a:r>
            <a:r>
              <a:rPr lang="de-DE" b="1" dirty="0" smtClean="0">
                <a:solidFill>
                  <a:srgbClr val="008000"/>
                </a:solidFill>
              </a:rPr>
              <a:t>ok!</a:t>
            </a:r>
            <a:r>
              <a:rPr lang="de-DE" b="1" dirty="0">
                <a:solidFill>
                  <a:srgbClr val="008000"/>
                </a:solidFill>
              </a:rPr>
              <a:t/>
            </a:r>
            <a:br>
              <a:rPr lang="de-DE" b="1" dirty="0">
                <a:solidFill>
                  <a:srgbClr val="008000"/>
                </a:solidFill>
              </a:rPr>
            </a:br>
            <a:r>
              <a:rPr lang="de-DE" dirty="0" err="1" smtClean="0"/>
              <a:t>ps</a:t>
            </a:r>
            <a:r>
              <a:rPr lang="de-DE" dirty="0" smtClean="0"/>
              <a:t>: ...</a:t>
            </a:r>
            <a:endParaRPr lang="de-DE" dirty="0"/>
          </a:p>
          <a:p>
            <a:endParaRPr lang="de-DE" dirty="0" smtClean="0"/>
          </a:p>
          <a:p>
            <a:r>
              <a:rPr lang="de-DE" dirty="0" smtClean="0"/>
              <a:t>Vorschlag: </a:t>
            </a:r>
            <a:br>
              <a:rPr lang="de-DE" dirty="0" smtClean="0"/>
            </a:br>
            <a:r>
              <a:rPr lang="de-DE" dirty="0" smtClean="0"/>
              <a:t>       cl:</a:t>
            </a:r>
            <a:r>
              <a:rPr lang="en-GB" dirty="0" err="1"/>
              <a:t>ancillary_variables</a:t>
            </a:r>
            <a:r>
              <a:rPr lang="en-GB" dirty="0"/>
              <a:t> = </a:t>
            </a:r>
            <a:r>
              <a:rPr lang="en-GB" dirty="0" smtClean="0"/>
              <a:t>“</a:t>
            </a:r>
            <a:r>
              <a:rPr lang="en-GB" dirty="0" err="1" smtClean="0"/>
              <a:t>ps</a:t>
            </a:r>
            <a:r>
              <a:rPr lang="en-GB" dirty="0" smtClean="0"/>
              <a:t>" ;  </a:t>
            </a:r>
            <a:r>
              <a:rPr lang="en-GB" dirty="0" smtClean="0">
                <a:solidFill>
                  <a:srgbClr val="FF0000"/>
                </a:solidFill>
              </a:rPr>
              <a:t>????????????????????</a:t>
            </a:r>
          </a:p>
          <a:p>
            <a:r>
              <a:rPr lang="de-DE" dirty="0" err="1"/>
              <a:t>float</a:t>
            </a:r>
            <a:r>
              <a:rPr lang="de-DE" dirty="0"/>
              <a:t> </a:t>
            </a:r>
            <a:r>
              <a:rPr lang="de-DE" dirty="0" err="1"/>
              <a:t>ps</a:t>
            </a:r>
            <a:r>
              <a:rPr lang="de-DE" dirty="0"/>
              <a:t>(time, </a:t>
            </a:r>
            <a:r>
              <a:rPr lang="de-DE" dirty="0" err="1"/>
              <a:t>lat</a:t>
            </a:r>
            <a:r>
              <a:rPr lang="de-DE" dirty="0"/>
              <a:t>, </a:t>
            </a:r>
            <a:r>
              <a:rPr lang="de-DE" dirty="0" err="1"/>
              <a:t>lon</a:t>
            </a:r>
            <a:r>
              <a:rPr lang="de-DE" dirty="0" smtClean="0"/>
              <a:t>)</a:t>
            </a:r>
          </a:p>
          <a:p>
            <a:r>
              <a:rPr lang="de-DE" dirty="0" smtClean="0"/>
              <a:t>       </a:t>
            </a:r>
            <a:r>
              <a:rPr lang="de-DE" dirty="0" err="1" smtClean="0"/>
              <a:t>ps</a:t>
            </a:r>
            <a:r>
              <a:rPr lang="de-DE" dirty="0" smtClean="0"/>
              <a:t>: ...</a:t>
            </a:r>
            <a:br>
              <a:rPr lang="de-DE" dirty="0" smtClean="0"/>
            </a:br>
            <a:endParaRPr lang="en-GB" b="1" i="1" dirty="0"/>
          </a:p>
        </p:txBody>
      </p:sp>
      <p:sp>
        <p:nvSpPr>
          <p:cNvPr id="12" name="Text Box 4"/>
          <p:cNvSpPr txBox="1">
            <a:spLocks noChangeArrowheads="1"/>
          </p:cNvSpPr>
          <p:nvPr/>
        </p:nvSpPr>
        <p:spPr bwMode="auto">
          <a:xfrm>
            <a:off x="1079612" y="548680"/>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a:t>
            </a:r>
            <a:r>
              <a:rPr lang="de-DE" altLang="de-DE" sz="2800" b="1" dirty="0" err="1" smtClean="0">
                <a:solidFill>
                  <a:srgbClr val="0070C0"/>
                </a:solidFill>
              </a:rPr>
              <a:t>header</a:t>
            </a:r>
            <a:r>
              <a:rPr lang="de-DE" altLang="de-DE" sz="2800" b="1" dirty="0" smtClean="0">
                <a:solidFill>
                  <a:srgbClr val="0070C0"/>
                </a:solidFill>
              </a:rPr>
              <a:t>–Vergleich nach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err="1" smtClean="0">
                <a:solidFill>
                  <a:srgbClr val="7030A0"/>
                </a:solidFill>
              </a:rPr>
              <a:t>selname</a:t>
            </a:r>
            <a:endParaRPr lang="de-DE" altLang="de-DE" sz="2800" b="1" dirty="0" smtClean="0">
              <a:solidFill>
                <a:srgbClr val="7030A0"/>
              </a:solidFill>
            </a:endParaRPr>
          </a:p>
        </p:txBody>
      </p:sp>
      <p:sp>
        <p:nvSpPr>
          <p:cNvPr id="2" name="Geschweifte Klammer rechts 1"/>
          <p:cNvSpPr/>
          <p:nvPr/>
        </p:nvSpPr>
        <p:spPr bwMode="auto">
          <a:xfrm>
            <a:off x="3131840" y="1520788"/>
            <a:ext cx="180020" cy="612068"/>
          </a:xfrm>
          <a:prstGeom prst="rightBrace">
            <a:avLst/>
          </a:prstGeom>
          <a:noFill/>
          <a:ln w="38100" cap="flat" cmpd="sng" algn="ctr">
            <a:solidFill>
              <a:srgbClr val="00CC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GB"/>
          </a:p>
        </p:txBody>
      </p:sp>
    </p:spTree>
    <p:extLst>
      <p:ext uri="{BB962C8B-B14F-4D97-AF65-F5344CB8AC3E}">
        <p14:creationId xmlns:p14="http://schemas.microsoft.com/office/powerpoint/2010/main" val="1071250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539552" y="1268760"/>
            <a:ext cx="8317111" cy="5632311"/>
          </a:xfrm>
          <a:prstGeom prst="rect">
            <a:avLst/>
          </a:prstGeom>
          <a:noFill/>
        </p:spPr>
        <p:txBody>
          <a:bodyPr wrap="square" rtlCol="0">
            <a:spAutoFit/>
          </a:bodyPr>
          <a:lstStyle/>
          <a:p>
            <a:r>
              <a:rPr lang="de-DE" b="1" dirty="0" smtClean="0"/>
              <a:t>Alle:</a:t>
            </a:r>
            <a:r>
              <a:rPr lang="de-DE" dirty="0" smtClean="0"/>
              <a:t>			</a:t>
            </a:r>
          </a:p>
          <a:p>
            <a:pPr marL="342900" indent="-342900">
              <a:buFont typeface="+mj-lt"/>
              <a:buAutoNum type="arabicPeriod"/>
            </a:pPr>
            <a:r>
              <a:rPr lang="de-DE" dirty="0" err="1" smtClean="0"/>
              <a:t>frequeny</a:t>
            </a:r>
            <a:r>
              <a:rPr lang="de-DE" dirty="0" smtClean="0"/>
              <a:t> : </a:t>
            </a:r>
          </a:p>
          <a:p>
            <a:pPr marL="800100" lvl="1" indent="-342900">
              <a:buFont typeface="+mj-lt"/>
              <a:buAutoNum type="alphaLcParenR"/>
            </a:pPr>
            <a:r>
              <a:rPr lang="de-DE" dirty="0" err="1" smtClean="0"/>
              <a:t>frequeny</a:t>
            </a:r>
            <a:r>
              <a:rPr lang="de-DE" dirty="0" smtClean="0"/>
              <a:t> </a:t>
            </a:r>
            <a:r>
              <a:rPr lang="de-DE" dirty="0"/>
              <a:t>= </a:t>
            </a:r>
            <a:r>
              <a:rPr lang="de-DE" dirty="0" smtClean="0"/>
              <a:t>„</a:t>
            </a:r>
            <a:r>
              <a:rPr lang="de-DE" dirty="0" err="1" smtClean="0"/>
              <a:t>freq</a:t>
            </a:r>
            <a:r>
              <a:rPr lang="de-DE" dirty="0" smtClean="0"/>
              <a:t>“  aus CMIP5 </a:t>
            </a:r>
            <a:r>
              <a:rPr lang="de-DE" dirty="0" smtClean="0">
                <a:solidFill>
                  <a:srgbClr val="7030A0"/>
                </a:solidFill>
              </a:rPr>
              <a:t>CV</a:t>
            </a:r>
            <a:r>
              <a:rPr lang="de-DE" dirty="0" smtClean="0"/>
              <a:t> (fx,yr,mon,day,6hr,3hr,subhr) setzen </a:t>
            </a:r>
            <a:r>
              <a:rPr lang="de-DE" b="1" dirty="0" smtClean="0">
                <a:solidFill>
                  <a:srgbClr val="008000"/>
                </a:solidFill>
              </a:rPr>
              <a:t>ok!</a:t>
            </a:r>
          </a:p>
          <a:p>
            <a:pPr marL="800100" lvl="1" indent="-342900">
              <a:buFont typeface="+mj-lt"/>
              <a:buAutoNum type="alphaLcParenR"/>
            </a:pPr>
            <a:r>
              <a:rPr lang="de-DE" dirty="0" err="1" smtClean="0"/>
              <a:t>frequency</a:t>
            </a:r>
            <a:r>
              <a:rPr lang="de-DE" dirty="0" smtClean="0"/>
              <a:t> updaten (z. B. bei </a:t>
            </a:r>
            <a:r>
              <a:rPr lang="de-DE" dirty="0" err="1" smtClean="0"/>
              <a:t>monmean</a:t>
            </a:r>
            <a:r>
              <a:rPr lang="de-DE" dirty="0" smtClean="0"/>
              <a:t>) </a:t>
            </a:r>
            <a:r>
              <a:rPr lang="de-DE" b="1" dirty="0" smtClean="0">
                <a:solidFill>
                  <a:srgbClr val="FF0000"/>
                </a:solidFill>
              </a:rPr>
              <a:t>Action! Fabian</a:t>
            </a:r>
            <a:r>
              <a:rPr lang="de-DE" b="1" dirty="0" smtClean="0">
                <a:solidFill>
                  <a:srgbClr val="FF0000"/>
                </a:solidFill>
              </a:rPr>
              <a:t>!</a:t>
            </a:r>
          </a:p>
          <a:p>
            <a:pPr marL="800100" lvl="1" indent="-342900">
              <a:buFont typeface="+mj-lt"/>
              <a:buAutoNum type="alphaLcParenR"/>
            </a:pPr>
            <a:r>
              <a:rPr lang="de-DE" dirty="0"/>
              <a:t>Frequenz als Operator oder im Datenmodell</a:t>
            </a:r>
            <a:r>
              <a:rPr lang="de-DE" dirty="0" smtClean="0"/>
              <a:t>?</a:t>
            </a:r>
            <a:endParaRPr lang="de-DE" b="1" dirty="0" smtClean="0">
              <a:solidFill>
                <a:srgbClr val="FF0000"/>
              </a:solidFill>
            </a:endParaRPr>
          </a:p>
          <a:p>
            <a:pPr marL="342900" indent="-342900">
              <a:buFont typeface="+mj-lt"/>
              <a:buAutoNum type="arabicPeriod"/>
            </a:pPr>
            <a:r>
              <a:rPr lang="de-DE" dirty="0" smtClean="0"/>
              <a:t>Was passiert mit verschiedenen Attributwerten bei Modellensembles? </a:t>
            </a:r>
          </a:p>
          <a:p>
            <a:pPr marL="800100" lvl="1" indent="-342900">
              <a:buFont typeface="+mj-lt"/>
              <a:buAutoNum type="alphaLcParenR"/>
            </a:pPr>
            <a:r>
              <a:rPr lang="de-DE" dirty="0" err="1" smtClean="0"/>
              <a:t>model_id</a:t>
            </a:r>
            <a:r>
              <a:rPr lang="de-DE" dirty="0" smtClean="0"/>
              <a:t> = ““</a:t>
            </a:r>
          </a:p>
          <a:p>
            <a:pPr marL="800100" lvl="1" indent="-342900">
              <a:buFont typeface="+mj-lt"/>
              <a:buAutoNum type="alphaLcParenR"/>
            </a:pPr>
            <a:r>
              <a:rPr lang="de-DE" dirty="0" err="1" smtClean="0"/>
              <a:t>model_id</a:t>
            </a:r>
            <a:r>
              <a:rPr lang="de-DE" dirty="0" smtClean="0"/>
              <a:t> = „</a:t>
            </a:r>
            <a:r>
              <a:rPr lang="de-DE" dirty="0" err="1" smtClean="0"/>
              <a:t>differing</a:t>
            </a:r>
            <a:r>
              <a:rPr lang="de-DE" dirty="0" smtClean="0"/>
              <a:t> </a:t>
            </a:r>
            <a:r>
              <a:rPr lang="de-DE" dirty="0" err="1" smtClean="0"/>
              <a:t>values</a:t>
            </a:r>
            <a:r>
              <a:rPr lang="de-DE" dirty="0" smtClean="0"/>
              <a:t> in </a:t>
            </a:r>
            <a:r>
              <a:rPr lang="de-DE" dirty="0" err="1" smtClean="0"/>
              <a:t>input</a:t>
            </a:r>
            <a:r>
              <a:rPr lang="de-DE" dirty="0" smtClean="0"/>
              <a:t> </a:t>
            </a:r>
            <a:r>
              <a:rPr lang="de-DE" dirty="0" err="1" smtClean="0"/>
              <a:t>files</a:t>
            </a:r>
            <a:r>
              <a:rPr lang="de-DE" dirty="0" smtClean="0"/>
              <a:t>“</a:t>
            </a:r>
          </a:p>
          <a:p>
            <a:pPr marL="800100" lvl="1" indent="-342900">
              <a:buFont typeface="+mj-lt"/>
              <a:buAutoNum type="alphaLcParenR"/>
            </a:pPr>
            <a:r>
              <a:rPr lang="de-DE" dirty="0" err="1" smtClean="0"/>
              <a:t>model_id</a:t>
            </a:r>
            <a:r>
              <a:rPr lang="de-DE" dirty="0" smtClean="0"/>
              <a:t> = „MPI-ESM-*“   bei MPI-ESM-LR und MPI-ESM-P</a:t>
            </a:r>
          </a:p>
          <a:p>
            <a:pPr marL="800100" lvl="1" indent="-342900">
              <a:buFont typeface="+mj-lt"/>
              <a:buAutoNum type="alphaLcParenR"/>
            </a:pPr>
            <a:r>
              <a:rPr lang="de-DE" dirty="0" err="1"/>
              <a:t>model_id</a:t>
            </a:r>
            <a:r>
              <a:rPr lang="de-DE" dirty="0"/>
              <a:t> = </a:t>
            </a:r>
            <a:r>
              <a:rPr lang="de-DE" dirty="0" smtClean="0"/>
              <a:t>„MPI-ESM-LR MPI-ESM-P“ </a:t>
            </a:r>
          </a:p>
          <a:p>
            <a:pPr marL="342900" indent="-342900">
              <a:buFont typeface="+mj-lt"/>
              <a:buAutoNum type="arabicPeriod"/>
            </a:pPr>
            <a:r>
              <a:rPr lang="de-DE" dirty="0"/>
              <a:t>Was passiert mit verschiedenen Attributwerten bei </a:t>
            </a:r>
            <a:r>
              <a:rPr lang="de-DE" dirty="0" err="1" smtClean="0"/>
              <a:t>Simulationenensembles</a:t>
            </a:r>
            <a:r>
              <a:rPr lang="de-DE" dirty="0"/>
              <a:t>?</a:t>
            </a:r>
            <a:endParaRPr lang="de-DE" dirty="0" smtClean="0"/>
          </a:p>
          <a:p>
            <a:pPr marL="800100" lvl="1" indent="-342900">
              <a:buFont typeface="+mj-lt"/>
              <a:buAutoNum type="alphaLcParenR"/>
            </a:pPr>
            <a:r>
              <a:rPr lang="de-DE" dirty="0" err="1"/>
              <a:t>realization</a:t>
            </a:r>
            <a:r>
              <a:rPr lang="de-DE" dirty="0"/>
              <a:t> = </a:t>
            </a:r>
            <a:r>
              <a:rPr lang="de-DE" dirty="0" smtClean="0"/>
              <a:t>*</a:t>
            </a:r>
            <a:r>
              <a:rPr lang="de-DE" dirty="0"/>
              <a:t> </a:t>
            </a:r>
            <a:endParaRPr lang="de-DE" dirty="0" smtClean="0"/>
          </a:p>
          <a:p>
            <a:pPr marL="800100" lvl="1" indent="-342900">
              <a:buFont typeface="+mj-lt"/>
              <a:buAutoNum type="alphaLcParenR"/>
            </a:pPr>
            <a:r>
              <a:rPr lang="de-DE" dirty="0" err="1" smtClean="0"/>
              <a:t>realization</a:t>
            </a:r>
            <a:r>
              <a:rPr lang="de-DE" dirty="0" smtClean="0"/>
              <a:t> </a:t>
            </a:r>
            <a:r>
              <a:rPr lang="de-DE" dirty="0"/>
              <a:t>= </a:t>
            </a:r>
            <a:r>
              <a:rPr lang="de-DE" dirty="0" smtClean="0"/>
              <a:t>„1,2,11,13“</a:t>
            </a:r>
          </a:p>
          <a:p>
            <a:r>
              <a:rPr lang="de-DE" dirty="0" err="1" smtClean="0"/>
              <a:t>Use</a:t>
            </a:r>
            <a:r>
              <a:rPr lang="de-DE" dirty="0" smtClean="0"/>
              <a:t> Cases:</a:t>
            </a:r>
          </a:p>
          <a:p>
            <a:pPr marL="400050" indent="-400050">
              <a:buFont typeface="+mj-lt"/>
              <a:buAutoNum type="romanUcPeriod"/>
            </a:pPr>
            <a:r>
              <a:rPr lang="de-DE" dirty="0" smtClean="0"/>
              <a:t>ESMValTool</a:t>
            </a:r>
          </a:p>
          <a:p>
            <a:pPr marL="400050" indent="-400050">
              <a:buFont typeface="+mj-lt"/>
              <a:buAutoNum type="romanUcPeriod"/>
            </a:pPr>
            <a:r>
              <a:rPr lang="de-DE" dirty="0"/>
              <a:t>Ensemble-Modell-Daten im </a:t>
            </a:r>
            <a:r>
              <a:rPr lang="de-DE" dirty="0" smtClean="0"/>
              <a:t>ESGF</a:t>
            </a:r>
          </a:p>
          <a:p>
            <a:pPr marL="400050" indent="-400050">
              <a:buFont typeface="+mj-lt"/>
              <a:buAutoNum type="romanUcPeriod"/>
            </a:pPr>
            <a:r>
              <a:rPr lang="de-DE" dirty="0" smtClean="0"/>
              <a:t>Ensemble-Modell-Daten aus dem ESGF (</a:t>
            </a:r>
            <a:r>
              <a:rPr lang="de-DE" dirty="0" err="1" smtClean="0"/>
              <a:t>processing</a:t>
            </a:r>
            <a:r>
              <a:rPr lang="de-DE" dirty="0" smtClean="0"/>
              <a:t> auf dem Datenserver)</a:t>
            </a:r>
            <a:endParaRPr lang="de-DE" dirty="0"/>
          </a:p>
          <a:p>
            <a:pPr marL="400050" indent="-400050">
              <a:buFont typeface="+mj-lt"/>
              <a:buAutoNum type="romanUcPeriod"/>
            </a:pPr>
            <a:r>
              <a:rPr lang="de-DE" dirty="0" smtClean="0"/>
              <a:t>Normaler Datennutzer (z.B. am MPI-M) </a:t>
            </a:r>
            <a:br>
              <a:rPr lang="de-DE" dirty="0" smtClean="0"/>
            </a:br>
            <a:r>
              <a:rPr lang="de-DE" dirty="0" smtClean="0"/>
              <a:t/>
            </a:r>
            <a:br>
              <a:rPr lang="de-DE" dirty="0" smtClean="0"/>
            </a:br>
            <a:endParaRPr lang="en-GB" b="1" i="1" dirty="0"/>
          </a:p>
        </p:txBody>
      </p:sp>
      <p:sp>
        <p:nvSpPr>
          <p:cNvPr id="12" name="Text Box 4"/>
          <p:cNvSpPr txBox="1">
            <a:spLocks noChangeArrowheads="1"/>
          </p:cNvSpPr>
          <p:nvPr/>
        </p:nvSpPr>
        <p:spPr bwMode="auto">
          <a:xfrm>
            <a:off x="1079612" y="764704"/>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B. </a:t>
            </a:r>
            <a:r>
              <a:rPr lang="de-DE" altLang="de-DE" sz="2800" b="1" dirty="0" err="1" smtClean="0">
                <a:solidFill>
                  <a:srgbClr val="0070C0"/>
                </a:solidFill>
              </a:rPr>
              <a:t>header</a:t>
            </a:r>
            <a:r>
              <a:rPr lang="de-DE" altLang="de-DE" sz="2800" b="1" dirty="0" smtClean="0">
                <a:solidFill>
                  <a:srgbClr val="0070C0"/>
                </a:solidFill>
              </a:rPr>
              <a:t>–Vergleich nach </a:t>
            </a:r>
            <a:r>
              <a:rPr lang="de-DE" altLang="de-DE" sz="2800" b="1" dirty="0" err="1" smtClean="0">
                <a:solidFill>
                  <a:srgbClr val="0070C0"/>
                </a:solidFill>
              </a:rPr>
              <a:t>cdo</a:t>
            </a:r>
            <a:r>
              <a:rPr lang="de-DE" altLang="de-DE" sz="2800" b="1" dirty="0" smtClean="0">
                <a:solidFill>
                  <a:srgbClr val="0070C0"/>
                </a:solidFill>
              </a:rPr>
              <a:t> </a:t>
            </a:r>
            <a:r>
              <a:rPr lang="de-DE" altLang="de-DE" sz="2800" b="1" dirty="0" smtClean="0">
                <a:solidFill>
                  <a:srgbClr val="7030A0"/>
                </a:solidFill>
              </a:rPr>
              <a:t>Operationen</a:t>
            </a:r>
          </a:p>
        </p:txBody>
      </p:sp>
    </p:spTree>
    <p:extLst>
      <p:ext uri="{BB962C8B-B14F-4D97-AF65-F5344CB8AC3E}">
        <p14:creationId xmlns:p14="http://schemas.microsoft.com/office/powerpoint/2010/main" val="422430948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251520" y="1444709"/>
            <a:ext cx="8245103" cy="4431983"/>
          </a:xfrm>
          <a:prstGeom prst="rect">
            <a:avLst/>
          </a:prstGeom>
          <a:noFill/>
        </p:spPr>
        <p:txBody>
          <a:bodyPr wrap="square" rtlCol="0">
            <a:spAutoFit/>
          </a:bodyPr>
          <a:lstStyle/>
          <a:p>
            <a:endParaRPr lang="de-DE" sz="1400" dirty="0" smtClean="0">
              <a:solidFill>
                <a:srgbClr val="FF0000"/>
              </a:solidFill>
            </a:endParaRPr>
          </a:p>
          <a:p>
            <a:r>
              <a:rPr lang="en-US" sz="1600" dirty="0" err="1">
                <a:solidFill>
                  <a:srgbClr val="FF0000"/>
                </a:solidFill>
              </a:rPr>
              <a:t>Speicherung</a:t>
            </a:r>
            <a:r>
              <a:rPr lang="en-US" sz="1600" dirty="0">
                <a:solidFill>
                  <a:srgbClr val="FF0000"/>
                </a:solidFill>
              </a:rPr>
              <a:t> und </a:t>
            </a:r>
            <a:r>
              <a:rPr lang="en-US" sz="1600" dirty="0" err="1">
                <a:solidFill>
                  <a:srgbClr val="FF0000"/>
                </a:solidFill>
              </a:rPr>
              <a:t>Kommunikation</a:t>
            </a:r>
            <a:r>
              <a:rPr lang="en-US" sz="1600" dirty="0">
                <a:solidFill>
                  <a:srgbClr val="FF0000"/>
                </a:solidFill>
              </a:rPr>
              <a:t>: </a:t>
            </a:r>
          </a:p>
          <a:p>
            <a:r>
              <a:rPr lang="en-US" sz="1400" dirty="0" err="1">
                <a:solidFill>
                  <a:srgbClr val="FF0000"/>
                </a:solidFill>
              </a:rPr>
              <a:t>Redmine</a:t>
            </a:r>
            <a:r>
              <a:rPr lang="en-US" sz="1400" dirty="0">
                <a:solidFill>
                  <a:srgbClr val="FF0000"/>
                </a:solidFill>
              </a:rPr>
              <a:t> (Wiki, Repository </a:t>
            </a:r>
            <a:r>
              <a:rPr lang="en-US" sz="1400" dirty="0" err="1">
                <a:solidFill>
                  <a:srgbClr val="FF0000"/>
                </a:solidFill>
              </a:rPr>
              <a:t>über</a:t>
            </a:r>
            <a:r>
              <a:rPr lang="en-US" sz="1400" dirty="0">
                <a:solidFill>
                  <a:srgbClr val="FF0000"/>
                </a:solidFill>
              </a:rPr>
              <a:t> links, </a:t>
            </a:r>
            <a:r>
              <a:rPr lang="en-US" sz="1400" dirty="0" err="1">
                <a:solidFill>
                  <a:srgbClr val="FF0000"/>
                </a:solidFill>
              </a:rPr>
              <a:t>nur</a:t>
            </a:r>
            <a:r>
              <a:rPr lang="en-US" sz="1400" dirty="0">
                <a:solidFill>
                  <a:srgbClr val="FF0000"/>
                </a:solidFill>
              </a:rPr>
              <a:t> </a:t>
            </a:r>
            <a:r>
              <a:rPr lang="en-US" sz="1400" dirty="0" err="1">
                <a:solidFill>
                  <a:srgbClr val="FF0000"/>
                </a:solidFill>
              </a:rPr>
              <a:t>Lesen</a:t>
            </a:r>
            <a:r>
              <a:rPr lang="en-US" sz="1400" dirty="0">
                <a:solidFill>
                  <a:srgbClr val="FF0000"/>
                </a:solidFill>
              </a:rPr>
              <a:t>)</a:t>
            </a:r>
          </a:p>
          <a:p>
            <a:r>
              <a:rPr lang="en-US" sz="1400" dirty="0">
                <a:solidFill>
                  <a:srgbClr val="FF0000"/>
                </a:solidFill>
              </a:rPr>
              <a:t>GitHub: </a:t>
            </a:r>
          </a:p>
          <a:p>
            <a:pPr lvl="1"/>
            <a:r>
              <a:rPr lang="en-US" sz="1400" dirty="0" err="1">
                <a:solidFill>
                  <a:srgbClr val="FF0000"/>
                </a:solidFill>
              </a:rPr>
              <a:t>externe</a:t>
            </a:r>
            <a:r>
              <a:rPr lang="en-US" sz="1400" dirty="0">
                <a:solidFill>
                  <a:srgbClr val="FF0000"/>
                </a:solidFill>
              </a:rPr>
              <a:t> </a:t>
            </a:r>
            <a:r>
              <a:rPr lang="en-US" sz="1400" dirty="0" err="1">
                <a:solidFill>
                  <a:srgbClr val="FF0000"/>
                </a:solidFill>
              </a:rPr>
              <a:t>Speicherung</a:t>
            </a:r>
            <a:r>
              <a:rPr lang="en-US" sz="1400" dirty="0">
                <a:solidFill>
                  <a:srgbClr val="FF0000"/>
                </a:solidFill>
              </a:rPr>
              <a:t>, </a:t>
            </a:r>
            <a:r>
              <a:rPr lang="en-US" sz="1400" dirty="0" err="1">
                <a:solidFill>
                  <a:srgbClr val="FF0000"/>
                </a:solidFill>
              </a:rPr>
              <a:t>frei</a:t>
            </a:r>
            <a:r>
              <a:rPr lang="en-US" sz="1400" dirty="0">
                <a:solidFill>
                  <a:srgbClr val="FF0000"/>
                </a:solidFill>
              </a:rPr>
              <a:t>; </a:t>
            </a:r>
            <a:r>
              <a:rPr lang="en-US" sz="1400" dirty="0" err="1">
                <a:solidFill>
                  <a:srgbClr val="FF0000"/>
                </a:solidFill>
              </a:rPr>
              <a:t>d.h</a:t>
            </a:r>
            <a:r>
              <a:rPr lang="en-US" sz="1400" dirty="0">
                <a:solidFill>
                  <a:srgbClr val="FF0000"/>
                </a:solidFill>
              </a:rPr>
              <a:t>. die </a:t>
            </a:r>
            <a:r>
              <a:rPr lang="en-US" sz="1400" dirty="0" err="1">
                <a:solidFill>
                  <a:srgbClr val="FF0000"/>
                </a:solidFill>
              </a:rPr>
              <a:t>ganze</a:t>
            </a:r>
            <a:r>
              <a:rPr lang="en-US" sz="1400" dirty="0">
                <a:solidFill>
                  <a:srgbClr val="FF0000"/>
                </a:solidFill>
              </a:rPr>
              <a:t> Welt </a:t>
            </a:r>
            <a:r>
              <a:rPr lang="en-US" sz="1400" dirty="0" err="1">
                <a:solidFill>
                  <a:srgbClr val="FF0000"/>
                </a:solidFill>
              </a:rPr>
              <a:t>kann</a:t>
            </a:r>
            <a:r>
              <a:rPr lang="en-US" sz="1400" dirty="0">
                <a:solidFill>
                  <a:srgbClr val="FF0000"/>
                </a:solidFill>
              </a:rPr>
              <a:t> </a:t>
            </a:r>
            <a:r>
              <a:rPr lang="en-US" sz="1400" dirty="0" err="1">
                <a:solidFill>
                  <a:srgbClr val="FF0000"/>
                </a:solidFill>
              </a:rPr>
              <a:t>darauf</a:t>
            </a:r>
            <a:r>
              <a:rPr lang="en-US" sz="1400" dirty="0">
                <a:solidFill>
                  <a:srgbClr val="FF0000"/>
                </a:solidFill>
              </a:rPr>
              <a:t> </a:t>
            </a:r>
            <a:r>
              <a:rPr lang="en-US" sz="1400" dirty="0" err="1">
                <a:solidFill>
                  <a:srgbClr val="FF0000"/>
                </a:solidFill>
              </a:rPr>
              <a:t>zugreifen</a:t>
            </a:r>
            <a:r>
              <a:rPr lang="en-US" sz="1400" dirty="0">
                <a:solidFill>
                  <a:srgbClr val="FF0000"/>
                </a:solidFill>
              </a:rPr>
              <a:t>, Wiki, Repository</a:t>
            </a:r>
          </a:p>
          <a:p>
            <a:r>
              <a:rPr lang="en-US" sz="1400" dirty="0" err="1">
                <a:solidFill>
                  <a:srgbClr val="FF0000"/>
                </a:solidFill>
              </a:rPr>
              <a:t>GitLab</a:t>
            </a:r>
            <a:r>
              <a:rPr lang="en-US" sz="1400" dirty="0">
                <a:solidFill>
                  <a:srgbClr val="FF0000"/>
                </a:solidFill>
              </a:rPr>
              <a:t>:</a:t>
            </a:r>
          </a:p>
          <a:p>
            <a:pPr lvl="1"/>
            <a:r>
              <a:rPr lang="en-US" sz="1400" dirty="0">
                <a:solidFill>
                  <a:srgbClr val="FF0000"/>
                </a:solidFill>
              </a:rPr>
              <a:t> </a:t>
            </a:r>
            <a:r>
              <a:rPr lang="en-US" sz="1400" dirty="0" err="1">
                <a:solidFill>
                  <a:srgbClr val="FF0000"/>
                </a:solidFill>
              </a:rPr>
              <a:t>im</a:t>
            </a:r>
            <a:r>
              <a:rPr lang="en-US" sz="1400" dirty="0">
                <a:solidFill>
                  <a:srgbClr val="FF0000"/>
                </a:solidFill>
              </a:rPr>
              <a:t> </a:t>
            </a:r>
            <a:r>
              <a:rPr lang="en-US" sz="1400" dirty="0" err="1">
                <a:solidFill>
                  <a:srgbClr val="FF0000"/>
                </a:solidFill>
              </a:rPr>
              <a:t>eigenen</a:t>
            </a:r>
            <a:r>
              <a:rPr lang="en-US" sz="1400" dirty="0">
                <a:solidFill>
                  <a:srgbClr val="FF0000"/>
                </a:solidFill>
              </a:rPr>
              <a:t> </a:t>
            </a:r>
            <a:r>
              <a:rPr lang="en-US" sz="1400" dirty="0" err="1">
                <a:solidFill>
                  <a:srgbClr val="FF0000"/>
                </a:solidFill>
              </a:rPr>
              <a:t>Netz</a:t>
            </a:r>
            <a:r>
              <a:rPr lang="en-US" sz="1400" dirty="0">
                <a:solidFill>
                  <a:srgbClr val="FF0000"/>
                </a:solidFill>
              </a:rPr>
              <a:t>: https://gitlab.dkrz.de </a:t>
            </a:r>
          </a:p>
          <a:p>
            <a:pPr lvl="1"/>
            <a:r>
              <a:rPr lang="en-US" sz="1400" dirty="0" err="1">
                <a:solidFill>
                  <a:srgbClr val="FF0000"/>
                </a:solidFill>
              </a:rPr>
              <a:t>Jeder</a:t>
            </a:r>
            <a:r>
              <a:rPr lang="en-US" sz="1400" dirty="0">
                <a:solidFill>
                  <a:srgbClr val="FF0000"/>
                </a:solidFill>
              </a:rPr>
              <a:t> </a:t>
            </a:r>
            <a:r>
              <a:rPr lang="en-US" sz="1400" dirty="0" err="1">
                <a:solidFill>
                  <a:srgbClr val="FF0000"/>
                </a:solidFill>
              </a:rPr>
              <a:t>Nutzer</a:t>
            </a:r>
            <a:r>
              <a:rPr lang="en-US" sz="1400" dirty="0">
                <a:solidFill>
                  <a:srgbClr val="FF0000"/>
                </a:solidFill>
              </a:rPr>
              <a:t> muss </a:t>
            </a:r>
            <a:r>
              <a:rPr lang="en-US" sz="1400" dirty="0" err="1">
                <a:solidFill>
                  <a:srgbClr val="FF0000"/>
                </a:solidFill>
              </a:rPr>
              <a:t>aktiviert</a:t>
            </a:r>
            <a:r>
              <a:rPr lang="en-US" sz="1400" dirty="0">
                <a:solidFill>
                  <a:srgbClr val="FF0000"/>
                </a:solidFill>
              </a:rPr>
              <a:t> </a:t>
            </a:r>
            <a:r>
              <a:rPr lang="en-US" sz="1400" dirty="0" err="1">
                <a:solidFill>
                  <a:srgbClr val="FF0000"/>
                </a:solidFill>
              </a:rPr>
              <a:t>werden</a:t>
            </a:r>
            <a:r>
              <a:rPr lang="en-US" sz="1400" dirty="0">
                <a:solidFill>
                  <a:srgbClr val="FF0000"/>
                </a:solidFill>
              </a:rPr>
              <a:t>, </a:t>
            </a:r>
            <a:r>
              <a:rPr lang="en-US" sz="1400" dirty="0" err="1">
                <a:solidFill>
                  <a:srgbClr val="FF0000"/>
                </a:solidFill>
              </a:rPr>
              <a:t>sonst</a:t>
            </a:r>
            <a:r>
              <a:rPr lang="en-US" sz="1400" dirty="0">
                <a:solidFill>
                  <a:srgbClr val="FF0000"/>
                </a:solidFill>
              </a:rPr>
              <a:t> </a:t>
            </a:r>
            <a:r>
              <a:rPr lang="en-US" sz="1400" dirty="0" err="1">
                <a:solidFill>
                  <a:srgbClr val="FF0000"/>
                </a:solidFill>
              </a:rPr>
              <a:t>wie</a:t>
            </a:r>
            <a:r>
              <a:rPr lang="en-US" sz="1400" dirty="0">
                <a:solidFill>
                  <a:srgbClr val="FF0000"/>
                </a:solidFill>
              </a:rPr>
              <a:t> GitHub</a:t>
            </a:r>
          </a:p>
          <a:p>
            <a:endParaRPr lang="en-US" sz="1400" dirty="0">
              <a:solidFill>
                <a:srgbClr val="FF0000"/>
              </a:solidFill>
            </a:endParaRPr>
          </a:p>
          <a:p>
            <a:r>
              <a:rPr lang="en-US" sz="1400" dirty="0" err="1">
                <a:solidFill>
                  <a:srgbClr val="FF0000"/>
                </a:solidFill>
              </a:rPr>
              <a:t>Noch</a:t>
            </a:r>
            <a:r>
              <a:rPr lang="en-US" sz="1400" dirty="0">
                <a:solidFill>
                  <a:srgbClr val="FF0000"/>
                </a:solidFill>
              </a:rPr>
              <a:t> </a:t>
            </a:r>
            <a:r>
              <a:rPr lang="en-US" sz="1400" dirty="0" err="1">
                <a:solidFill>
                  <a:srgbClr val="FF0000"/>
                </a:solidFill>
              </a:rPr>
              <a:t>keine</a:t>
            </a:r>
            <a:r>
              <a:rPr lang="en-US" sz="1400" dirty="0">
                <a:solidFill>
                  <a:srgbClr val="FF0000"/>
                </a:solidFill>
              </a:rPr>
              <a:t> </a:t>
            </a:r>
            <a:r>
              <a:rPr lang="en-US" sz="1400" dirty="0" err="1">
                <a:solidFill>
                  <a:srgbClr val="FF0000"/>
                </a:solidFill>
              </a:rPr>
              <a:t>Entscheidung</a:t>
            </a:r>
            <a:r>
              <a:rPr lang="en-US" sz="1400" dirty="0" smtClean="0">
                <a:solidFill>
                  <a:srgbClr val="FF0000"/>
                </a:solidFill>
              </a:rPr>
              <a:t>!</a:t>
            </a:r>
          </a:p>
          <a:p>
            <a:pPr marL="400050" indent="-400050">
              <a:buFont typeface="+mj-lt"/>
              <a:buAutoNum type="arabicPeriod"/>
            </a:pPr>
            <a:r>
              <a:rPr lang="de-DE" sz="1600" dirty="0">
                <a:solidFill>
                  <a:srgbClr val="FF0000"/>
                </a:solidFill>
              </a:rPr>
              <a:t>Wie soll der Datenaustausch (Programme etc.) stattfinden ?</a:t>
            </a:r>
          </a:p>
          <a:p>
            <a:pPr marL="857250" lvl="1" indent="-400050">
              <a:buFont typeface="+mj-lt"/>
              <a:buAutoNum type="arabicPeriod"/>
            </a:pPr>
            <a:r>
              <a:rPr lang="de-DE" sz="1600" dirty="0" err="1">
                <a:solidFill>
                  <a:srgbClr val="FF0000"/>
                </a:solidFill>
              </a:rPr>
              <a:t>versioniert</a:t>
            </a:r>
            <a:endParaRPr lang="de-DE" sz="1600" dirty="0">
              <a:solidFill>
                <a:srgbClr val="FF0000"/>
              </a:solidFill>
            </a:endParaRPr>
          </a:p>
          <a:p>
            <a:pPr marL="857250" lvl="1" indent="-400050">
              <a:buFont typeface="+mj-lt"/>
              <a:buAutoNum type="arabicPeriod"/>
            </a:pPr>
            <a:r>
              <a:rPr lang="de-DE" sz="1600" dirty="0">
                <a:solidFill>
                  <a:srgbClr val="FF0000"/>
                </a:solidFill>
              </a:rPr>
              <a:t>Lösung  für  de.CMIP6-Partner (AWI, DLR, FUB,…, MPI-M,…)</a:t>
            </a:r>
          </a:p>
          <a:p>
            <a:pPr marL="1314450" lvl="2" indent="-400050">
              <a:buFont typeface="+mj-lt"/>
              <a:buAutoNum type="arabicPeriod"/>
            </a:pPr>
            <a:r>
              <a:rPr lang="de-DE" sz="1600" dirty="0">
                <a:solidFill>
                  <a:srgbClr val="FF0000"/>
                </a:solidFill>
              </a:rPr>
              <a:t>SVN?</a:t>
            </a:r>
          </a:p>
          <a:p>
            <a:pPr marL="1314450" lvl="2" indent="-400050">
              <a:buFont typeface="+mj-lt"/>
              <a:buAutoNum type="arabicPeriod"/>
            </a:pPr>
            <a:r>
              <a:rPr lang="de-DE" sz="1600" dirty="0" err="1">
                <a:solidFill>
                  <a:srgbClr val="FF0000"/>
                </a:solidFill>
              </a:rPr>
              <a:t>Redmine</a:t>
            </a:r>
            <a:r>
              <a:rPr lang="de-DE" sz="1600" dirty="0">
                <a:solidFill>
                  <a:srgbClr val="FF0000"/>
                </a:solidFill>
              </a:rPr>
              <a:t>?</a:t>
            </a:r>
          </a:p>
          <a:p>
            <a:pPr marL="1314450" lvl="2" indent="-400050">
              <a:buFont typeface="+mj-lt"/>
              <a:buAutoNum type="arabicPeriod"/>
            </a:pPr>
            <a:r>
              <a:rPr lang="de-DE" sz="1600" dirty="0" err="1">
                <a:solidFill>
                  <a:srgbClr val="FF0000"/>
                </a:solidFill>
              </a:rPr>
              <a:t>GitHub</a:t>
            </a:r>
            <a:r>
              <a:rPr lang="de-DE" sz="1600" dirty="0">
                <a:solidFill>
                  <a:srgbClr val="FF0000"/>
                </a:solidFill>
              </a:rPr>
              <a:t>?</a:t>
            </a:r>
          </a:p>
          <a:p>
            <a:pPr marL="1314450" lvl="2" indent="-400050">
              <a:buFont typeface="+mj-lt"/>
              <a:buAutoNum type="arabicPeriod"/>
            </a:pPr>
            <a:r>
              <a:rPr lang="de-DE" sz="1600" dirty="0" err="1">
                <a:solidFill>
                  <a:srgbClr val="FF0000"/>
                </a:solidFill>
              </a:rPr>
              <a:t>GitLab</a:t>
            </a:r>
            <a:r>
              <a:rPr lang="de-DE" sz="1600" dirty="0">
                <a:solidFill>
                  <a:srgbClr val="FF0000"/>
                </a:solidFill>
              </a:rPr>
              <a:t>?</a:t>
            </a:r>
            <a:endParaRPr lang="de-DE" sz="1600" dirty="0"/>
          </a:p>
          <a:p>
            <a:endParaRPr lang="en-US" sz="1400" dirty="0">
              <a:solidFill>
                <a:srgbClr val="FF0000"/>
              </a:solidFill>
            </a:endParaRPr>
          </a:p>
          <a:p>
            <a:pPr lvl="1"/>
            <a:endParaRPr lang="en-US" sz="1400" dirty="0" smtClean="0">
              <a:solidFill>
                <a:srgbClr val="FF0000"/>
              </a:solidFill>
            </a:endParaRPr>
          </a:p>
        </p:txBody>
      </p:sp>
      <p:sp>
        <p:nvSpPr>
          <p:cNvPr id="7" name="Text Box 4"/>
          <p:cNvSpPr txBox="1">
            <a:spLocks noChangeArrowheads="1"/>
          </p:cNvSpPr>
          <p:nvPr/>
        </p:nvSpPr>
        <p:spPr bwMode="auto">
          <a:xfrm>
            <a:off x="1251058" y="678758"/>
            <a:ext cx="753341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marL="457200" indent="-457200" algn="ctr" eaLnBrk="0" fontAlgn="base" hangingPunct="0">
              <a:lnSpc>
                <a:spcPts val="1200"/>
              </a:lnSpc>
              <a:spcBef>
                <a:spcPct val="50000"/>
              </a:spcBef>
              <a:spcAft>
                <a:spcPct val="0"/>
              </a:spcAft>
              <a:buFont typeface="+mj-lt"/>
              <a:buAutoNum type="alphaUcPeriod"/>
            </a:pPr>
            <a:r>
              <a:rPr lang="de-DE" altLang="de-DE" sz="2000" b="1" dirty="0" smtClean="0">
                <a:solidFill>
                  <a:srgbClr val="0070C0"/>
                </a:solidFill>
              </a:rPr>
              <a:t>und B. Kommunikation und Software-Austausch</a:t>
            </a:r>
            <a:endParaRPr lang="de-DE" altLang="de-DE" sz="2000" b="1" dirty="0">
              <a:solidFill>
                <a:srgbClr val="0070C0"/>
              </a:solidFill>
            </a:endParaRPr>
          </a:p>
        </p:txBody>
      </p:sp>
    </p:spTree>
    <p:extLst>
      <p:ext uri="{BB962C8B-B14F-4D97-AF65-F5344CB8AC3E}">
        <p14:creationId xmlns:p14="http://schemas.microsoft.com/office/powerpoint/2010/main" val="160576389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366949" y="692696"/>
            <a:ext cx="77770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ctr" eaLnBrk="0" fontAlgn="base" hangingPunct="0">
              <a:spcBef>
                <a:spcPct val="50000"/>
              </a:spcBef>
              <a:spcAft>
                <a:spcPct val="0"/>
              </a:spcAft>
            </a:pPr>
            <a:r>
              <a:rPr lang="de-DE" altLang="de-DE" sz="2400" b="1" dirty="0" smtClean="0">
                <a:solidFill>
                  <a:srgbClr val="0070C0"/>
                </a:solidFill>
              </a:rPr>
              <a:t>A. und B. : Installation und Distributionen</a:t>
            </a:r>
          </a:p>
        </p:txBody>
      </p:sp>
      <p:sp>
        <p:nvSpPr>
          <p:cNvPr id="4" name="Textfeld 3"/>
          <p:cNvSpPr txBox="1"/>
          <p:nvPr/>
        </p:nvSpPr>
        <p:spPr>
          <a:xfrm>
            <a:off x="1187624" y="2096852"/>
            <a:ext cx="5760640" cy="923330"/>
          </a:xfrm>
          <a:prstGeom prst="rect">
            <a:avLst/>
          </a:prstGeom>
          <a:noFill/>
        </p:spPr>
        <p:txBody>
          <a:bodyPr wrap="square" rtlCol="0">
            <a:spAutoFit/>
          </a:bodyPr>
          <a:lstStyle/>
          <a:p>
            <a:r>
              <a:rPr lang="de-DE" dirty="0" smtClean="0"/>
              <a:t>...</a:t>
            </a:r>
          </a:p>
          <a:p>
            <a:pPr marL="285750" indent="-285750">
              <a:buFont typeface="Arial" panose="020B0604020202020204" pitchFamily="34" charset="0"/>
              <a:buChar char="•"/>
            </a:pPr>
            <a:r>
              <a:rPr lang="de-DE" dirty="0" smtClean="0"/>
              <a:t>statische/dynamische Anbindung an CMOR</a:t>
            </a:r>
          </a:p>
          <a:p>
            <a:pPr marL="285750" indent="-285750">
              <a:buFont typeface="Arial" panose="020B0604020202020204" pitchFamily="34" charset="0"/>
              <a:buChar char="•"/>
            </a:pPr>
            <a:r>
              <a:rPr lang="de-DE" dirty="0" smtClean="0"/>
              <a:t>Verteilung mit </a:t>
            </a:r>
            <a:r>
              <a:rPr lang="de-DE" dirty="0" err="1" smtClean="0"/>
              <a:t>conda</a:t>
            </a:r>
            <a:r>
              <a:rPr lang="de-DE" dirty="0" smtClean="0"/>
              <a:t>?</a:t>
            </a:r>
            <a:endParaRPr lang="en-GB" dirty="0"/>
          </a:p>
        </p:txBody>
      </p:sp>
    </p:spTree>
    <p:extLst>
      <p:ext uri="{BB962C8B-B14F-4D97-AF65-F5344CB8AC3E}">
        <p14:creationId xmlns:p14="http://schemas.microsoft.com/office/powerpoint/2010/main" val="143648412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366949" y="692696"/>
            <a:ext cx="77770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ctr" eaLnBrk="0" fontAlgn="base" hangingPunct="0">
              <a:spcBef>
                <a:spcPct val="50000"/>
              </a:spcBef>
              <a:spcAft>
                <a:spcPct val="0"/>
              </a:spcAft>
            </a:pPr>
            <a:r>
              <a:rPr lang="de-DE" altLang="de-DE" sz="2400" b="1" dirty="0" smtClean="0">
                <a:solidFill>
                  <a:srgbClr val="0070C0"/>
                </a:solidFill>
              </a:rPr>
              <a:t>Zu diskutieren:</a:t>
            </a:r>
          </a:p>
        </p:txBody>
      </p:sp>
      <p:sp>
        <p:nvSpPr>
          <p:cNvPr id="3" name="Textfeld 2"/>
          <p:cNvSpPr txBox="1"/>
          <p:nvPr/>
        </p:nvSpPr>
        <p:spPr>
          <a:xfrm>
            <a:off x="251520" y="2276872"/>
            <a:ext cx="8605143" cy="923330"/>
          </a:xfrm>
          <a:prstGeom prst="rect">
            <a:avLst/>
          </a:prstGeom>
          <a:noFill/>
        </p:spPr>
        <p:txBody>
          <a:bodyPr wrap="square" rtlCol="0">
            <a:spAutoFit/>
          </a:bodyPr>
          <a:lstStyle/>
          <a:p>
            <a:pPr marL="400050" indent="-400050">
              <a:buFont typeface="+mj-lt"/>
              <a:buAutoNum type="romanUcPeriod"/>
            </a:pPr>
            <a:r>
              <a:rPr lang="de-DE" i="1" dirty="0" smtClean="0"/>
              <a:t>Inwieweit ist es sinnvoll, die Modelle diese </a:t>
            </a:r>
            <a:r>
              <a:rPr lang="de-DE" i="1" dirty="0"/>
              <a:t>Dateien </a:t>
            </a:r>
            <a:r>
              <a:rPr lang="de-DE" i="1" dirty="0" smtClean="0"/>
              <a:t>erzeugen zu lassen?</a:t>
            </a:r>
          </a:p>
          <a:p>
            <a:pPr marL="400050" indent="-400050">
              <a:buFont typeface="+mj-lt"/>
              <a:buAutoNum type="romanUcPeriod"/>
            </a:pPr>
            <a:r>
              <a:rPr lang="de-DE" i="1" dirty="0" smtClean="0"/>
              <a:t>Soll </a:t>
            </a:r>
            <a:r>
              <a:rPr lang="de-DE" i="1" dirty="0" err="1" smtClean="0"/>
              <a:t>cdo</a:t>
            </a:r>
            <a:r>
              <a:rPr lang="de-DE" i="1" dirty="0" smtClean="0"/>
              <a:t> </a:t>
            </a:r>
            <a:r>
              <a:rPr lang="de-DE" i="1" dirty="0" err="1" smtClean="0"/>
              <a:t>cmor</a:t>
            </a:r>
            <a:r>
              <a:rPr lang="de-DE" i="1" dirty="0" smtClean="0"/>
              <a:t> auch GRIB Daten lesen/ausgeben können?</a:t>
            </a:r>
          </a:p>
          <a:p>
            <a:pPr marL="400050" indent="-400050">
              <a:buFont typeface="+mj-lt"/>
              <a:buAutoNum type="romanUcPeriod"/>
            </a:pPr>
            <a:r>
              <a:rPr lang="de-DE" i="1" dirty="0" smtClean="0"/>
              <a:t>Brauchen wir eine Liste mit </a:t>
            </a:r>
            <a:r>
              <a:rPr lang="de-DE" i="1" dirty="0" err="1" smtClean="0"/>
              <a:t>Use</a:t>
            </a:r>
            <a:r>
              <a:rPr lang="de-DE" i="1" dirty="0" smtClean="0"/>
              <a:t>-Cases?</a:t>
            </a:r>
          </a:p>
        </p:txBody>
      </p:sp>
    </p:spTree>
    <p:extLst>
      <p:ext uri="{BB962C8B-B14F-4D97-AF65-F5344CB8AC3E}">
        <p14:creationId xmlns:p14="http://schemas.microsoft.com/office/powerpoint/2010/main" val="1112204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1268760"/>
            <a:ext cx="7236804" cy="4770537"/>
          </a:xfrm>
          <a:prstGeom prst="rect">
            <a:avLst/>
          </a:prstGeom>
          <a:noFill/>
        </p:spPr>
        <p:txBody>
          <a:bodyPr wrap="square" rtlCol="0">
            <a:spAutoFit/>
          </a:bodyPr>
          <a:lstStyle/>
          <a:p>
            <a:r>
              <a:rPr lang="de-DE" sz="1600" dirty="0" smtClean="0"/>
              <a:t>Die konforme Formatierung mit dem CDO-CMOR-Operator dient primär dazu, Modell(roh)</a:t>
            </a:r>
            <a:r>
              <a:rPr lang="de-DE" sz="1600" dirty="0" err="1" smtClean="0"/>
              <a:t>daten</a:t>
            </a:r>
            <a:r>
              <a:rPr lang="de-DE" sz="1600" dirty="0" smtClean="0"/>
              <a:t>  in  CMIP-konforme  Daten zu überführen. </a:t>
            </a:r>
          </a:p>
          <a:p>
            <a:r>
              <a:rPr lang="de-DE" sz="1600" dirty="0" smtClean="0"/>
              <a:t>Um reibungsfreie Abläufe  bei der Publikation zu schaffen, sollte die Fehlermöglichkeit durch die Anwender so weit wie möglich eingeschränkt werden.</a:t>
            </a:r>
          </a:p>
          <a:p>
            <a:r>
              <a:rPr lang="de-DE" sz="1600" dirty="0" smtClean="0"/>
              <a:t>Das bedeutet, dass alles, was im ‚</a:t>
            </a:r>
            <a:r>
              <a:rPr lang="de-DE" sz="1600" dirty="0" err="1" smtClean="0"/>
              <a:t>cdo</a:t>
            </a:r>
            <a:r>
              <a:rPr lang="de-DE" sz="1600" dirty="0" smtClean="0"/>
              <a:t> </a:t>
            </a:r>
            <a:r>
              <a:rPr lang="de-DE" sz="1600" dirty="0" err="1" smtClean="0"/>
              <a:t>cmor</a:t>
            </a:r>
            <a:r>
              <a:rPr lang="de-DE" sz="1600" dirty="0" smtClean="0"/>
              <a:t>,..‘-Operator inkl. </a:t>
            </a:r>
            <a:r>
              <a:rPr lang="de-DE" sz="1600" dirty="0" err="1" smtClean="0"/>
              <a:t>CMORn</a:t>
            </a:r>
            <a:r>
              <a:rPr lang="de-DE" sz="1600" dirty="0" smtClean="0"/>
              <a:t>-Bibliothek berechnet werden kann, dort </a:t>
            </a:r>
            <a:r>
              <a:rPr lang="de-DE" sz="1600" dirty="0" smtClean="0"/>
              <a:t>auch berechnet </a:t>
            </a:r>
            <a:r>
              <a:rPr lang="de-DE" sz="1600" dirty="0" smtClean="0"/>
              <a:t>werden soll. Dazu gehören:</a:t>
            </a:r>
            <a:br>
              <a:rPr lang="de-DE" sz="1600" dirty="0" smtClean="0"/>
            </a:br>
            <a:endParaRPr lang="de-DE" sz="1600" dirty="0" smtClean="0"/>
          </a:p>
          <a:p>
            <a:pPr marL="171450" indent="-171450">
              <a:buFont typeface="Arial" panose="020B0604020202020204" pitchFamily="34" charset="0"/>
              <a:buChar char="•"/>
            </a:pPr>
            <a:r>
              <a:rPr lang="de-DE" sz="1600" dirty="0" smtClean="0"/>
              <a:t>Verzeichnisstruktur </a:t>
            </a:r>
          </a:p>
          <a:p>
            <a:pPr marL="628650" lvl="1" indent="-171450">
              <a:buFont typeface="Arial" panose="020B0604020202020204" pitchFamily="34" charset="0"/>
              <a:buChar char="•"/>
            </a:pPr>
            <a:r>
              <a:rPr lang="de-DE" sz="1600" dirty="0" smtClean="0"/>
              <a:t>kann in CMOR2/3 aus-/eingeschaltet werden (d.h. Projekt-DRS oder </a:t>
            </a:r>
            <a:r>
              <a:rPr lang="de-DE" sz="1600" dirty="0"/>
              <a:t>./). </a:t>
            </a:r>
            <a:r>
              <a:rPr lang="de-DE" sz="1600" dirty="0" smtClean="0"/>
              <a:t>Projekt-DRS </a:t>
            </a:r>
            <a:r>
              <a:rPr lang="de-DE" sz="1600" dirty="0"/>
              <a:t>ist das  </a:t>
            </a:r>
            <a:r>
              <a:rPr lang="de-DE" sz="1600" dirty="0" err="1" smtClean="0"/>
              <a:t>default</a:t>
            </a:r>
            <a:r>
              <a:rPr lang="de-DE" sz="1600" dirty="0" smtClean="0"/>
              <a:t>-Ausgabe-Verzeichnis für ‘</a:t>
            </a:r>
            <a:r>
              <a:rPr lang="de-DE" sz="1600" dirty="0" err="1" smtClean="0"/>
              <a:t>cdo</a:t>
            </a:r>
            <a:r>
              <a:rPr lang="de-DE" sz="1600" dirty="0" smtClean="0"/>
              <a:t> </a:t>
            </a:r>
            <a:r>
              <a:rPr lang="de-DE" sz="1600" dirty="0" err="1" smtClean="0"/>
              <a:t>cmor</a:t>
            </a:r>
            <a:r>
              <a:rPr lang="de-DE" sz="1600" dirty="0" smtClean="0"/>
              <a:t>,...‘. </a:t>
            </a:r>
            <a:r>
              <a:rPr lang="de-DE" sz="1600" dirty="0"/>
              <a:t>Für die Ausgabe in ‘./‘  muss </a:t>
            </a:r>
            <a:r>
              <a:rPr lang="de-DE" sz="1600" dirty="0" smtClean="0"/>
              <a:t>(</a:t>
            </a:r>
            <a:r>
              <a:rPr lang="de-DE" sz="1600" dirty="0" smtClean="0">
                <a:solidFill>
                  <a:srgbClr val="FF0000"/>
                </a:solidFill>
              </a:rPr>
              <a:t>??? </a:t>
            </a:r>
            <a:r>
              <a:rPr lang="de-DE" sz="1600" dirty="0" err="1" smtClean="0">
                <a:solidFill>
                  <a:srgbClr val="FF0000"/>
                </a:solidFill>
              </a:rPr>
              <a:t>keyword</a:t>
            </a:r>
            <a:r>
              <a:rPr lang="de-DE" sz="1600" dirty="0" smtClean="0">
                <a:solidFill>
                  <a:srgbClr val="FF0000"/>
                </a:solidFill>
              </a:rPr>
              <a:t>=???)  </a:t>
            </a:r>
            <a:r>
              <a:rPr lang="de-DE" sz="1600" dirty="0"/>
              <a:t>angegeben werden</a:t>
            </a:r>
            <a:r>
              <a:rPr lang="de-DE" sz="1600" dirty="0" smtClean="0"/>
              <a:t>.</a:t>
            </a:r>
            <a:br>
              <a:rPr lang="de-DE" sz="1600" dirty="0" smtClean="0"/>
            </a:br>
            <a:r>
              <a:rPr lang="de-DE" sz="1600" dirty="0" smtClean="0"/>
              <a:t>die </a:t>
            </a:r>
            <a:r>
              <a:rPr lang="de-DE" sz="1600" dirty="0"/>
              <a:t>Regeln für die Verzeichnisstruktur</a:t>
            </a:r>
            <a:r>
              <a:rPr lang="de-DE" sz="1600" dirty="0">
                <a:solidFill>
                  <a:srgbClr val="FF0000"/>
                </a:solidFill>
              </a:rPr>
              <a:t> </a:t>
            </a:r>
            <a:r>
              <a:rPr lang="de-DE" sz="1600" dirty="0" smtClean="0"/>
              <a:t>(</a:t>
            </a:r>
            <a:r>
              <a:rPr lang="de-DE" sz="1600" dirty="0">
                <a:solidFill>
                  <a:srgbClr val="FF0000"/>
                </a:solidFill>
              </a:rPr>
              <a:t>oder für </a:t>
            </a:r>
            <a:r>
              <a:rPr lang="de-DE" sz="1600" dirty="0" smtClean="0">
                <a:solidFill>
                  <a:srgbClr val="FF0000"/>
                </a:solidFill>
              </a:rPr>
              <a:t>die Dateinamen </a:t>
            </a:r>
            <a:r>
              <a:rPr lang="de-DE" sz="1600" dirty="0">
                <a:solidFill>
                  <a:srgbClr val="FF0000"/>
                </a:solidFill>
              </a:rPr>
              <a:t>?</a:t>
            </a:r>
            <a:r>
              <a:rPr lang="de-DE" sz="1600" dirty="0" smtClean="0"/>
              <a:t>) </a:t>
            </a:r>
            <a:r>
              <a:rPr lang="de-DE" sz="1600" dirty="0"/>
              <a:t>kann für CMOR3 angegeben werden; deshalb sollte es möglich sein, Regeln für lokale Projekt </a:t>
            </a:r>
            <a:r>
              <a:rPr lang="de-DE" sz="1600" dirty="0" smtClean="0"/>
              <a:t>vorzugeben</a:t>
            </a:r>
            <a:endParaRPr lang="de-DE" sz="1600" dirty="0" smtClean="0"/>
          </a:p>
          <a:p>
            <a:pPr marL="628650" lvl="1" indent="-171450">
              <a:buFont typeface="Arial" panose="020B0604020202020204" pitchFamily="34" charset="0"/>
              <a:buChar char="•"/>
            </a:pPr>
            <a:r>
              <a:rPr lang="de-DE" sz="1600" dirty="0" smtClean="0"/>
              <a:t>eine ‚eigene‘ DRS </a:t>
            </a:r>
            <a:r>
              <a:rPr lang="de-DE" sz="1600" dirty="0" smtClean="0">
                <a:solidFill>
                  <a:srgbClr val="FF0000"/>
                </a:solidFill>
              </a:rPr>
              <a:t>soll nicht ermöglicht werden; gegebenenfalls können die Daten im ‚</a:t>
            </a:r>
            <a:r>
              <a:rPr lang="de-DE" sz="1600" dirty="0" err="1" smtClean="0">
                <a:solidFill>
                  <a:srgbClr val="FF0000"/>
                </a:solidFill>
              </a:rPr>
              <a:t>current</a:t>
            </a:r>
            <a:r>
              <a:rPr lang="de-DE" sz="1600" dirty="0" smtClean="0">
                <a:solidFill>
                  <a:srgbClr val="FF0000"/>
                </a:solidFill>
              </a:rPr>
              <a:t> </a:t>
            </a:r>
            <a:r>
              <a:rPr lang="de-DE" sz="1600" dirty="0" err="1" smtClean="0">
                <a:solidFill>
                  <a:srgbClr val="FF0000"/>
                </a:solidFill>
              </a:rPr>
              <a:t>working</a:t>
            </a:r>
            <a:r>
              <a:rPr lang="de-DE" sz="1600" dirty="0" smtClean="0">
                <a:solidFill>
                  <a:srgbClr val="FF0000"/>
                </a:solidFill>
              </a:rPr>
              <a:t> </a:t>
            </a:r>
            <a:r>
              <a:rPr lang="de-DE" sz="1600" dirty="0" err="1" smtClean="0">
                <a:solidFill>
                  <a:srgbClr val="FF0000"/>
                </a:solidFill>
              </a:rPr>
              <a:t>directory</a:t>
            </a:r>
            <a:r>
              <a:rPr lang="de-DE" sz="1600" dirty="0" smtClean="0">
                <a:solidFill>
                  <a:srgbClr val="FF0000"/>
                </a:solidFill>
              </a:rPr>
              <a:t>‘ abgelegt werden (s.o</a:t>
            </a:r>
            <a:r>
              <a:rPr lang="de-DE" sz="1600" dirty="0" smtClean="0">
                <a:solidFill>
                  <a:srgbClr val="FF0000"/>
                </a:solidFill>
              </a:rPr>
              <a:t>.), und müssen dann in die gewünschten Verzeichnisse verschoben werden.</a:t>
            </a:r>
            <a:endParaRPr lang="de-DE" sz="1600" dirty="0" smtClean="0">
              <a:solidFill>
                <a:srgbClr val="FF0000"/>
              </a:solidFill>
            </a:endParaRPr>
          </a:p>
          <a:p>
            <a:pPr marL="628650" lvl="1" indent="-171450">
              <a:buFont typeface="Arial" panose="020B0604020202020204" pitchFamily="34" charset="0"/>
              <a:buChar char="•"/>
            </a:pPr>
            <a:r>
              <a:rPr lang="de-DE" sz="1600" dirty="0" smtClean="0"/>
              <a:t>die </a:t>
            </a:r>
            <a:r>
              <a:rPr lang="de-DE" sz="1600" dirty="0" smtClean="0"/>
              <a:t>konformen CDOs werden die Struktur </a:t>
            </a:r>
            <a:r>
              <a:rPr lang="de-DE" sz="1600" dirty="0" smtClean="0"/>
              <a:t>ohnehin nicht </a:t>
            </a:r>
            <a:r>
              <a:rPr lang="de-DE" sz="1600" dirty="0" err="1" smtClean="0"/>
              <a:t>nicht</a:t>
            </a:r>
            <a:r>
              <a:rPr lang="de-DE" sz="1600" dirty="0" smtClean="0"/>
              <a:t> </a:t>
            </a:r>
            <a:r>
              <a:rPr lang="de-DE" sz="1600" dirty="0" smtClean="0"/>
              <a:t>erzeugen (können</a:t>
            </a:r>
            <a:r>
              <a:rPr lang="de-DE" sz="1600" dirty="0" smtClean="0"/>
              <a:t>?)</a:t>
            </a:r>
            <a:endParaRPr lang="de-DE" sz="1600" dirty="0" smtClean="0"/>
          </a:p>
        </p:txBody>
      </p:sp>
      <p:sp>
        <p:nvSpPr>
          <p:cNvPr id="6" name="Text Box 4"/>
          <p:cNvSpPr txBox="1">
            <a:spLocks noChangeArrowheads="1"/>
          </p:cNvSpPr>
          <p:nvPr/>
        </p:nvSpPr>
        <p:spPr bwMode="auto">
          <a:xfrm>
            <a:off x="1079612" y="620688"/>
            <a:ext cx="77770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400" b="1" dirty="0" smtClean="0">
                <a:solidFill>
                  <a:srgbClr val="0070C0"/>
                </a:solidFill>
              </a:rPr>
              <a:t>Konforme Formatierung &lt;-&gt; Konforme DCOs</a:t>
            </a:r>
            <a:endParaRPr lang="de-DE" altLang="de-DE" sz="2400" b="1" dirty="0">
              <a:solidFill>
                <a:srgbClr val="0070C0"/>
              </a:solidFill>
            </a:endParaRPr>
          </a:p>
        </p:txBody>
      </p:sp>
      <p:sp>
        <p:nvSpPr>
          <p:cNvPr id="5" name="Textfeld 4"/>
          <p:cNvSpPr txBox="1"/>
          <p:nvPr/>
        </p:nvSpPr>
        <p:spPr>
          <a:xfrm>
            <a:off x="6660232" y="3717032"/>
            <a:ext cx="2304256" cy="369332"/>
          </a:xfrm>
          <a:prstGeom prst="rect">
            <a:avLst/>
          </a:prstGeom>
          <a:noFill/>
        </p:spPr>
        <p:txBody>
          <a:bodyPr wrap="square" rtlCol="0">
            <a:spAutoFit/>
          </a:bodyPr>
          <a:lstStyle/>
          <a:p>
            <a:r>
              <a:rPr lang="de-DE" b="1" dirty="0" smtClean="0">
                <a:solidFill>
                  <a:srgbClr val="FF0000"/>
                </a:solidFill>
                <a:latin typeface="Comic Sans MS" panose="030F0702030302020204" pitchFamily="66" charset="0"/>
              </a:rPr>
              <a:t>Action: Jörg</a:t>
            </a:r>
            <a:endParaRPr lang="de-DE" b="1"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3043694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1282109"/>
            <a:ext cx="7236804" cy="4524315"/>
          </a:xfrm>
          <a:prstGeom prst="rect">
            <a:avLst/>
          </a:prstGeom>
          <a:noFill/>
        </p:spPr>
        <p:txBody>
          <a:bodyPr wrap="square" rtlCol="0">
            <a:spAutoFit/>
          </a:bodyPr>
          <a:lstStyle/>
          <a:p>
            <a:pPr marL="171450" indent="-171450">
              <a:buFont typeface="Arial" panose="020B0604020202020204" pitchFamily="34" charset="0"/>
              <a:buChar char="•"/>
            </a:pPr>
            <a:r>
              <a:rPr lang="de-DE" sz="1600" dirty="0" smtClean="0"/>
              <a:t>Dateiname </a:t>
            </a:r>
            <a:endParaRPr lang="de-DE" sz="1600" dirty="0" smtClean="0"/>
          </a:p>
          <a:p>
            <a:pPr marL="628650" lvl="1" indent="-171450">
              <a:buFont typeface="Arial" panose="020B0604020202020204" pitchFamily="34" charset="0"/>
              <a:buChar char="•"/>
            </a:pPr>
            <a:r>
              <a:rPr lang="de-DE" sz="1600" dirty="0"/>
              <a:t>w</a:t>
            </a:r>
            <a:r>
              <a:rPr lang="de-DE" sz="1600" dirty="0" smtClean="0"/>
              <a:t>ird für verlangte CMIP-Variablen von CMOR2/3 </a:t>
            </a:r>
            <a:r>
              <a:rPr lang="de-DE" sz="1600" dirty="0" smtClean="0"/>
              <a:t>erzeugt; </a:t>
            </a:r>
            <a:r>
              <a:rPr lang="de-DE" sz="1600" dirty="0" smtClean="0">
                <a:solidFill>
                  <a:srgbClr val="FF0000"/>
                </a:solidFill>
              </a:rPr>
              <a:t>sollte </a:t>
            </a:r>
            <a:r>
              <a:rPr lang="de-DE" sz="1600" dirty="0">
                <a:solidFill>
                  <a:srgbClr val="FF0000"/>
                </a:solidFill>
              </a:rPr>
              <a:t>ein anderer Name gewünscht werden, </a:t>
            </a:r>
            <a:r>
              <a:rPr lang="de-DE" sz="1600" dirty="0" smtClean="0">
                <a:solidFill>
                  <a:srgbClr val="FF0000"/>
                </a:solidFill>
              </a:rPr>
              <a:t>muss ein </a:t>
            </a:r>
            <a:r>
              <a:rPr lang="de-DE" sz="1600" dirty="0">
                <a:solidFill>
                  <a:srgbClr val="FF0000"/>
                </a:solidFill>
              </a:rPr>
              <a:t>‚mv‘ durchgeführt </a:t>
            </a:r>
            <a:r>
              <a:rPr lang="de-DE" sz="1600" dirty="0" smtClean="0">
                <a:solidFill>
                  <a:srgbClr val="FF0000"/>
                </a:solidFill>
              </a:rPr>
              <a:t>werden (</a:t>
            </a:r>
            <a:r>
              <a:rPr lang="de-DE" sz="1600" dirty="0" err="1" smtClean="0">
                <a:solidFill>
                  <a:srgbClr val="FF0000"/>
                </a:solidFill>
              </a:rPr>
              <a:t>s.o</a:t>
            </a:r>
            <a:r>
              <a:rPr lang="de-DE" sz="1600" dirty="0" smtClean="0">
                <a:solidFill>
                  <a:srgbClr val="FF0000"/>
                </a:solidFill>
              </a:rPr>
              <a:t>)</a:t>
            </a:r>
            <a:endParaRPr lang="de-DE" sz="1600" dirty="0" smtClean="0">
              <a:solidFill>
                <a:srgbClr val="FF0000"/>
              </a:solidFill>
            </a:endParaRPr>
          </a:p>
          <a:p>
            <a:pPr marL="628650" lvl="1" indent="-171450">
              <a:buFont typeface="Arial" panose="020B0604020202020204" pitchFamily="34" charset="0"/>
              <a:buChar char="•"/>
            </a:pPr>
            <a:r>
              <a:rPr lang="de-DE" sz="1600" dirty="0"/>
              <a:t>d</a:t>
            </a:r>
            <a:r>
              <a:rPr lang="de-DE" sz="1600" dirty="0" smtClean="0"/>
              <a:t>ie ‚</a:t>
            </a:r>
            <a:r>
              <a:rPr lang="de-DE" sz="1600" dirty="0" smtClean="0"/>
              <a:t>konformen‘ CDOs </a:t>
            </a:r>
            <a:r>
              <a:rPr lang="de-DE" sz="1600" dirty="0" smtClean="0"/>
              <a:t>werden dagegen keinen Standard-/Default-Namen setzen (können)</a:t>
            </a:r>
            <a:br>
              <a:rPr lang="de-DE" sz="1600" dirty="0" smtClean="0"/>
            </a:br>
            <a:r>
              <a:rPr lang="de-DE" sz="1600" dirty="0">
                <a:solidFill>
                  <a:srgbClr val="FF0000"/>
                </a:solidFill>
              </a:rPr>
              <a:t>Da die Erfahrung zeigt, dass nicht garantiert werden kann, dass die Dateien mit den verlangten Namen abgegeben werden, solange Freiheiten in der Namensgebung bestehen, soll der Name der Ausgabe-Datei, der von CMOR gesetzt wird, nicht veränderbar bzw. nicht vorzugeben sein. </a:t>
            </a:r>
            <a:br>
              <a:rPr lang="de-DE" sz="1600" dirty="0">
                <a:solidFill>
                  <a:srgbClr val="FF0000"/>
                </a:solidFill>
              </a:rPr>
            </a:br>
            <a:r>
              <a:rPr lang="de-DE" sz="1600" dirty="0">
                <a:solidFill>
                  <a:srgbClr val="FF0000"/>
                </a:solidFill>
              </a:rPr>
              <a:t>Es können Konflikte zwischen den </a:t>
            </a:r>
            <a:r>
              <a:rPr lang="de-DE" sz="1600" dirty="0" err="1">
                <a:solidFill>
                  <a:srgbClr val="FF0000"/>
                </a:solidFill>
              </a:rPr>
              <a:t>Use</a:t>
            </a:r>
            <a:r>
              <a:rPr lang="de-DE" sz="1600" dirty="0">
                <a:solidFill>
                  <a:srgbClr val="FF0000"/>
                </a:solidFill>
              </a:rPr>
              <a:t>-Cases aus dem WF der Wissenschaftler, die normalerweise weniger Restriktionen wünschen, und </a:t>
            </a:r>
            <a:r>
              <a:rPr lang="de-DE" sz="1600" dirty="0" err="1">
                <a:solidFill>
                  <a:srgbClr val="FF0000"/>
                </a:solidFill>
              </a:rPr>
              <a:t>Use</a:t>
            </a:r>
            <a:r>
              <a:rPr lang="de-DE" sz="1600" dirty="0">
                <a:solidFill>
                  <a:srgbClr val="FF0000"/>
                </a:solidFill>
              </a:rPr>
              <a:t>-Cases im Zusammenhang mit der Aufbereitung für das offizielle CMIP-Archiv entstehen. Z.B. könnte gewünscht werden, Namen(</a:t>
            </a:r>
            <a:r>
              <a:rPr lang="de-DE" sz="1600" dirty="0" err="1">
                <a:solidFill>
                  <a:srgbClr val="FF0000"/>
                </a:solidFill>
              </a:rPr>
              <a:t>spattern</a:t>
            </a:r>
            <a:r>
              <a:rPr lang="de-DE" sz="1600" dirty="0">
                <a:solidFill>
                  <a:srgbClr val="FF0000"/>
                </a:solidFill>
              </a:rPr>
              <a:t>) für die Ausgabedatei(en) angegeben zu können. Die gewünschten Freiheiten </a:t>
            </a:r>
            <a:r>
              <a:rPr lang="de-DE" sz="1600" dirty="0" smtClean="0">
                <a:solidFill>
                  <a:srgbClr val="FF0000"/>
                </a:solidFill>
              </a:rPr>
              <a:t>könnten </a:t>
            </a:r>
            <a:r>
              <a:rPr lang="de-DE" sz="1600" dirty="0" smtClean="0">
                <a:solidFill>
                  <a:srgbClr val="FF0000"/>
                </a:solidFill>
              </a:rPr>
              <a:t>zulassen </a:t>
            </a:r>
            <a:r>
              <a:rPr lang="de-DE" sz="1600" dirty="0">
                <a:solidFill>
                  <a:srgbClr val="FF0000"/>
                </a:solidFill>
              </a:rPr>
              <a:t>werden, wenn ein bestimmter Umgebungs-Parameter (Vorschlag: </a:t>
            </a:r>
            <a:r>
              <a:rPr lang="de-DE" sz="1600" b="1" dirty="0">
                <a:solidFill>
                  <a:srgbClr val="FF0000"/>
                </a:solidFill>
              </a:rPr>
              <a:t>CDO_PS_CMOR</a:t>
            </a:r>
            <a:r>
              <a:rPr lang="de-DE" sz="1600" dirty="0">
                <a:solidFill>
                  <a:srgbClr val="FF0000"/>
                </a:solidFill>
              </a:rPr>
              <a:t>) gesetzt ist. Es muss im Auge behalten werden, dass der CDO-CMOR-Operator und die Skripte auch außerhalb des MPIs benutzt werden (sollen</a:t>
            </a:r>
            <a:r>
              <a:rPr lang="de-DE" sz="1600" dirty="0" smtClean="0">
                <a:solidFill>
                  <a:srgbClr val="FF0000"/>
                </a:solidFill>
              </a:rPr>
              <a:t>).</a:t>
            </a:r>
            <a:endParaRPr lang="de-DE" sz="1600" dirty="0" smtClean="0">
              <a:solidFill>
                <a:srgbClr val="FF0000"/>
              </a:solidFill>
            </a:endParaRPr>
          </a:p>
        </p:txBody>
      </p:sp>
      <p:sp>
        <p:nvSpPr>
          <p:cNvPr id="6" name="Text Box 4"/>
          <p:cNvSpPr txBox="1">
            <a:spLocks noChangeArrowheads="1"/>
          </p:cNvSpPr>
          <p:nvPr/>
        </p:nvSpPr>
        <p:spPr bwMode="auto">
          <a:xfrm>
            <a:off x="1079612" y="620688"/>
            <a:ext cx="77770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400" b="1" dirty="0" smtClean="0">
                <a:solidFill>
                  <a:srgbClr val="0070C0"/>
                </a:solidFill>
              </a:rPr>
              <a:t>Konforme Formatierung &lt;-&gt; Konforme DCOs</a:t>
            </a:r>
            <a:endParaRPr lang="de-DE" altLang="de-DE" sz="2400" b="1" dirty="0">
              <a:solidFill>
                <a:srgbClr val="0070C0"/>
              </a:solidFill>
            </a:endParaRPr>
          </a:p>
        </p:txBody>
      </p:sp>
    </p:spTree>
    <p:extLst>
      <p:ext uri="{BB962C8B-B14F-4D97-AF65-F5344CB8AC3E}">
        <p14:creationId xmlns:p14="http://schemas.microsoft.com/office/powerpoint/2010/main" val="10645174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2" y="1268760"/>
            <a:ext cx="7236804" cy="4770537"/>
          </a:xfrm>
          <a:prstGeom prst="rect">
            <a:avLst/>
          </a:prstGeom>
          <a:noFill/>
        </p:spPr>
        <p:txBody>
          <a:bodyPr wrap="square" rtlCol="0">
            <a:spAutoFit/>
          </a:bodyPr>
          <a:lstStyle/>
          <a:p>
            <a:pPr marL="171450" indent="-171450">
              <a:buFont typeface="Arial" panose="020B0604020202020204" pitchFamily="34" charset="0"/>
              <a:buChar char="•"/>
            </a:pPr>
            <a:r>
              <a:rPr lang="de-DE" sz="1600" dirty="0" smtClean="0"/>
              <a:t>Inhalt</a:t>
            </a:r>
            <a:endParaRPr lang="de-DE" sz="1600" dirty="0" smtClean="0"/>
          </a:p>
          <a:p>
            <a:pPr marL="628650" lvl="1" indent="-171450">
              <a:buFont typeface="Arial" panose="020B0604020202020204" pitchFamily="34" charset="0"/>
              <a:buChar char="•"/>
            </a:pPr>
            <a:r>
              <a:rPr lang="de-DE" sz="1600" dirty="0" smtClean="0"/>
              <a:t>die Ausgabedatei wird nur eine  verlangte CMIP-Variable  enthalten  (plus assoziierte Variablen)</a:t>
            </a:r>
          </a:p>
          <a:p>
            <a:pPr marL="628650" lvl="1" indent="-171450">
              <a:buFont typeface="Arial" panose="020B0604020202020204" pitchFamily="34" charset="0"/>
              <a:buChar char="•"/>
            </a:pPr>
            <a:r>
              <a:rPr lang="de-DE" sz="1600" dirty="0"/>
              <a:t>die ‚konformen </a:t>
            </a:r>
            <a:r>
              <a:rPr lang="de-DE" sz="1600" dirty="0" smtClean="0"/>
              <a:t>CDOs‘ können diesbezüglich freier sein</a:t>
            </a:r>
          </a:p>
          <a:p>
            <a:pPr marL="628650" lvl="1" indent="-171450">
              <a:buFont typeface="Arial" panose="020B0604020202020204" pitchFamily="34" charset="0"/>
              <a:buChar char="•"/>
            </a:pPr>
            <a:r>
              <a:rPr lang="de-DE" sz="1600" dirty="0" smtClean="0"/>
              <a:t>es wird aber angestrebt, dass die ‚</a:t>
            </a:r>
            <a:r>
              <a:rPr lang="de-DE" sz="1600" dirty="0"/>
              <a:t>konformen CDOs‘ </a:t>
            </a:r>
            <a:r>
              <a:rPr lang="de-DE" sz="1600" dirty="0" smtClean="0"/>
              <a:t>die CMIP-assoziierten Variablen </a:t>
            </a:r>
            <a:r>
              <a:rPr lang="de-DE" sz="1600" dirty="0" smtClean="0"/>
              <a:t>berücksichtigen, mitnehmen</a:t>
            </a:r>
            <a:r>
              <a:rPr lang="de-DE" sz="1600" dirty="0" smtClean="0"/>
              <a:t>, reklamieren, </a:t>
            </a:r>
            <a:r>
              <a:rPr lang="de-DE" sz="1600" dirty="0" smtClean="0"/>
              <a:t>…</a:t>
            </a:r>
            <a:br>
              <a:rPr lang="de-DE" sz="1600" dirty="0" smtClean="0"/>
            </a:br>
            <a:endParaRPr lang="de-DE" sz="1600" dirty="0" smtClean="0"/>
          </a:p>
          <a:p>
            <a:pPr marL="171450" indent="-171450">
              <a:buFont typeface="Arial" panose="020B0604020202020204" pitchFamily="34" charset="0"/>
              <a:buChar char="•"/>
            </a:pPr>
            <a:r>
              <a:rPr lang="de-DE" sz="1600" dirty="0"/>
              <a:t>Dateigröße</a:t>
            </a:r>
          </a:p>
          <a:p>
            <a:pPr marL="628650" lvl="1" indent="-171450">
              <a:buFont typeface="Arial" panose="020B0604020202020204" pitchFamily="34" charset="0"/>
              <a:buChar char="•"/>
            </a:pPr>
            <a:r>
              <a:rPr lang="de-DE" sz="1600" dirty="0"/>
              <a:t>es gibt weder eine maximale noch minimale Dateigröße (Anzahl Zeitebenen)</a:t>
            </a:r>
          </a:p>
          <a:p>
            <a:pPr marL="628650" lvl="1" indent="-171450">
              <a:buFont typeface="Arial" panose="020B0604020202020204" pitchFamily="34" charset="0"/>
              <a:buChar char="•"/>
            </a:pPr>
            <a:r>
              <a:rPr lang="de-DE" sz="1600" dirty="0"/>
              <a:t>die Anzahl der Zeitebenen wird gesetzt durch</a:t>
            </a:r>
          </a:p>
          <a:p>
            <a:pPr marL="1085850" lvl="2" indent="-171450">
              <a:buFont typeface="Arial" panose="020B0604020202020204" pitchFamily="34" charset="0"/>
              <a:buChar char="•"/>
            </a:pPr>
            <a:r>
              <a:rPr lang="en-US" sz="1600" dirty="0"/>
              <a:t>das </a:t>
            </a:r>
            <a:r>
              <a:rPr lang="en-US" sz="1600" dirty="0" err="1"/>
              <a:t>Projekt</a:t>
            </a:r>
            <a:r>
              <a:rPr lang="en-US" sz="1600" dirty="0"/>
              <a:t> (z. B. CORDEX)</a:t>
            </a:r>
            <a:endParaRPr lang="de-DE" sz="1600" dirty="0"/>
          </a:p>
          <a:p>
            <a:pPr marL="1085850" lvl="2" indent="-171450">
              <a:buFont typeface="Arial" panose="020B0604020202020204" pitchFamily="34" charset="0"/>
              <a:buChar char="•"/>
            </a:pPr>
            <a:r>
              <a:rPr lang="de-DE" sz="1600" dirty="0"/>
              <a:t>die Anzahl Zeitebenen </a:t>
            </a:r>
            <a:r>
              <a:rPr lang="de-DE" sz="1600" dirty="0" smtClean="0"/>
              <a:t>in </a:t>
            </a:r>
            <a:r>
              <a:rPr lang="de-DE" sz="1600" dirty="0"/>
              <a:t>der Ursprungsdatei</a:t>
            </a:r>
          </a:p>
          <a:p>
            <a:pPr marL="1085850" lvl="2" indent="-171450">
              <a:buFont typeface="Arial" panose="020B0604020202020204" pitchFamily="34" charset="0"/>
              <a:buChar char="•"/>
            </a:pPr>
            <a:r>
              <a:rPr lang="de-DE" sz="1600" dirty="0"/>
              <a:t>indem Zeitebenen an vorhandene Dateien angehängt werden </a:t>
            </a:r>
            <a:r>
              <a:rPr lang="de-DE" sz="1600" dirty="0" smtClean="0"/>
              <a:t/>
            </a:r>
            <a:br>
              <a:rPr lang="de-DE" sz="1600" dirty="0" smtClean="0"/>
            </a:br>
            <a:r>
              <a:rPr lang="de-DE" sz="1600" dirty="0" smtClean="0"/>
              <a:t>(</a:t>
            </a:r>
            <a:r>
              <a:rPr lang="de-DE" sz="1600" dirty="0" err="1" smtClean="0"/>
              <a:t>keyword</a:t>
            </a:r>
            <a:r>
              <a:rPr lang="de-DE" sz="1600" dirty="0" smtClean="0"/>
              <a:t>: </a:t>
            </a:r>
            <a:r>
              <a:rPr lang="de-DE" sz="1600" dirty="0" err="1" smtClean="0"/>
              <a:t>outflag</a:t>
            </a:r>
            <a:r>
              <a:rPr lang="de-DE" sz="1600" dirty="0" smtClean="0"/>
              <a:t>=a (</a:t>
            </a:r>
            <a:r>
              <a:rPr lang="de-DE" sz="1600" dirty="0" err="1" smtClean="0"/>
              <a:t>append</a:t>
            </a:r>
            <a:r>
              <a:rPr lang="de-DE" sz="1600" dirty="0"/>
              <a:t>))</a:t>
            </a:r>
          </a:p>
          <a:p>
            <a:pPr marL="1543050" lvl="3" indent="-171450">
              <a:buFont typeface="Arial" panose="020B0604020202020204" pitchFamily="34" charset="0"/>
              <a:buChar char="•"/>
            </a:pPr>
            <a:r>
              <a:rPr lang="de-DE" sz="1600" dirty="0"/>
              <a:t>der Name der Datei, an die angehängt werden wird, wird in </a:t>
            </a:r>
            <a:r>
              <a:rPr lang="de-DE" sz="1600" dirty="0" smtClean="0"/>
              <a:t/>
            </a:r>
            <a:br>
              <a:rPr lang="de-DE" sz="1600" dirty="0" smtClean="0"/>
            </a:br>
            <a:r>
              <a:rPr lang="de-DE" sz="1600" dirty="0" smtClean="0"/>
              <a:t>‚</a:t>
            </a:r>
            <a:r>
              <a:rPr lang="de-DE" sz="1600" dirty="0" err="1"/>
              <a:t>cdo</a:t>
            </a:r>
            <a:r>
              <a:rPr lang="de-DE" sz="1600" dirty="0"/>
              <a:t> </a:t>
            </a:r>
            <a:r>
              <a:rPr lang="de-DE" sz="1600" dirty="0" err="1"/>
              <a:t>cmor</a:t>
            </a:r>
            <a:r>
              <a:rPr lang="de-DE" sz="1600" dirty="0"/>
              <a:t>,…‘ </a:t>
            </a:r>
            <a:r>
              <a:rPr lang="de-DE" sz="1600" dirty="0" smtClean="0"/>
              <a:t>erzeugt (entsprechend der Projekt-Vorgaben)</a:t>
            </a:r>
            <a:endParaRPr lang="de-DE" sz="1600" dirty="0"/>
          </a:p>
          <a:p>
            <a:pPr marL="1543050" lvl="3" indent="-171450">
              <a:buFont typeface="Arial" panose="020B0604020202020204" pitchFamily="34" charset="0"/>
              <a:buChar char="•"/>
            </a:pPr>
            <a:r>
              <a:rPr lang="de-DE" sz="1600" dirty="0"/>
              <a:t>die konformen CDOs werden den Namen nicht kennen, </a:t>
            </a:r>
            <a:r>
              <a:rPr lang="de-DE" sz="1600" dirty="0" smtClean="0"/>
              <a:t>gegebenenfalls muss ‘</a:t>
            </a:r>
            <a:r>
              <a:rPr lang="de-DE" sz="1600" dirty="0" err="1"/>
              <a:t>cdo</a:t>
            </a:r>
            <a:r>
              <a:rPr lang="de-DE" sz="1600" dirty="0"/>
              <a:t> </a:t>
            </a:r>
            <a:r>
              <a:rPr lang="de-DE" sz="1600" dirty="0" err="1"/>
              <a:t>cat</a:t>
            </a:r>
            <a:r>
              <a:rPr lang="de-DE" sz="1600" dirty="0"/>
              <a:t> </a:t>
            </a:r>
            <a:r>
              <a:rPr lang="de-DE" sz="1600" dirty="0" smtClean="0"/>
              <a:t>....‘  benutzt werden</a:t>
            </a:r>
            <a:endParaRPr lang="de-DE" sz="1600" dirty="0"/>
          </a:p>
          <a:p>
            <a:pPr marL="628650" lvl="1" indent="-171450">
              <a:buFont typeface="Arial" panose="020B0604020202020204" pitchFamily="34" charset="0"/>
              <a:buChar char="•"/>
            </a:pPr>
            <a:endParaRPr lang="de-DE" sz="1600" dirty="0" smtClean="0"/>
          </a:p>
        </p:txBody>
      </p:sp>
      <p:sp>
        <p:nvSpPr>
          <p:cNvPr id="6" name="Text Box 4"/>
          <p:cNvSpPr txBox="1">
            <a:spLocks noChangeArrowheads="1"/>
          </p:cNvSpPr>
          <p:nvPr/>
        </p:nvSpPr>
        <p:spPr bwMode="auto">
          <a:xfrm>
            <a:off x="1079612" y="620688"/>
            <a:ext cx="77770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400" b="1" dirty="0" smtClean="0">
                <a:solidFill>
                  <a:srgbClr val="0070C0"/>
                </a:solidFill>
              </a:rPr>
              <a:t>Konforme Formatierung &lt;-&gt; Konforme DCOs</a:t>
            </a:r>
            <a:endParaRPr lang="de-DE" altLang="de-DE" sz="2400" b="1" dirty="0">
              <a:solidFill>
                <a:srgbClr val="0070C0"/>
              </a:solidFill>
            </a:endParaRPr>
          </a:p>
        </p:txBody>
      </p:sp>
    </p:spTree>
    <p:extLst>
      <p:ext uri="{BB962C8B-B14F-4D97-AF65-F5344CB8AC3E}">
        <p14:creationId xmlns:p14="http://schemas.microsoft.com/office/powerpoint/2010/main" val="11312875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p:cNvCxnSpPr/>
          <p:nvPr/>
        </p:nvCxnSpPr>
        <p:spPr bwMode="auto">
          <a:xfrm>
            <a:off x="3095836" y="5193196"/>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feld 2"/>
          <p:cNvSpPr txBox="1"/>
          <p:nvPr/>
        </p:nvSpPr>
        <p:spPr>
          <a:xfrm>
            <a:off x="899591" y="1052736"/>
            <a:ext cx="7957071" cy="5186035"/>
          </a:xfrm>
          <a:prstGeom prst="rect">
            <a:avLst/>
          </a:prstGeom>
          <a:noFill/>
        </p:spPr>
        <p:txBody>
          <a:bodyPr wrap="square" rtlCol="0">
            <a:spAutoFit/>
          </a:bodyPr>
          <a:lstStyle/>
          <a:p>
            <a:pPr marL="171450" indent="-171450">
              <a:buFont typeface="Arial" panose="020B0604020202020204" pitchFamily="34" charset="0"/>
              <a:buChar char="•"/>
            </a:pPr>
            <a:r>
              <a:rPr lang="de-DE" sz="1600" dirty="0" smtClean="0"/>
              <a:t>Koordinaten</a:t>
            </a:r>
          </a:p>
          <a:p>
            <a:pPr marL="628650" lvl="1" indent="-171450">
              <a:buFont typeface="Arial" panose="020B0604020202020204" pitchFamily="34" charset="0"/>
              <a:buChar char="•"/>
            </a:pPr>
            <a:r>
              <a:rPr lang="de-DE" sz="1600" dirty="0" smtClean="0"/>
              <a:t>x-/y-Achsen</a:t>
            </a:r>
          </a:p>
          <a:p>
            <a:pPr marL="1085850" lvl="2" indent="-171450">
              <a:buFont typeface="Arial" panose="020B0604020202020204" pitchFamily="34" charset="0"/>
              <a:buChar char="•"/>
            </a:pPr>
            <a:r>
              <a:rPr lang="de-DE" sz="1600" dirty="0" smtClean="0"/>
              <a:t>Richtung</a:t>
            </a:r>
            <a:endParaRPr lang="de-DE" sz="1600" dirty="0" smtClean="0"/>
          </a:p>
          <a:p>
            <a:pPr marL="1543050" lvl="3" indent="-171450">
              <a:buFont typeface="Arial" panose="020B0604020202020204" pitchFamily="34" charset="0"/>
              <a:buChar char="•"/>
            </a:pPr>
            <a:r>
              <a:rPr lang="de-DE" sz="1600" dirty="0" err="1" smtClean="0"/>
              <a:t>geograpische</a:t>
            </a:r>
            <a:r>
              <a:rPr lang="de-DE" sz="1600" dirty="0" smtClean="0"/>
              <a:t> </a:t>
            </a:r>
            <a:r>
              <a:rPr lang="de-DE" sz="1600" dirty="0" err="1" smtClean="0"/>
              <a:t>lat</a:t>
            </a:r>
            <a:r>
              <a:rPr lang="de-DE" sz="1600" dirty="0" smtClean="0"/>
              <a:t>/</a:t>
            </a:r>
            <a:r>
              <a:rPr lang="de-DE" sz="1600" dirty="0" err="1" smtClean="0"/>
              <a:t>lon</a:t>
            </a:r>
            <a:r>
              <a:rPr lang="de-DE" sz="1600" dirty="0" smtClean="0"/>
              <a:t>-Gitter  (</a:t>
            </a:r>
            <a:r>
              <a:rPr lang="de-DE" sz="1600" dirty="0" err="1" smtClean="0"/>
              <a:t>grid_mapping</a:t>
            </a:r>
            <a:r>
              <a:rPr lang="de-DE" sz="1600" dirty="0" smtClean="0"/>
              <a:t>=</a:t>
            </a:r>
            <a:r>
              <a:rPr lang="de-DE" sz="1600" dirty="0" err="1" smtClean="0"/>
              <a:t>latitude-longitude</a:t>
            </a:r>
            <a:r>
              <a:rPr lang="de-DE" sz="1600" dirty="0" smtClean="0"/>
              <a:t>)</a:t>
            </a:r>
          </a:p>
          <a:p>
            <a:pPr marL="2000250" lvl="4" indent="-171450">
              <a:buFont typeface="Arial" panose="020B0604020202020204" pitchFamily="34" charset="0"/>
              <a:buChar char="•"/>
            </a:pPr>
            <a:r>
              <a:rPr lang="de-DE" sz="1600" dirty="0" smtClean="0"/>
              <a:t>x/</a:t>
            </a:r>
            <a:r>
              <a:rPr lang="de-DE" sz="1600" dirty="0" err="1" smtClean="0"/>
              <a:t>lat</a:t>
            </a:r>
            <a:r>
              <a:rPr lang="de-DE" sz="1600" dirty="0" smtClean="0"/>
              <a:t> : -90 Grad-Nord -&gt; +90 </a:t>
            </a:r>
            <a:r>
              <a:rPr lang="de-DE" sz="1600" dirty="0" smtClean="0"/>
              <a:t>Grad-Nord</a:t>
            </a:r>
            <a:endParaRPr lang="de-DE" sz="1600" dirty="0" smtClean="0"/>
          </a:p>
          <a:p>
            <a:pPr marL="2000250" lvl="4" indent="-171450">
              <a:buFont typeface="Arial" panose="020B0604020202020204" pitchFamily="34" charset="0"/>
              <a:buChar char="•"/>
            </a:pPr>
            <a:r>
              <a:rPr lang="de-DE" sz="1600" dirty="0" smtClean="0"/>
              <a:t>y/</a:t>
            </a:r>
            <a:r>
              <a:rPr lang="de-DE" sz="1600" dirty="0" err="1" smtClean="0"/>
              <a:t>lon</a:t>
            </a:r>
            <a:r>
              <a:rPr lang="de-DE" sz="1600" dirty="0" smtClean="0"/>
              <a:t>: 0 </a:t>
            </a:r>
            <a:r>
              <a:rPr lang="de-DE" sz="1600" dirty="0" smtClean="0"/>
              <a:t>Grad-Ost </a:t>
            </a:r>
            <a:r>
              <a:rPr lang="de-DE" sz="1600" dirty="0" smtClean="0"/>
              <a:t>– 360 </a:t>
            </a:r>
            <a:r>
              <a:rPr lang="de-DE" sz="1600" dirty="0" smtClean="0"/>
              <a:t>Grad-Ost</a:t>
            </a:r>
            <a:endParaRPr lang="de-DE" sz="1600" dirty="0" smtClean="0"/>
          </a:p>
          <a:p>
            <a:pPr marL="2000250" lvl="4" indent="-171450">
              <a:buFont typeface="Arial" panose="020B0604020202020204" pitchFamily="34" charset="0"/>
              <a:buChar char="•"/>
            </a:pPr>
            <a:r>
              <a:rPr lang="de-DE" sz="1600" dirty="0" smtClean="0"/>
              <a:t>Korrektur in ‘</a:t>
            </a:r>
            <a:r>
              <a:rPr lang="de-DE" sz="1600" dirty="0" err="1" smtClean="0">
                <a:solidFill>
                  <a:srgbClr val="FF0000"/>
                </a:solidFill>
              </a:rPr>
              <a:t>cmor-lib,cmor-prog</a:t>
            </a:r>
            <a:r>
              <a:rPr lang="de-DE" sz="1600" dirty="0" smtClean="0">
                <a:solidFill>
                  <a:srgbClr val="FF0000"/>
                </a:solidFill>
              </a:rPr>
              <a:t>,…‘  </a:t>
            </a:r>
          </a:p>
          <a:p>
            <a:pPr marL="1085850" lvl="2" indent="-171450">
              <a:buFont typeface="Arial" panose="020B0604020202020204" pitchFamily="34" charset="0"/>
              <a:buChar char="•"/>
            </a:pPr>
            <a:r>
              <a:rPr lang="de-DE" sz="1600" dirty="0"/>
              <a:t>auf regulären Gittern können die </a:t>
            </a:r>
            <a:r>
              <a:rPr lang="de-DE" sz="1600" dirty="0" err="1"/>
              <a:t>bnds_lat</a:t>
            </a:r>
            <a:r>
              <a:rPr lang="de-DE" sz="1600" dirty="0"/>
              <a:t>/</a:t>
            </a:r>
            <a:r>
              <a:rPr lang="de-DE" sz="1600" dirty="0" err="1"/>
              <a:t>lon</a:t>
            </a:r>
            <a:r>
              <a:rPr lang="de-DE" sz="1600" dirty="0"/>
              <a:t>  berechnet </a:t>
            </a:r>
            <a:r>
              <a:rPr lang="de-DE" sz="1600" dirty="0" smtClean="0"/>
              <a:t>werden</a:t>
            </a:r>
          </a:p>
          <a:p>
            <a:pPr marL="1085850" lvl="2" indent="-171450">
              <a:buFont typeface="Arial" panose="020B0604020202020204" pitchFamily="34" charset="0"/>
              <a:buChar char="•"/>
            </a:pPr>
            <a:r>
              <a:rPr lang="de-DE" sz="1600" dirty="0" smtClean="0"/>
              <a:t>die Ecken (</a:t>
            </a:r>
            <a:r>
              <a:rPr lang="en-US" sz="1600" dirty="0"/>
              <a:t>vertices </a:t>
            </a:r>
            <a:r>
              <a:rPr lang="de-DE" sz="1600" dirty="0" smtClean="0"/>
              <a:t>) von </a:t>
            </a:r>
            <a:r>
              <a:rPr lang="en-US" sz="1600" dirty="0" smtClean="0"/>
              <a:t>curvilinear </a:t>
            </a:r>
            <a:r>
              <a:rPr lang="en-US" sz="1600" dirty="0" err="1" smtClean="0"/>
              <a:t>Gittern</a:t>
            </a:r>
            <a:r>
              <a:rPr lang="en-US" sz="1600" dirty="0" smtClean="0"/>
              <a:t> </a:t>
            </a:r>
            <a:r>
              <a:rPr lang="en-US" sz="1600" dirty="0" err="1" smtClean="0"/>
              <a:t>werden</a:t>
            </a:r>
            <a:r>
              <a:rPr lang="en-US" sz="1600" dirty="0" smtClean="0"/>
              <a:t> </a:t>
            </a:r>
            <a:r>
              <a:rPr lang="en-US" sz="1600" dirty="0" err="1" smtClean="0"/>
              <a:t>berechnet</a:t>
            </a:r>
            <a:r>
              <a:rPr lang="en-US" sz="1600" dirty="0" smtClean="0"/>
              <a:t>, </a:t>
            </a:r>
            <a:r>
              <a:rPr lang="en-US" sz="1600" dirty="0" err="1" smtClean="0"/>
              <a:t>wenn</a:t>
            </a:r>
            <a:r>
              <a:rPr lang="en-US" sz="1600" dirty="0" smtClean="0"/>
              <a:t> </a:t>
            </a:r>
            <a:r>
              <a:rPr lang="en-US" sz="1600" dirty="0" err="1" smtClean="0"/>
              <a:t>nicht</a:t>
            </a:r>
            <a:r>
              <a:rPr lang="en-US" sz="1600" dirty="0" smtClean="0"/>
              <a:t> </a:t>
            </a:r>
            <a:r>
              <a:rPr lang="en-US" sz="1600" dirty="0" err="1" smtClean="0"/>
              <a:t>mitgeliefert</a:t>
            </a:r>
            <a:r>
              <a:rPr lang="en-US" sz="1600" dirty="0" smtClean="0"/>
              <a:t>; </a:t>
            </a:r>
            <a:endParaRPr lang="de-DE" sz="1600" dirty="0">
              <a:solidFill>
                <a:srgbClr val="FF0000"/>
              </a:solidFill>
            </a:endParaRPr>
          </a:p>
          <a:p>
            <a:pPr marL="628650" lvl="1" indent="-171450">
              <a:buFont typeface="Arial" panose="020B0604020202020204" pitchFamily="34" charset="0"/>
              <a:buChar char="•"/>
            </a:pPr>
            <a:r>
              <a:rPr lang="de-DE" sz="1600" dirty="0" smtClean="0"/>
              <a:t>z-Achse</a:t>
            </a:r>
          </a:p>
          <a:p>
            <a:pPr marL="1085850" lvl="2" indent="-171450">
              <a:buFont typeface="Arial" panose="020B0604020202020204" pitchFamily="34" charset="0"/>
              <a:buChar char="•"/>
            </a:pPr>
            <a:r>
              <a:rPr lang="de-DE" sz="1600" dirty="0" smtClean="0"/>
              <a:t>Richtung</a:t>
            </a:r>
          </a:p>
          <a:p>
            <a:pPr marL="1543050" lvl="3" indent="-171450">
              <a:buFont typeface="Arial" panose="020B0604020202020204" pitchFamily="34" charset="0"/>
              <a:buChar char="•"/>
            </a:pPr>
            <a:r>
              <a:rPr lang="de-DE" sz="1600" dirty="0" smtClean="0"/>
              <a:t>von </a:t>
            </a:r>
            <a:r>
              <a:rPr lang="de-DE" sz="1600" dirty="0" smtClean="0"/>
              <a:t>der Grenzfläche Atmosphäre/Ozean wegzeigend</a:t>
            </a:r>
          </a:p>
          <a:p>
            <a:pPr marL="2000250" lvl="4" indent="-171450">
              <a:buFont typeface="Arial" panose="020B0604020202020204" pitchFamily="34" charset="0"/>
              <a:buChar char="•"/>
            </a:pPr>
            <a:r>
              <a:rPr lang="de-DE" sz="1600" dirty="0" smtClean="0"/>
              <a:t>Atmosphäre: nach oben </a:t>
            </a:r>
          </a:p>
          <a:p>
            <a:pPr marL="2000250" lvl="4" indent="-171450">
              <a:buFont typeface="Arial" panose="020B0604020202020204" pitchFamily="34" charset="0"/>
              <a:buChar char="•"/>
            </a:pPr>
            <a:r>
              <a:rPr lang="de-DE" sz="1600" dirty="0" smtClean="0"/>
              <a:t>Land, </a:t>
            </a:r>
            <a:r>
              <a:rPr lang="de-DE" sz="1600" dirty="0"/>
              <a:t>Ozean : </a:t>
            </a:r>
            <a:r>
              <a:rPr lang="de-DE" sz="1600" dirty="0" smtClean="0"/>
              <a:t>nach unten</a:t>
            </a:r>
          </a:p>
          <a:p>
            <a:pPr marL="1543050" lvl="3" indent="-171450">
              <a:buFont typeface="Arial" panose="020B0604020202020204" pitchFamily="34" charset="0"/>
              <a:buChar char="•"/>
            </a:pPr>
            <a:r>
              <a:rPr lang="de-DE" sz="1600" dirty="0" smtClean="0"/>
              <a:t>Korrektur </a:t>
            </a:r>
            <a:r>
              <a:rPr lang="de-DE" sz="1600" dirty="0"/>
              <a:t>in </a:t>
            </a:r>
            <a:r>
              <a:rPr lang="de-DE" sz="1600" dirty="0" smtClean="0">
                <a:solidFill>
                  <a:srgbClr val="FF0000"/>
                </a:solidFill>
              </a:rPr>
              <a:t>‚</a:t>
            </a:r>
            <a:r>
              <a:rPr lang="de-DE" sz="1600" dirty="0" err="1" smtClean="0">
                <a:solidFill>
                  <a:srgbClr val="FF0000"/>
                </a:solidFill>
              </a:rPr>
              <a:t>cmor-lib,cmor-prog</a:t>
            </a:r>
            <a:r>
              <a:rPr lang="de-DE" sz="1600" dirty="0" smtClean="0">
                <a:solidFill>
                  <a:srgbClr val="FF0000"/>
                </a:solidFill>
              </a:rPr>
              <a:t>,…‘</a:t>
            </a:r>
          </a:p>
          <a:p>
            <a:pPr marL="1543050" lvl="3" indent="-171450">
              <a:buFont typeface="Arial" panose="020B0604020202020204" pitchFamily="34" charset="0"/>
              <a:buChar char="•"/>
            </a:pPr>
            <a:r>
              <a:rPr lang="en-US" sz="1600" dirty="0" smtClean="0"/>
              <a:t>die </a:t>
            </a:r>
            <a:r>
              <a:rPr lang="en-US" sz="1600" dirty="0" err="1" smtClean="0"/>
              <a:t>Zellränder</a:t>
            </a:r>
            <a:r>
              <a:rPr lang="en-US" sz="1600" dirty="0" smtClean="0"/>
              <a:t> (bounds) </a:t>
            </a:r>
            <a:r>
              <a:rPr lang="en-US" sz="1600" dirty="0" err="1" smtClean="0"/>
              <a:t>werden</a:t>
            </a:r>
            <a:r>
              <a:rPr lang="en-US" sz="1600" dirty="0" smtClean="0"/>
              <a:t> </a:t>
            </a:r>
            <a:r>
              <a:rPr lang="en-US" sz="1600" dirty="0" err="1" smtClean="0"/>
              <a:t>berechnet</a:t>
            </a:r>
            <a:r>
              <a:rPr lang="en-US" sz="1600" dirty="0" smtClean="0"/>
              <a:t>, </a:t>
            </a:r>
            <a:r>
              <a:rPr lang="en-US" sz="1600" dirty="0" err="1" smtClean="0"/>
              <a:t>wenn</a:t>
            </a:r>
            <a:r>
              <a:rPr lang="en-US" sz="1600" dirty="0" smtClean="0"/>
              <a:t> </a:t>
            </a:r>
            <a:r>
              <a:rPr lang="en-US" sz="1600" dirty="0" err="1" smtClean="0"/>
              <a:t>sie</a:t>
            </a:r>
            <a:r>
              <a:rPr lang="en-US" sz="1600" dirty="0" smtClean="0"/>
              <a:t> </a:t>
            </a:r>
            <a:r>
              <a:rPr lang="en-US" sz="1600" dirty="0" err="1" smtClean="0"/>
              <a:t>nicht</a:t>
            </a:r>
            <a:r>
              <a:rPr lang="en-US" sz="1600" dirty="0" smtClean="0"/>
              <a:t> in den </a:t>
            </a:r>
            <a:r>
              <a:rPr lang="en-US" sz="1600" dirty="0" err="1" smtClean="0"/>
              <a:t>Dateien</a:t>
            </a:r>
            <a:r>
              <a:rPr lang="en-US" sz="1600" dirty="0" smtClean="0"/>
              <a:t> </a:t>
            </a:r>
            <a:r>
              <a:rPr lang="en-US" sz="1600" dirty="0" err="1" smtClean="0"/>
              <a:t>vorhanden</a:t>
            </a:r>
            <a:r>
              <a:rPr lang="en-US" sz="1600" dirty="0" smtClean="0"/>
              <a:t> </a:t>
            </a:r>
            <a:r>
              <a:rPr lang="en-US" sz="1600" dirty="0" err="1" smtClean="0"/>
              <a:t>sind</a:t>
            </a:r>
            <a:r>
              <a:rPr lang="en-US" sz="1600" dirty="0" smtClean="0"/>
              <a:t> (</a:t>
            </a:r>
            <a:r>
              <a:rPr lang="en-US" sz="1600" dirty="0" err="1" smtClean="0"/>
              <a:t>alle</a:t>
            </a:r>
            <a:r>
              <a:rPr lang="en-US" sz="1600" dirty="0" smtClean="0"/>
              <a:t> </a:t>
            </a:r>
            <a:r>
              <a:rPr lang="en-US" sz="1600" dirty="0" err="1" smtClean="0"/>
              <a:t>Werte</a:t>
            </a:r>
            <a:r>
              <a:rPr lang="en-US" sz="1600" dirty="0" smtClean="0"/>
              <a:t> </a:t>
            </a:r>
            <a:r>
              <a:rPr lang="en-US" sz="1600" dirty="0" err="1" smtClean="0"/>
              <a:t>sind</a:t>
            </a:r>
            <a:r>
              <a:rPr lang="en-US" sz="1600" dirty="0" smtClean="0"/>
              <a:t> </a:t>
            </a:r>
            <a:r>
              <a:rPr lang="en-US" sz="1600" dirty="0" err="1" smtClean="0"/>
              <a:t>zentriert</a:t>
            </a:r>
            <a:r>
              <a:rPr lang="en-US" sz="1600" dirty="0" smtClean="0"/>
              <a:t>)</a:t>
            </a:r>
          </a:p>
          <a:p>
            <a:pPr marL="1200150" lvl="2" indent="-285750">
              <a:buFont typeface="Arial" panose="020B0604020202020204" pitchFamily="34" charset="0"/>
              <a:buChar char="•"/>
            </a:pPr>
            <a:r>
              <a:rPr lang="en-US" sz="1600" dirty="0" smtClean="0"/>
              <a:t>computes </a:t>
            </a:r>
            <a:r>
              <a:rPr lang="en-US" sz="1600" dirty="0"/>
              <a:t>all from </a:t>
            </a:r>
            <a:r>
              <a:rPr lang="en-US" sz="1600" dirty="0" err="1"/>
              <a:t>ap_bnds</a:t>
            </a:r>
            <a:r>
              <a:rPr lang="en-US" sz="1600" dirty="0"/>
              <a:t> &amp; </a:t>
            </a:r>
            <a:r>
              <a:rPr lang="en-US" sz="1600" dirty="0" err="1"/>
              <a:t>b_bnds</a:t>
            </a:r>
            <a:r>
              <a:rPr lang="en-US" sz="1600" dirty="0"/>
              <a:t>, needs sea level pressure and P0(101325 Pa</a:t>
            </a:r>
            <a:r>
              <a:rPr lang="en-US" sz="1600" dirty="0" smtClean="0"/>
              <a:t>) </a:t>
            </a:r>
            <a:r>
              <a:rPr lang="en-US" sz="1600" dirty="0" smtClean="0">
                <a:solidFill>
                  <a:srgbClr val="FF0000"/>
                </a:solidFill>
              </a:rPr>
              <a:t>?????</a:t>
            </a:r>
            <a:endParaRPr lang="de-DE" sz="1600" dirty="0">
              <a:solidFill>
                <a:srgbClr val="FF0000"/>
              </a:solidFill>
            </a:endParaRPr>
          </a:p>
        </p:txBody>
      </p:sp>
      <p:sp>
        <p:nvSpPr>
          <p:cNvPr id="6" name="Text Box 4"/>
          <p:cNvSpPr txBox="1">
            <a:spLocks noChangeArrowheads="1"/>
          </p:cNvSpPr>
          <p:nvPr/>
        </p:nvSpPr>
        <p:spPr bwMode="auto">
          <a:xfrm>
            <a:off x="1079612" y="548680"/>
            <a:ext cx="77770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lgn="ctr">
                <a:solidFill>
                  <a:srgbClr val="00CC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omic Sans MS" pitchFamily="66" charset="0"/>
                <a:cs typeface="Arial" charset="0"/>
              </a:defRPr>
            </a:lvl1pPr>
            <a:lvl2pPr marL="742950" indent="-285750">
              <a:defRPr>
                <a:solidFill>
                  <a:schemeClr val="tx1"/>
                </a:solidFill>
                <a:latin typeface="Comic Sans MS" pitchFamily="66" charset="0"/>
                <a:cs typeface="Arial" charset="0"/>
              </a:defRPr>
            </a:lvl2pPr>
            <a:lvl3pPr marL="1143000" indent="-228600">
              <a:defRPr>
                <a:solidFill>
                  <a:schemeClr val="tx1"/>
                </a:solidFill>
                <a:latin typeface="Comic Sans MS" pitchFamily="66" charset="0"/>
                <a:cs typeface="Arial" charset="0"/>
              </a:defRPr>
            </a:lvl3pPr>
            <a:lvl4pPr marL="1600200" indent="-228600">
              <a:defRPr>
                <a:solidFill>
                  <a:schemeClr val="tx1"/>
                </a:solidFill>
                <a:latin typeface="Comic Sans MS" pitchFamily="66" charset="0"/>
                <a:cs typeface="Arial" charset="0"/>
              </a:defRPr>
            </a:lvl4pPr>
            <a:lvl5pPr marL="2057400" indent="-228600">
              <a:defRPr>
                <a:solidFill>
                  <a:schemeClr val="tx1"/>
                </a:solidFill>
                <a:latin typeface="Comic Sans MS" pitchFamily="66" charset="0"/>
                <a:cs typeface="Arial" charset="0"/>
              </a:defRPr>
            </a:lvl5pPr>
            <a:lvl6pPr marL="2514600" indent="-228600" eaLnBrk="0" fontAlgn="base" hangingPunct="0">
              <a:spcBef>
                <a:spcPct val="0"/>
              </a:spcBef>
              <a:spcAft>
                <a:spcPct val="0"/>
              </a:spcAft>
              <a:defRPr>
                <a:solidFill>
                  <a:schemeClr val="tx1"/>
                </a:solidFill>
                <a:latin typeface="Comic Sans MS" pitchFamily="66" charset="0"/>
                <a:cs typeface="Arial" charset="0"/>
              </a:defRPr>
            </a:lvl6pPr>
            <a:lvl7pPr marL="2971800" indent="-228600" eaLnBrk="0" fontAlgn="base" hangingPunct="0">
              <a:spcBef>
                <a:spcPct val="0"/>
              </a:spcBef>
              <a:spcAft>
                <a:spcPct val="0"/>
              </a:spcAft>
              <a:defRPr>
                <a:solidFill>
                  <a:schemeClr val="tx1"/>
                </a:solidFill>
                <a:latin typeface="Comic Sans MS" pitchFamily="66" charset="0"/>
                <a:cs typeface="Arial" charset="0"/>
              </a:defRPr>
            </a:lvl7pPr>
            <a:lvl8pPr marL="3429000" indent="-228600" eaLnBrk="0" fontAlgn="base" hangingPunct="0">
              <a:spcBef>
                <a:spcPct val="0"/>
              </a:spcBef>
              <a:spcAft>
                <a:spcPct val="0"/>
              </a:spcAft>
              <a:defRPr>
                <a:solidFill>
                  <a:schemeClr val="tx1"/>
                </a:solidFill>
                <a:latin typeface="Comic Sans MS" pitchFamily="66" charset="0"/>
                <a:cs typeface="Arial" charset="0"/>
              </a:defRPr>
            </a:lvl8pPr>
            <a:lvl9pPr marL="3886200" indent="-228600" eaLnBrk="0" fontAlgn="base" hangingPunct="0">
              <a:spcBef>
                <a:spcPct val="0"/>
              </a:spcBef>
              <a:spcAft>
                <a:spcPct val="0"/>
              </a:spcAft>
              <a:defRPr>
                <a:solidFill>
                  <a:schemeClr val="tx1"/>
                </a:solidFill>
                <a:latin typeface="Comic Sans MS" pitchFamily="66" charset="0"/>
                <a:cs typeface="Arial" charset="0"/>
              </a:defRPr>
            </a:lvl9pPr>
          </a:lstStyle>
          <a:p>
            <a:pPr algn="r" eaLnBrk="0" fontAlgn="base" hangingPunct="0">
              <a:spcBef>
                <a:spcPct val="50000"/>
              </a:spcBef>
              <a:spcAft>
                <a:spcPct val="0"/>
              </a:spcAft>
            </a:pPr>
            <a:r>
              <a:rPr lang="de-DE" altLang="de-DE" sz="2800" b="1" dirty="0" smtClean="0">
                <a:solidFill>
                  <a:srgbClr val="0070C0"/>
                </a:solidFill>
              </a:rPr>
              <a:t>A. Konforme Formatierung</a:t>
            </a:r>
            <a:endParaRPr lang="de-DE" altLang="de-DE" sz="2800" b="1" dirty="0">
              <a:solidFill>
                <a:srgbClr val="0070C0"/>
              </a:solidFill>
            </a:endParaRPr>
          </a:p>
        </p:txBody>
      </p:sp>
      <p:sp>
        <p:nvSpPr>
          <p:cNvPr id="2" name="Textfeld 1"/>
          <p:cNvSpPr txBox="1"/>
          <p:nvPr/>
        </p:nvSpPr>
        <p:spPr>
          <a:xfrm>
            <a:off x="6084168" y="2452826"/>
            <a:ext cx="2304256" cy="400110"/>
          </a:xfrm>
          <a:prstGeom prst="rect">
            <a:avLst/>
          </a:prstGeom>
          <a:noFill/>
        </p:spPr>
        <p:txBody>
          <a:bodyPr wrap="square" rtlCol="0">
            <a:spAutoFit/>
          </a:bodyPr>
          <a:lstStyle/>
          <a:p>
            <a:r>
              <a:rPr lang="de-DE" sz="2000" b="1" dirty="0" smtClean="0">
                <a:solidFill>
                  <a:srgbClr val="FF0000"/>
                </a:solidFill>
                <a:latin typeface="Comic Sans MS" panose="030F0702030302020204" pitchFamily="66" charset="0"/>
              </a:rPr>
              <a:t>Action: Jörg</a:t>
            </a:r>
            <a:endParaRPr lang="de-DE" sz="2000" b="1" dirty="0">
              <a:solidFill>
                <a:srgbClr val="FF0000"/>
              </a:solidFill>
              <a:latin typeface="Comic Sans MS" panose="030F0702030302020204" pitchFamily="66" charset="0"/>
            </a:endParaRPr>
          </a:p>
        </p:txBody>
      </p:sp>
      <p:sp>
        <p:nvSpPr>
          <p:cNvPr id="7" name="Textfeld 6"/>
          <p:cNvSpPr txBox="1"/>
          <p:nvPr/>
        </p:nvSpPr>
        <p:spPr>
          <a:xfrm>
            <a:off x="5796136" y="4653136"/>
            <a:ext cx="2304256" cy="400110"/>
          </a:xfrm>
          <a:prstGeom prst="rect">
            <a:avLst/>
          </a:prstGeom>
          <a:noFill/>
        </p:spPr>
        <p:txBody>
          <a:bodyPr wrap="square" rtlCol="0">
            <a:spAutoFit/>
          </a:bodyPr>
          <a:lstStyle/>
          <a:p>
            <a:r>
              <a:rPr lang="de-DE" sz="2000" b="1" dirty="0" smtClean="0">
                <a:solidFill>
                  <a:srgbClr val="FF0000"/>
                </a:solidFill>
                <a:latin typeface="Comic Sans MS" panose="030F0702030302020204" pitchFamily="66" charset="0"/>
              </a:rPr>
              <a:t>Action: Jörg</a:t>
            </a:r>
            <a:endParaRPr lang="de-DE" sz="2000" b="1" dirty="0">
              <a:solidFill>
                <a:srgbClr val="FF0000"/>
              </a:solidFill>
              <a:latin typeface="Comic Sans MS" panose="030F0702030302020204" pitchFamily="66" charset="0"/>
            </a:endParaRPr>
          </a:p>
        </p:txBody>
      </p:sp>
    </p:spTree>
    <p:extLst>
      <p:ext uri="{BB962C8B-B14F-4D97-AF65-F5344CB8AC3E}">
        <p14:creationId xmlns:p14="http://schemas.microsoft.com/office/powerpoint/2010/main" val="29402422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Calibri"/>
        <a:ea typeface=""/>
        <a:cs typeface="Arial"/>
      </a:majorFont>
      <a:minorFont>
        <a:latin typeface="Calibri"/>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3"/>
        </a:solidFill>
        <a:ln w="3175" cap="flat" cmpd="sng" algn="ctr">
          <a:solidFill>
            <a:schemeClr val="accent3"/>
          </a:solidFill>
          <a:prstDash val="solid"/>
          <a:round/>
          <a:headEnd type="none" w="med" len="med"/>
          <a:tailEnd type="none" w="med" len="med"/>
        </a:ln>
        <a:effectLst/>
        <a:extLst/>
      </a:spPr>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sz="1400" b="1" i="0" u="none" strike="noStrike" cap="none" normalizeH="0" baseline="0" dirty="0" smtClean="0">
            <a:ln>
              <a:noFill/>
            </a:ln>
            <a:solidFill>
              <a:srgbClr val="0070C0"/>
            </a:solidFill>
            <a:effectLst/>
            <a:latin typeface="Comic Sans MS" pitchFamily="66" charset="0"/>
          </a:defRPr>
        </a:defPPr>
      </a:lstStyle>
    </a:spDef>
    <a:lnDef>
      <a:spPr bwMode="auto">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lgn="ctr">
              <a:solidFill>
                <a:srgbClr val="00CC99"/>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2077</Words>
  <Application>Microsoft Office PowerPoint</Application>
  <PresentationFormat>Bildschirmpräsentation (4:3)</PresentationFormat>
  <Paragraphs>646</Paragraphs>
  <Slides>54</Slides>
  <Notes>52</Notes>
  <HiddenSlides>0</HiddenSlides>
  <MMClips>0</MMClips>
  <ScaleCrop>false</ScaleCrop>
  <HeadingPairs>
    <vt:vector size="4" baseType="variant">
      <vt:variant>
        <vt:lpstr>Design</vt:lpstr>
      </vt:variant>
      <vt:variant>
        <vt:i4>1</vt:i4>
      </vt:variant>
      <vt:variant>
        <vt:lpstr>Folientitel</vt:lpstr>
      </vt:variant>
      <vt:variant>
        <vt:i4>54</vt:i4>
      </vt:variant>
    </vt:vector>
  </HeadingPairs>
  <TitlesOfParts>
    <vt:vector size="55" baseType="lpstr">
      <vt:lpstr>Default 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k204020</dc:creator>
  <cp:lastModifiedBy>Stephanie Legutke</cp:lastModifiedBy>
  <cp:revision>950</cp:revision>
  <cp:lastPrinted>2015-01-08T16:14:51Z</cp:lastPrinted>
  <dcterms:created xsi:type="dcterms:W3CDTF">2016-06-21T12:19:06Z</dcterms:created>
  <dcterms:modified xsi:type="dcterms:W3CDTF">2016-09-03T14:17:26Z</dcterms:modified>
</cp:coreProperties>
</file>